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66" r:id="rId2"/>
    <p:sldId id="294" r:id="rId3"/>
    <p:sldId id="298" r:id="rId4"/>
    <p:sldId id="295" r:id="rId5"/>
    <p:sldId id="313" r:id="rId6"/>
    <p:sldId id="296" r:id="rId7"/>
    <p:sldId id="299" r:id="rId8"/>
    <p:sldId id="305" r:id="rId9"/>
    <p:sldId id="306" r:id="rId10"/>
    <p:sldId id="307" r:id="rId11"/>
    <p:sldId id="309" r:id="rId12"/>
    <p:sldId id="308" r:id="rId13"/>
    <p:sldId id="303" r:id="rId14"/>
    <p:sldId id="314" r:id="rId15"/>
    <p:sldId id="302" r:id="rId16"/>
    <p:sldId id="310" r:id="rId17"/>
    <p:sldId id="300" r:id="rId18"/>
    <p:sldId id="317" r:id="rId19"/>
    <p:sldId id="318" r:id="rId20"/>
    <p:sldId id="316" r:id="rId21"/>
    <p:sldId id="301" r:id="rId22"/>
    <p:sldId id="319" r:id="rId23"/>
    <p:sldId id="311" r:id="rId24"/>
    <p:sldId id="304" r:id="rId25"/>
    <p:sldId id="315" r:id="rId26"/>
    <p:sldId id="297" r:id="rId27"/>
    <p:sldId id="312" r:id="rId28"/>
  </p:sldIdLst>
  <p:sldSz cx="12192000" cy="6858000"/>
  <p:notesSz cx="6797675" cy="9926638"/>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CA3C"/>
    <a:srgbClr val="DA5C57"/>
    <a:srgbClr val="0E6EB6"/>
    <a:srgbClr val="00579D"/>
    <a:srgbClr val="00558C"/>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BAC2F8-A971-4E16-8567-11DFB5B67CA0}" v="1" dt="2024-12-03T13:45:36.724"/>
  </p1510:revLst>
</p1510:revInfo>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46" autoAdjust="0"/>
    <p:restoredTop sz="91583" autoAdjust="0"/>
  </p:normalViewPr>
  <p:slideViewPr>
    <p:cSldViewPr snapToGrid="0">
      <p:cViewPr varScale="1">
        <p:scale>
          <a:sx n="149" d="100"/>
          <a:sy n="149" d="100"/>
        </p:scale>
        <p:origin x="112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5/10/relationships/revisionInfo" Target="revisionInfo.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30E92D55-BD83-4F6F-945A-A8A37F0CF71A}" type="datetimeFigureOut">
              <a:rPr lang="sl-SI" smtClean="0"/>
              <a:t>9. 12. 2024</a:t>
            </a:fld>
            <a:endParaRPr lang="sl-SI"/>
          </a:p>
        </p:txBody>
      </p:sp>
      <p:sp>
        <p:nvSpPr>
          <p:cNvPr id="4" name="Označba mesta noge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sl-SI"/>
          </a:p>
        </p:txBody>
      </p:sp>
      <p:sp>
        <p:nvSpPr>
          <p:cNvPr id="5" name="Označba mesta številke diapozitiva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16B34FA9-0D4B-4349-A751-6AB262878CD1}" type="slidenum">
              <a:rPr lang="sl-SI" smtClean="0"/>
              <a:t>‹#›</a:t>
            </a:fld>
            <a:endParaRPr lang="sl-SI"/>
          </a:p>
        </p:txBody>
      </p:sp>
    </p:spTree>
    <p:extLst>
      <p:ext uri="{BB962C8B-B14F-4D97-AF65-F5344CB8AC3E}">
        <p14:creationId xmlns:p14="http://schemas.microsoft.com/office/powerpoint/2010/main" val="711758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845B541-E1D3-4CB0-AAA8-F4B65A91F3D4}" type="datetimeFigureOut">
              <a:rPr lang="sl-SI" smtClean="0"/>
              <a:t>9. 12. 2024</a:t>
            </a:fld>
            <a:endParaRPr lang="sl-SI"/>
          </a:p>
        </p:txBody>
      </p:sp>
      <p:sp>
        <p:nvSpPr>
          <p:cNvPr id="4" name="Označba mesta stranske slik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4D40E10-0074-4346-969A-A89EC48705F8}" type="slidenum">
              <a:rPr lang="sl-SI" smtClean="0"/>
              <a:t>‹#›</a:t>
            </a:fld>
            <a:endParaRPr lang="sl-SI"/>
          </a:p>
        </p:txBody>
      </p:sp>
    </p:spTree>
    <p:extLst>
      <p:ext uri="{BB962C8B-B14F-4D97-AF65-F5344CB8AC3E}">
        <p14:creationId xmlns:p14="http://schemas.microsoft.com/office/powerpoint/2010/main" val="2858120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14D40E10-0074-4346-969A-A89EC48705F8}" type="slidenum">
              <a:rPr lang="sl-SI" smtClean="0"/>
              <a:t>1</a:t>
            </a:fld>
            <a:endParaRPr lang="sl-SI"/>
          </a:p>
        </p:txBody>
      </p:sp>
    </p:spTree>
    <p:extLst>
      <p:ext uri="{BB962C8B-B14F-4D97-AF65-F5344CB8AC3E}">
        <p14:creationId xmlns:p14="http://schemas.microsoft.com/office/powerpoint/2010/main" val="3997397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 typeface="Wingdings" panose="05000000000000000000" pitchFamily="2" charset="2"/>
              <a:buNone/>
              <a:tabLst/>
              <a:defRPr/>
            </a:pPr>
            <a:endParaRPr lang="sl-SI" sz="1200" dirty="0">
              <a:solidFill>
                <a:schemeClr val="tx1"/>
              </a:solidFill>
              <a:latin typeface="+mn-lt"/>
              <a:ea typeface="Open Sans" panose="020B0606030504020204" pitchFamily="34" charset="0"/>
              <a:cs typeface="Open Sans" panose="020B0606030504020204" pitchFamily="34" charset="0"/>
            </a:endParaRPr>
          </a:p>
        </p:txBody>
      </p:sp>
      <p:sp>
        <p:nvSpPr>
          <p:cNvPr id="4" name="Označba mesta številke diapozitiva 3"/>
          <p:cNvSpPr>
            <a:spLocks noGrp="1"/>
          </p:cNvSpPr>
          <p:nvPr>
            <p:ph type="sldNum" sz="quarter" idx="10"/>
          </p:nvPr>
        </p:nvSpPr>
        <p:spPr/>
        <p:txBody>
          <a:bodyPr/>
          <a:lstStyle/>
          <a:p>
            <a:fld id="{14D40E10-0074-4346-969A-A89EC48705F8}" type="slidenum">
              <a:rPr lang="sl-SI" smtClean="0"/>
              <a:t>10</a:t>
            </a:fld>
            <a:endParaRPr lang="sl-SI"/>
          </a:p>
        </p:txBody>
      </p:sp>
    </p:spTree>
    <p:extLst>
      <p:ext uri="{BB962C8B-B14F-4D97-AF65-F5344CB8AC3E}">
        <p14:creationId xmlns:p14="http://schemas.microsoft.com/office/powerpoint/2010/main" val="2418042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 typeface="Wingdings" panose="05000000000000000000" pitchFamily="2" charset="2"/>
              <a:buNone/>
              <a:tabLst/>
              <a:defRPr/>
            </a:pPr>
            <a:endParaRPr lang="sl-SI" sz="1200" dirty="0">
              <a:solidFill>
                <a:schemeClr val="tx1"/>
              </a:solidFill>
              <a:latin typeface="+mn-lt"/>
              <a:ea typeface="Open Sans" panose="020B0606030504020204" pitchFamily="34" charset="0"/>
              <a:cs typeface="Open Sans" panose="020B0606030504020204" pitchFamily="34" charset="0"/>
            </a:endParaRPr>
          </a:p>
        </p:txBody>
      </p:sp>
      <p:sp>
        <p:nvSpPr>
          <p:cNvPr id="4" name="Označba mesta številke diapozitiva 3"/>
          <p:cNvSpPr>
            <a:spLocks noGrp="1"/>
          </p:cNvSpPr>
          <p:nvPr>
            <p:ph type="sldNum" sz="quarter" idx="10"/>
          </p:nvPr>
        </p:nvSpPr>
        <p:spPr/>
        <p:txBody>
          <a:bodyPr/>
          <a:lstStyle/>
          <a:p>
            <a:fld id="{14D40E10-0074-4346-969A-A89EC48705F8}" type="slidenum">
              <a:rPr lang="sl-SI" smtClean="0"/>
              <a:t>11</a:t>
            </a:fld>
            <a:endParaRPr lang="sl-SI"/>
          </a:p>
        </p:txBody>
      </p:sp>
    </p:spTree>
    <p:extLst>
      <p:ext uri="{BB962C8B-B14F-4D97-AF65-F5344CB8AC3E}">
        <p14:creationId xmlns:p14="http://schemas.microsoft.com/office/powerpoint/2010/main" val="3711343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 typeface="Wingdings" panose="05000000000000000000" pitchFamily="2" charset="2"/>
              <a:buNone/>
              <a:tabLst/>
              <a:defRPr/>
            </a:pPr>
            <a:endParaRPr lang="sl-SI" sz="1200" dirty="0">
              <a:solidFill>
                <a:schemeClr val="tx1"/>
              </a:solidFill>
              <a:latin typeface="+mn-lt"/>
              <a:ea typeface="Open Sans" panose="020B0606030504020204" pitchFamily="34" charset="0"/>
              <a:cs typeface="Open Sans" panose="020B0606030504020204" pitchFamily="34" charset="0"/>
            </a:endParaRPr>
          </a:p>
        </p:txBody>
      </p:sp>
      <p:sp>
        <p:nvSpPr>
          <p:cNvPr id="4" name="Označba mesta številke diapozitiva 3"/>
          <p:cNvSpPr>
            <a:spLocks noGrp="1"/>
          </p:cNvSpPr>
          <p:nvPr>
            <p:ph type="sldNum" sz="quarter" idx="10"/>
          </p:nvPr>
        </p:nvSpPr>
        <p:spPr/>
        <p:txBody>
          <a:bodyPr/>
          <a:lstStyle/>
          <a:p>
            <a:fld id="{14D40E10-0074-4346-969A-A89EC48705F8}" type="slidenum">
              <a:rPr lang="sl-SI" smtClean="0"/>
              <a:t>12</a:t>
            </a:fld>
            <a:endParaRPr lang="sl-SI"/>
          </a:p>
        </p:txBody>
      </p:sp>
    </p:spTree>
    <p:extLst>
      <p:ext uri="{BB962C8B-B14F-4D97-AF65-F5344CB8AC3E}">
        <p14:creationId xmlns:p14="http://schemas.microsoft.com/office/powerpoint/2010/main" val="1622160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 typeface="Wingdings" panose="05000000000000000000" pitchFamily="2" charset="2"/>
              <a:buNone/>
              <a:tabLst/>
              <a:defRPr/>
            </a:pPr>
            <a:endParaRPr lang="sl-SI" sz="1200" dirty="0">
              <a:solidFill>
                <a:schemeClr val="tx1"/>
              </a:solidFill>
              <a:latin typeface="+mn-lt"/>
              <a:ea typeface="Open Sans" panose="020B0606030504020204" pitchFamily="34" charset="0"/>
              <a:cs typeface="Open Sans" panose="020B0606030504020204" pitchFamily="34" charset="0"/>
            </a:endParaRPr>
          </a:p>
        </p:txBody>
      </p:sp>
      <p:sp>
        <p:nvSpPr>
          <p:cNvPr id="4" name="Označba mesta številke diapozitiva 3"/>
          <p:cNvSpPr>
            <a:spLocks noGrp="1"/>
          </p:cNvSpPr>
          <p:nvPr>
            <p:ph type="sldNum" sz="quarter" idx="10"/>
          </p:nvPr>
        </p:nvSpPr>
        <p:spPr/>
        <p:txBody>
          <a:bodyPr/>
          <a:lstStyle/>
          <a:p>
            <a:fld id="{14D40E10-0074-4346-969A-A89EC48705F8}" type="slidenum">
              <a:rPr lang="sl-SI" smtClean="0"/>
              <a:t>13</a:t>
            </a:fld>
            <a:endParaRPr lang="sl-SI"/>
          </a:p>
        </p:txBody>
      </p:sp>
    </p:spTree>
    <p:extLst>
      <p:ext uri="{BB962C8B-B14F-4D97-AF65-F5344CB8AC3E}">
        <p14:creationId xmlns:p14="http://schemas.microsoft.com/office/powerpoint/2010/main" val="139309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 typeface="Wingdings" panose="05000000000000000000" pitchFamily="2" charset="2"/>
              <a:buNone/>
              <a:tabLst/>
              <a:defRPr/>
            </a:pPr>
            <a:endParaRPr lang="sl-SI" sz="1200" dirty="0">
              <a:solidFill>
                <a:schemeClr val="tx1"/>
              </a:solidFill>
              <a:latin typeface="+mn-lt"/>
              <a:ea typeface="Open Sans" panose="020B0606030504020204" pitchFamily="34" charset="0"/>
              <a:cs typeface="Open Sans" panose="020B0606030504020204" pitchFamily="34" charset="0"/>
            </a:endParaRPr>
          </a:p>
        </p:txBody>
      </p:sp>
      <p:sp>
        <p:nvSpPr>
          <p:cNvPr id="4" name="Označba mesta številke diapozitiva 3"/>
          <p:cNvSpPr>
            <a:spLocks noGrp="1"/>
          </p:cNvSpPr>
          <p:nvPr>
            <p:ph type="sldNum" sz="quarter" idx="10"/>
          </p:nvPr>
        </p:nvSpPr>
        <p:spPr/>
        <p:txBody>
          <a:bodyPr/>
          <a:lstStyle/>
          <a:p>
            <a:fld id="{14D40E10-0074-4346-969A-A89EC48705F8}" type="slidenum">
              <a:rPr lang="sl-SI" smtClean="0"/>
              <a:t>14</a:t>
            </a:fld>
            <a:endParaRPr lang="sl-SI"/>
          </a:p>
        </p:txBody>
      </p:sp>
    </p:spTree>
    <p:extLst>
      <p:ext uri="{BB962C8B-B14F-4D97-AF65-F5344CB8AC3E}">
        <p14:creationId xmlns:p14="http://schemas.microsoft.com/office/powerpoint/2010/main" val="2409021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 typeface="Wingdings" panose="05000000000000000000" pitchFamily="2" charset="2"/>
              <a:buNone/>
              <a:tabLst/>
              <a:defRPr/>
            </a:pPr>
            <a:endParaRPr lang="sl-SI" sz="1200" dirty="0">
              <a:solidFill>
                <a:schemeClr val="tx1"/>
              </a:solidFill>
              <a:latin typeface="+mn-lt"/>
              <a:ea typeface="Open Sans" panose="020B0606030504020204" pitchFamily="34" charset="0"/>
              <a:cs typeface="Open Sans" panose="020B0606030504020204" pitchFamily="34" charset="0"/>
            </a:endParaRPr>
          </a:p>
        </p:txBody>
      </p:sp>
      <p:sp>
        <p:nvSpPr>
          <p:cNvPr id="4" name="Označba mesta številke diapozitiva 3"/>
          <p:cNvSpPr>
            <a:spLocks noGrp="1"/>
          </p:cNvSpPr>
          <p:nvPr>
            <p:ph type="sldNum" sz="quarter" idx="10"/>
          </p:nvPr>
        </p:nvSpPr>
        <p:spPr/>
        <p:txBody>
          <a:bodyPr/>
          <a:lstStyle/>
          <a:p>
            <a:fld id="{14D40E10-0074-4346-969A-A89EC48705F8}" type="slidenum">
              <a:rPr lang="sl-SI" smtClean="0"/>
              <a:t>15</a:t>
            </a:fld>
            <a:endParaRPr lang="sl-SI"/>
          </a:p>
        </p:txBody>
      </p:sp>
    </p:spTree>
    <p:extLst>
      <p:ext uri="{BB962C8B-B14F-4D97-AF65-F5344CB8AC3E}">
        <p14:creationId xmlns:p14="http://schemas.microsoft.com/office/powerpoint/2010/main" val="21277253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 typeface="Wingdings" panose="05000000000000000000" pitchFamily="2" charset="2"/>
              <a:buNone/>
              <a:tabLst/>
              <a:defRPr/>
            </a:pPr>
            <a:endParaRPr lang="sl-SI" sz="1200" dirty="0">
              <a:solidFill>
                <a:schemeClr val="tx1"/>
              </a:solidFill>
              <a:latin typeface="+mn-lt"/>
              <a:ea typeface="Open Sans" panose="020B0606030504020204" pitchFamily="34" charset="0"/>
              <a:cs typeface="Open Sans" panose="020B0606030504020204" pitchFamily="34" charset="0"/>
            </a:endParaRPr>
          </a:p>
        </p:txBody>
      </p:sp>
      <p:sp>
        <p:nvSpPr>
          <p:cNvPr id="4" name="Označba mesta številke diapozitiva 3"/>
          <p:cNvSpPr>
            <a:spLocks noGrp="1"/>
          </p:cNvSpPr>
          <p:nvPr>
            <p:ph type="sldNum" sz="quarter" idx="10"/>
          </p:nvPr>
        </p:nvSpPr>
        <p:spPr/>
        <p:txBody>
          <a:bodyPr/>
          <a:lstStyle/>
          <a:p>
            <a:fld id="{14D40E10-0074-4346-969A-A89EC48705F8}" type="slidenum">
              <a:rPr lang="sl-SI" smtClean="0"/>
              <a:t>16</a:t>
            </a:fld>
            <a:endParaRPr lang="sl-SI"/>
          </a:p>
        </p:txBody>
      </p:sp>
    </p:spTree>
    <p:extLst>
      <p:ext uri="{BB962C8B-B14F-4D97-AF65-F5344CB8AC3E}">
        <p14:creationId xmlns:p14="http://schemas.microsoft.com/office/powerpoint/2010/main" val="230259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indent="0">
              <a:buNone/>
            </a:pPr>
            <a:endParaRPr lang="sl-SI" dirty="0"/>
          </a:p>
        </p:txBody>
      </p:sp>
      <p:sp>
        <p:nvSpPr>
          <p:cNvPr id="4" name="Označba mesta številke diapozitiva 3"/>
          <p:cNvSpPr>
            <a:spLocks noGrp="1"/>
          </p:cNvSpPr>
          <p:nvPr>
            <p:ph type="sldNum" sz="quarter" idx="5"/>
          </p:nvPr>
        </p:nvSpPr>
        <p:spPr/>
        <p:txBody>
          <a:bodyPr/>
          <a:lstStyle/>
          <a:p>
            <a:fld id="{14D40E10-0074-4346-969A-A89EC48705F8}" type="slidenum">
              <a:rPr lang="sl-SI" smtClean="0"/>
              <a:t>17</a:t>
            </a:fld>
            <a:endParaRPr lang="sl-SI"/>
          </a:p>
        </p:txBody>
      </p:sp>
    </p:spTree>
    <p:extLst>
      <p:ext uri="{BB962C8B-B14F-4D97-AF65-F5344CB8AC3E}">
        <p14:creationId xmlns:p14="http://schemas.microsoft.com/office/powerpoint/2010/main" val="30241428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indent="0">
              <a:buNone/>
            </a:pPr>
            <a:endParaRPr lang="sl-SI" dirty="0"/>
          </a:p>
        </p:txBody>
      </p:sp>
      <p:sp>
        <p:nvSpPr>
          <p:cNvPr id="4" name="Označba mesta številke diapozitiva 3"/>
          <p:cNvSpPr>
            <a:spLocks noGrp="1"/>
          </p:cNvSpPr>
          <p:nvPr>
            <p:ph type="sldNum" sz="quarter" idx="5"/>
          </p:nvPr>
        </p:nvSpPr>
        <p:spPr/>
        <p:txBody>
          <a:bodyPr/>
          <a:lstStyle/>
          <a:p>
            <a:fld id="{14D40E10-0074-4346-969A-A89EC48705F8}" type="slidenum">
              <a:rPr lang="sl-SI" smtClean="0"/>
              <a:t>18</a:t>
            </a:fld>
            <a:endParaRPr lang="sl-SI"/>
          </a:p>
        </p:txBody>
      </p:sp>
    </p:spTree>
    <p:extLst>
      <p:ext uri="{BB962C8B-B14F-4D97-AF65-F5344CB8AC3E}">
        <p14:creationId xmlns:p14="http://schemas.microsoft.com/office/powerpoint/2010/main" val="25253305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indent="0">
              <a:buNone/>
            </a:pPr>
            <a:endParaRPr lang="sl-SI" dirty="0"/>
          </a:p>
        </p:txBody>
      </p:sp>
      <p:sp>
        <p:nvSpPr>
          <p:cNvPr id="4" name="Označba mesta številke diapozitiva 3"/>
          <p:cNvSpPr>
            <a:spLocks noGrp="1"/>
          </p:cNvSpPr>
          <p:nvPr>
            <p:ph type="sldNum" sz="quarter" idx="5"/>
          </p:nvPr>
        </p:nvSpPr>
        <p:spPr/>
        <p:txBody>
          <a:bodyPr/>
          <a:lstStyle/>
          <a:p>
            <a:fld id="{14D40E10-0074-4346-969A-A89EC48705F8}" type="slidenum">
              <a:rPr lang="sl-SI" smtClean="0"/>
              <a:t>19</a:t>
            </a:fld>
            <a:endParaRPr lang="sl-SI"/>
          </a:p>
        </p:txBody>
      </p:sp>
    </p:spTree>
    <p:extLst>
      <p:ext uri="{BB962C8B-B14F-4D97-AF65-F5344CB8AC3E}">
        <p14:creationId xmlns:p14="http://schemas.microsoft.com/office/powerpoint/2010/main" val="814739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 typeface="Wingdings" panose="05000000000000000000" pitchFamily="2" charset="2"/>
              <a:buNone/>
              <a:tabLst/>
              <a:defRPr/>
            </a:pPr>
            <a:endParaRPr lang="sl-SI" sz="1200" dirty="0">
              <a:solidFill>
                <a:schemeClr val="tx1"/>
              </a:solidFill>
              <a:latin typeface="+mn-lt"/>
              <a:ea typeface="Open Sans" panose="020B0606030504020204" pitchFamily="34" charset="0"/>
              <a:cs typeface="Open Sans" panose="020B0606030504020204" pitchFamily="34" charset="0"/>
            </a:endParaRPr>
          </a:p>
        </p:txBody>
      </p:sp>
      <p:sp>
        <p:nvSpPr>
          <p:cNvPr id="4" name="Označba mesta številke diapozitiva 3"/>
          <p:cNvSpPr>
            <a:spLocks noGrp="1"/>
          </p:cNvSpPr>
          <p:nvPr>
            <p:ph type="sldNum" sz="quarter" idx="10"/>
          </p:nvPr>
        </p:nvSpPr>
        <p:spPr/>
        <p:txBody>
          <a:bodyPr/>
          <a:lstStyle/>
          <a:p>
            <a:fld id="{14D40E10-0074-4346-969A-A89EC48705F8}" type="slidenum">
              <a:rPr lang="sl-SI" smtClean="0"/>
              <a:t>2</a:t>
            </a:fld>
            <a:endParaRPr lang="sl-SI"/>
          </a:p>
        </p:txBody>
      </p:sp>
    </p:spTree>
    <p:extLst>
      <p:ext uri="{BB962C8B-B14F-4D97-AF65-F5344CB8AC3E}">
        <p14:creationId xmlns:p14="http://schemas.microsoft.com/office/powerpoint/2010/main" val="27414067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indent="0">
              <a:buNone/>
            </a:pPr>
            <a:endParaRPr lang="sl-SI" dirty="0"/>
          </a:p>
        </p:txBody>
      </p:sp>
      <p:sp>
        <p:nvSpPr>
          <p:cNvPr id="4" name="Označba mesta številke diapozitiva 3"/>
          <p:cNvSpPr>
            <a:spLocks noGrp="1"/>
          </p:cNvSpPr>
          <p:nvPr>
            <p:ph type="sldNum" sz="quarter" idx="5"/>
          </p:nvPr>
        </p:nvSpPr>
        <p:spPr/>
        <p:txBody>
          <a:bodyPr/>
          <a:lstStyle/>
          <a:p>
            <a:fld id="{14D40E10-0074-4346-969A-A89EC48705F8}" type="slidenum">
              <a:rPr lang="sl-SI" smtClean="0"/>
              <a:t>20</a:t>
            </a:fld>
            <a:endParaRPr lang="sl-SI"/>
          </a:p>
        </p:txBody>
      </p:sp>
    </p:spTree>
    <p:extLst>
      <p:ext uri="{BB962C8B-B14F-4D97-AF65-F5344CB8AC3E}">
        <p14:creationId xmlns:p14="http://schemas.microsoft.com/office/powerpoint/2010/main" val="15089649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14D40E10-0074-4346-969A-A89EC48705F8}" type="slidenum">
              <a:rPr lang="sl-SI" smtClean="0"/>
              <a:t>21</a:t>
            </a:fld>
            <a:endParaRPr lang="sl-SI"/>
          </a:p>
        </p:txBody>
      </p:sp>
    </p:spTree>
    <p:extLst>
      <p:ext uri="{BB962C8B-B14F-4D97-AF65-F5344CB8AC3E}">
        <p14:creationId xmlns:p14="http://schemas.microsoft.com/office/powerpoint/2010/main" val="18307668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14D40E10-0074-4346-969A-A89EC48705F8}" type="slidenum">
              <a:rPr lang="sl-SI" smtClean="0"/>
              <a:t>22</a:t>
            </a:fld>
            <a:endParaRPr lang="sl-SI"/>
          </a:p>
        </p:txBody>
      </p:sp>
    </p:spTree>
    <p:extLst>
      <p:ext uri="{BB962C8B-B14F-4D97-AF65-F5344CB8AC3E}">
        <p14:creationId xmlns:p14="http://schemas.microsoft.com/office/powerpoint/2010/main" val="27582839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 typeface="Wingdings" panose="05000000000000000000" pitchFamily="2" charset="2"/>
              <a:buNone/>
              <a:tabLst/>
              <a:defRPr/>
            </a:pPr>
            <a:endParaRPr lang="sl-SI" sz="1200" dirty="0">
              <a:solidFill>
                <a:schemeClr val="tx1"/>
              </a:solidFill>
              <a:latin typeface="+mn-lt"/>
              <a:ea typeface="Open Sans" panose="020B0606030504020204" pitchFamily="34" charset="0"/>
              <a:cs typeface="Open Sans" panose="020B0606030504020204" pitchFamily="34" charset="0"/>
            </a:endParaRPr>
          </a:p>
        </p:txBody>
      </p:sp>
      <p:sp>
        <p:nvSpPr>
          <p:cNvPr id="4" name="Označba mesta številke diapozitiva 3"/>
          <p:cNvSpPr>
            <a:spLocks noGrp="1"/>
          </p:cNvSpPr>
          <p:nvPr>
            <p:ph type="sldNum" sz="quarter" idx="10"/>
          </p:nvPr>
        </p:nvSpPr>
        <p:spPr/>
        <p:txBody>
          <a:bodyPr/>
          <a:lstStyle/>
          <a:p>
            <a:fld id="{14D40E10-0074-4346-969A-A89EC48705F8}" type="slidenum">
              <a:rPr lang="sl-SI" smtClean="0"/>
              <a:t>24</a:t>
            </a:fld>
            <a:endParaRPr lang="sl-SI"/>
          </a:p>
        </p:txBody>
      </p:sp>
    </p:spTree>
    <p:extLst>
      <p:ext uri="{BB962C8B-B14F-4D97-AF65-F5344CB8AC3E}">
        <p14:creationId xmlns:p14="http://schemas.microsoft.com/office/powerpoint/2010/main" val="24473478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 typeface="Wingdings" panose="05000000000000000000" pitchFamily="2" charset="2"/>
              <a:buNone/>
              <a:tabLst/>
              <a:defRPr/>
            </a:pPr>
            <a:endParaRPr lang="sl-SI" sz="1200" dirty="0">
              <a:solidFill>
                <a:schemeClr val="tx1"/>
              </a:solidFill>
              <a:latin typeface="+mn-lt"/>
              <a:ea typeface="Open Sans" panose="020B0606030504020204" pitchFamily="34" charset="0"/>
              <a:cs typeface="Open Sans" panose="020B0606030504020204" pitchFamily="34" charset="0"/>
            </a:endParaRPr>
          </a:p>
        </p:txBody>
      </p:sp>
      <p:sp>
        <p:nvSpPr>
          <p:cNvPr id="4" name="Označba mesta številke diapozitiva 3"/>
          <p:cNvSpPr>
            <a:spLocks noGrp="1"/>
          </p:cNvSpPr>
          <p:nvPr>
            <p:ph type="sldNum" sz="quarter" idx="10"/>
          </p:nvPr>
        </p:nvSpPr>
        <p:spPr/>
        <p:txBody>
          <a:bodyPr/>
          <a:lstStyle/>
          <a:p>
            <a:fld id="{14D40E10-0074-4346-969A-A89EC48705F8}" type="slidenum">
              <a:rPr lang="sl-SI" smtClean="0"/>
              <a:t>25</a:t>
            </a:fld>
            <a:endParaRPr lang="sl-SI"/>
          </a:p>
        </p:txBody>
      </p:sp>
    </p:spTree>
    <p:extLst>
      <p:ext uri="{BB962C8B-B14F-4D97-AF65-F5344CB8AC3E}">
        <p14:creationId xmlns:p14="http://schemas.microsoft.com/office/powerpoint/2010/main" val="23474469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 typeface="Wingdings" panose="05000000000000000000" pitchFamily="2" charset="2"/>
              <a:buNone/>
              <a:tabLst/>
              <a:defRPr/>
            </a:pPr>
            <a:endParaRPr lang="sl-SI" sz="1200" dirty="0">
              <a:solidFill>
                <a:schemeClr val="tx1"/>
              </a:solidFill>
              <a:latin typeface="+mn-lt"/>
              <a:ea typeface="Open Sans" panose="020B0606030504020204" pitchFamily="34" charset="0"/>
              <a:cs typeface="Open Sans" panose="020B0606030504020204" pitchFamily="34" charset="0"/>
            </a:endParaRPr>
          </a:p>
        </p:txBody>
      </p:sp>
      <p:sp>
        <p:nvSpPr>
          <p:cNvPr id="4" name="Označba mesta številke diapozitiva 3"/>
          <p:cNvSpPr>
            <a:spLocks noGrp="1"/>
          </p:cNvSpPr>
          <p:nvPr>
            <p:ph type="sldNum" sz="quarter" idx="10"/>
          </p:nvPr>
        </p:nvSpPr>
        <p:spPr/>
        <p:txBody>
          <a:bodyPr/>
          <a:lstStyle/>
          <a:p>
            <a:fld id="{14D40E10-0074-4346-969A-A89EC48705F8}" type="slidenum">
              <a:rPr lang="sl-SI" smtClean="0"/>
              <a:t>26</a:t>
            </a:fld>
            <a:endParaRPr lang="sl-SI"/>
          </a:p>
        </p:txBody>
      </p:sp>
    </p:spTree>
    <p:extLst>
      <p:ext uri="{BB962C8B-B14F-4D97-AF65-F5344CB8AC3E}">
        <p14:creationId xmlns:p14="http://schemas.microsoft.com/office/powerpoint/2010/main" val="36807779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 typeface="Wingdings" panose="05000000000000000000" pitchFamily="2" charset="2"/>
              <a:buNone/>
              <a:tabLst/>
              <a:defRPr/>
            </a:pPr>
            <a:endParaRPr lang="sl-SI" sz="1200" dirty="0">
              <a:solidFill>
                <a:schemeClr val="tx1"/>
              </a:solidFill>
              <a:latin typeface="+mn-lt"/>
              <a:ea typeface="Open Sans" panose="020B0606030504020204" pitchFamily="34" charset="0"/>
              <a:cs typeface="Open Sans" panose="020B0606030504020204" pitchFamily="34" charset="0"/>
            </a:endParaRPr>
          </a:p>
        </p:txBody>
      </p:sp>
      <p:sp>
        <p:nvSpPr>
          <p:cNvPr id="4" name="Označba mesta številke diapozitiva 3"/>
          <p:cNvSpPr>
            <a:spLocks noGrp="1"/>
          </p:cNvSpPr>
          <p:nvPr>
            <p:ph type="sldNum" sz="quarter" idx="10"/>
          </p:nvPr>
        </p:nvSpPr>
        <p:spPr/>
        <p:txBody>
          <a:bodyPr/>
          <a:lstStyle/>
          <a:p>
            <a:fld id="{14D40E10-0074-4346-969A-A89EC48705F8}" type="slidenum">
              <a:rPr lang="sl-SI" smtClean="0"/>
              <a:t>27</a:t>
            </a:fld>
            <a:endParaRPr lang="sl-SI"/>
          </a:p>
        </p:txBody>
      </p:sp>
    </p:spTree>
    <p:extLst>
      <p:ext uri="{BB962C8B-B14F-4D97-AF65-F5344CB8AC3E}">
        <p14:creationId xmlns:p14="http://schemas.microsoft.com/office/powerpoint/2010/main" val="2602004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 typeface="Wingdings" panose="05000000000000000000" pitchFamily="2" charset="2"/>
              <a:buNone/>
              <a:tabLst/>
              <a:defRPr/>
            </a:pPr>
            <a:endParaRPr lang="sl-SI" sz="1200" dirty="0">
              <a:solidFill>
                <a:schemeClr val="tx1"/>
              </a:solidFill>
              <a:latin typeface="+mn-lt"/>
              <a:ea typeface="Open Sans" panose="020B0606030504020204" pitchFamily="34" charset="0"/>
              <a:cs typeface="Open Sans" panose="020B0606030504020204" pitchFamily="34" charset="0"/>
            </a:endParaRPr>
          </a:p>
        </p:txBody>
      </p:sp>
      <p:sp>
        <p:nvSpPr>
          <p:cNvPr id="4" name="Označba mesta številke diapozitiva 3"/>
          <p:cNvSpPr>
            <a:spLocks noGrp="1"/>
          </p:cNvSpPr>
          <p:nvPr>
            <p:ph type="sldNum" sz="quarter" idx="10"/>
          </p:nvPr>
        </p:nvSpPr>
        <p:spPr/>
        <p:txBody>
          <a:bodyPr/>
          <a:lstStyle/>
          <a:p>
            <a:fld id="{14D40E10-0074-4346-969A-A89EC48705F8}" type="slidenum">
              <a:rPr lang="sl-SI" smtClean="0"/>
              <a:t>3</a:t>
            </a:fld>
            <a:endParaRPr lang="sl-SI"/>
          </a:p>
        </p:txBody>
      </p:sp>
    </p:spTree>
    <p:extLst>
      <p:ext uri="{BB962C8B-B14F-4D97-AF65-F5344CB8AC3E}">
        <p14:creationId xmlns:p14="http://schemas.microsoft.com/office/powerpoint/2010/main" val="3151312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 typeface="Wingdings" panose="05000000000000000000" pitchFamily="2" charset="2"/>
              <a:buNone/>
              <a:tabLst/>
              <a:defRPr/>
            </a:pPr>
            <a:endParaRPr lang="sl-SI" sz="1200" dirty="0">
              <a:solidFill>
                <a:schemeClr val="tx1"/>
              </a:solidFill>
              <a:latin typeface="+mn-lt"/>
              <a:ea typeface="Open Sans" panose="020B0606030504020204" pitchFamily="34" charset="0"/>
              <a:cs typeface="Open Sans" panose="020B0606030504020204" pitchFamily="34" charset="0"/>
            </a:endParaRPr>
          </a:p>
        </p:txBody>
      </p:sp>
      <p:sp>
        <p:nvSpPr>
          <p:cNvPr id="4" name="Označba mesta številke diapozitiva 3"/>
          <p:cNvSpPr>
            <a:spLocks noGrp="1"/>
          </p:cNvSpPr>
          <p:nvPr>
            <p:ph type="sldNum" sz="quarter" idx="10"/>
          </p:nvPr>
        </p:nvSpPr>
        <p:spPr/>
        <p:txBody>
          <a:bodyPr/>
          <a:lstStyle/>
          <a:p>
            <a:fld id="{14D40E10-0074-4346-969A-A89EC48705F8}" type="slidenum">
              <a:rPr lang="sl-SI" smtClean="0"/>
              <a:t>4</a:t>
            </a:fld>
            <a:endParaRPr lang="sl-SI"/>
          </a:p>
        </p:txBody>
      </p:sp>
    </p:spTree>
    <p:extLst>
      <p:ext uri="{BB962C8B-B14F-4D97-AF65-F5344CB8AC3E}">
        <p14:creationId xmlns:p14="http://schemas.microsoft.com/office/powerpoint/2010/main" val="2756630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 typeface="Wingdings" panose="05000000000000000000" pitchFamily="2" charset="2"/>
              <a:buNone/>
              <a:tabLst/>
              <a:defRPr/>
            </a:pPr>
            <a:endParaRPr lang="sl-SI" sz="1200" dirty="0">
              <a:solidFill>
                <a:schemeClr val="tx1"/>
              </a:solidFill>
              <a:latin typeface="+mn-lt"/>
              <a:ea typeface="Open Sans" panose="020B0606030504020204" pitchFamily="34" charset="0"/>
              <a:cs typeface="Open Sans" panose="020B0606030504020204" pitchFamily="34" charset="0"/>
            </a:endParaRPr>
          </a:p>
        </p:txBody>
      </p:sp>
      <p:sp>
        <p:nvSpPr>
          <p:cNvPr id="4" name="Označba mesta številke diapozitiva 3"/>
          <p:cNvSpPr>
            <a:spLocks noGrp="1"/>
          </p:cNvSpPr>
          <p:nvPr>
            <p:ph type="sldNum" sz="quarter" idx="10"/>
          </p:nvPr>
        </p:nvSpPr>
        <p:spPr/>
        <p:txBody>
          <a:bodyPr/>
          <a:lstStyle/>
          <a:p>
            <a:fld id="{14D40E10-0074-4346-969A-A89EC48705F8}" type="slidenum">
              <a:rPr lang="sl-SI" smtClean="0"/>
              <a:t>5</a:t>
            </a:fld>
            <a:endParaRPr lang="sl-SI"/>
          </a:p>
        </p:txBody>
      </p:sp>
    </p:spTree>
    <p:extLst>
      <p:ext uri="{BB962C8B-B14F-4D97-AF65-F5344CB8AC3E}">
        <p14:creationId xmlns:p14="http://schemas.microsoft.com/office/powerpoint/2010/main" val="3938684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 typeface="Wingdings" panose="05000000000000000000" pitchFamily="2" charset="2"/>
              <a:buNone/>
              <a:tabLst/>
              <a:defRPr/>
            </a:pPr>
            <a:endParaRPr lang="sl-SI" sz="1200" dirty="0">
              <a:solidFill>
                <a:schemeClr val="tx1"/>
              </a:solidFill>
              <a:latin typeface="+mn-lt"/>
              <a:ea typeface="Open Sans" panose="020B0606030504020204" pitchFamily="34" charset="0"/>
              <a:cs typeface="Open Sans" panose="020B0606030504020204" pitchFamily="34" charset="0"/>
            </a:endParaRPr>
          </a:p>
        </p:txBody>
      </p:sp>
      <p:sp>
        <p:nvSpPr>
          <p:cNvPr id="4" name="Označba mesta številke diapozitiva 3"/>
          <p:cNvSpPr>
            <a:spLocks noGrp="1"/>
          </p:cNvSpPr>
          <p:nvPr>
            <p:ph type="sldNum" sz="quarter" idx="10"/>
          </p:nvPr>
        </p:nvSpPr>
        <p:spPr/>
        <p:txBody>
          <a:bodyPr/>
          <a:lstStyle/>
          <a:p>
            <a:fld id="{14D40E10-0074-4346-969A-A89EC48705F8}" type="slidenum">
              <a:rPr lang="sl-SI" smtClean="0"/>
              <a:t>6</a:t>
            </a:fld>
            <a:endParaRPr lang="sl-SI"/>
          </a:p>
        </p:txBody>
      </p:sp>
    </p:spTree>
    <p:extLst>
      <p:ext uri="{BB962C8B-B14F-4D97-AF65-F5344CB8AC3E}">
        <p14:creationId xmlns:p14="http://schemas.microsoft.com/office/powerpoint/2010/main" val="56906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 typeface="Wingdings" panose="05000000000000000000" pitchFamily="2" charset="2"/>
              <a:buNone/>
              <a:tabLst/>
              <a:defRPr/>
            </a:pPr>
            <a:endParaRPr lang="sl-SI" sz="1200" dirty="0">
              <a:solidFill>
                <a:schemeClr val="tx1"/>
              </a:solidFill>
              <a:latin typeface="+mn-lt"/>
              <a:ea typeface="Open Sans" panose="020B0606030504020204" pitchFamily="34" charset="0"/>
              <a:cs typeface="Open Sans" panose="020B0606030504020204" pitchFamily="34" charset="0"/>
            </a:endParaRPr>
          </a:p>
        </p:txBody>
      </p:sp>
      <p:sp>
        <p:nvSpPr>
          <p:cNvPr id="4" name="Označba mesta številke diapozitiva 3"/>
          <p:cNvSpPr>
            <a:spLocks noGrp="1"/>
          </p:cNvSpPr>
          <p:nvPr>
            <p:ph type="sldNum" sz="quarter" idx="10"/>
          </p:nvPr>
        </p:nvSpPr>
        <p:spPr/>
        <p:txBody>
          <a:bodyPr/>
          <a:lstStyle/>
          <a:p>
            <a:fld id="{14D40E10-0074-4346-969A-A89EC48705F8}" type="slidenum">
              <a:rPr lang="sl-SI" smtClean="0"/>
              <a:t>7</a:t>
            </a:fld>
            <a:endParaRPr lang="sl-SI"/>
          </a:p>
        </p:txBody>
      </p:sp>
    </p:spTree>
    <p:extLst>
      <p:ext uri="{BB962C8B-B14F-4D97-AF65-F5344CB8AC3E}">
        <p14:creationId xmlns:p14="http://schemas.microsoft.com/office/powerpoint/2010/main" val="2691041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 typeface="Wingdings" panose="05000000000000000000" pitchFamily="2" charset="2"/>
              <a:buNone/>
              <a:tabLst/>
              <a:defRPr/>
            </a:pPr>
            <a:endParaRPr lang="sl-SI" sz="1200" dirty="0">
              <a:solidFill>
                <a:schemeClr val="tx1"/>
              </a:solidFill>
              <a:latin typeface="+mn-lt"/>
              <a:ea typeface="Open Sans" panose="020B0606030504020204" pitchFamily="34" charset="0"/>
              <a:cs typeface="Open Sans" panose="020B0606030504020204" pitchFamily="34" charset="0"/>
            </a:endParaRPr>
          </a:p>
        </p:txBody>
      </p:sp>
      <p:sp>
        <p:nvSpPr>
          <p:cNvPr id="4" name="Označba mesta številke diapozitiva 3"/>
          <p:cNvSpPr>
            <a:spLocks noGrp="1"/>
          </p:cNvSpPr>
          <p:nvPr>
            <p:ph type="sldNum" sz="quarter" idx="10"/>
          </p:nvPr>
        </p:nvSpPr>
        <p:spPr/>
        <p:txBody>
          <a:bodyPr/>
          <a:lstStyle/>
          <a:p>
            <a:fld id="{14D40E10-0074-4346-969A-A89EC48705F8}" type="slidenum">
              <a:rPr lang="sl-SI" smtClean="0"/>
              <a:t>8</a:t>
            </a:fld>
            <a:endParaRPr lang="sl-SI"/>
          </a:p>
        </p:txBody>
      </p:sp>
    </p:spTree>
    <p:extLst>
      <p:ext uri="{BB962C8B-B14F-4D97-AF65-F5344CB8AC3E}">
        <p14:creationId xmlns:p14="http://schemas.microsoft.com/office/powerpoint/2010/main" val="2385848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 typeface="Wingdings" panose="05000000000000000000" pitchFamily="2" charset="2"/>
              <a:buNone/>
              <a:tabLst/>
              <a:defRPr/>
            </a:pPr>
            <a:endParaRPr lang="sl-SI" sz="1200" dirty="0">
              <a:solidFill>
                <a:schemeClr val="tx1"/>
              </a:solidFill>
              <a:latin typeface="+mn-lt"/>
              <a:ea typeface="Open Sans" panose="020B0606030504020204" pitchFamily="34" charset="0"/>
              <a:cs typeface="Open Sans" panose="020B0606030504020204" pitchFamily="34" charset="0"/>
            </a:endParaRPr>
          </a:p>
        </p:txBody>
      </p:sp>
      <p:sp>
        <p:nvSpPr>
          <p:cNvPr id="4" name="Označba mesta številke diapozitiva 3"/>
          <p:cNvSpPr>
            <a:spLocks noGrp="1"/>
          </p:cNvSpPr>
          <p:nvPr>
            <p:ph type="sldNum" sz="quarter" idx="10"/>
          </p:nvPr>
        </p:nvSpPr>
        <p:spPr/>
        <p:txBody>
          <a:bodyPr/>
          <a:lstStyle/>
          <a:p>
            <a:fld id="{14D40E10-0074-4346-969A-A89EC48705F8}" type="slidenum">
              <a:rPr lang="sl-SI" smtClean="0"/>
              <a:t>9</a:t>
            </a:fld>
            <a:endParaRPr lang="sl-SI"/>
          </a:p>
        </p:txBody>
      </p:sp>
    </p:spTree>
    <p:extLst>
      <p:ext uri="{BB962C8B-B14F-4D97-AF65-F5344CB8AC3E}">
        <p14:creationId xmlns:p14="http://schemas.microsoft.com/office/powerpoint/2010/main" val="32496396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www.menti.com/" TargetMode="Externa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aslovni diapozitiv">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FFA33F-326C-F549-9043-1386FAFB6F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86621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slov in vsebina">
    <p:spTree>
      <p:nvGrpSpPr>
        <p:cNvPr id="1" name=""/>
        <p:cNvGrpSpPr/>
        <p:nvPr/>
      </p:nvGrpSpPr>
      <p:grpSpPr>
        <a:xfrm>
          <a:off x="0" y="0"/>
          <a:ext cx="0" cy="0"/>
          <a:chOff x="0" y="0"/>
          <a:chExt cx="0" cy="0"/>
        </a:xfrm>
      </p:grpSpPr>
      <p:pic>
        <p:nvPicPr>
          <p:cNvPr id="9" name="Picture 8" descr="Graphical user interface&#10;&#10;Description automatically generated with medium confidence">
            <a:extLst>
              <a:ext uri="{FF2B5EF4-FFF2-40B4-BE49-F238E27FC236}">
                <a16:creationId xmlns:a16="http://schemas.microsoft.com/office/drawing/2014/main" id="{82810868-3539-C345-BCE2-32057CF888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PoljeZBesedilom 13">
            <a:extLst>
              <a:ext uri="{FF2B5EF4-FFF2-40B4-BE49-F238E27FC236}">
                <a16:creationId xmlns:a16="http://schemas.microsoft.com/office/drawing/2014/main" id="{E71017B2-A755-514A-8A7C-04A117F47DE4}"/>
              </a:ext>
            </a:extLst>
          </p:cNvPr>
          <p:cNvSpPr txBox="1"/>
          <p:nvPr userDrawn="1"/>
        </p:nvSpPr>
        <p:spPr>
          <a:xfrm>
            <a:off x="11106912" y="6277245"/>
            <a:ext cx="652271" cy="369332"/>
          </a:xfrm>
          <a:prstGeom prst="rect">
            <a:avLst/>
          </a:prstGeom>
          <a:noFill/>
        </p:spPr>
        <p:txBody>
          <a:bodyPr wrap="square" lIns="72000" tIns="0" bIns="0" rtlCol="0" anchor="t" anchorCtr="0">
            <a:spAutoFit/>
          </a:bodyPr>
          <a:lstStyle/>
          <a:p>
            <a:r>
              <a:rPr lang="sl-SI" sz="1600" dirty="0"/>
              <a:t>  </a:t>
            </a:r>
            <a:fld id="{6ECE92B7-F74E-1D45-BE72-282E32C47F73}" type="slidenum">
              <a:rPr lang="sl-SI" sz="2400" smtClean="0">
                <a:solidFill>
                  <a:schemeClr val="bg1"/>
                </a:solidFill>
              </a:rPr>
              <a:t>‹#›</a:t>
            </a:fld>
            <a:endParaRPr lang="sl-SI" sz="2400" dirty="0">
              <a:solidFill>
                <a:schemeClr val="bg1"/>
              </a:solidFill>
            </a:endParaRPr>
          </a:p>
        </p:txBody>
      </p:sp>
      <p:pic>
        <p:nvPicPr>
          <p:cNvPr id="2" name="Slika 1">
            <a:extLst>
              <a:ext uri="{FF2B5EF4-FFF2-40B4-BE49-F238E27FC236}">
                <a16:creationId xmlns:a16="http://schemas.microsoft.com/office/drawing/2014/main" id="{9899859B-45B7-C2DB-57E8-9E5F379969F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322575" y="5879822"/>
            <a:ext cx="964089" cy="978178"/>
          </a:xfrm>
          <a:prstGeom prst="rect">
            <a:avLst/>
          </a:prstGeom>
        </p:spPr>
      </p:pic>
      <p:sp>
        <p:nvSpPr>
          <p:cNvPr id="3" name="PoljeZBesedilom 2">
            <a:extLst>
              <a:ext uri="{FF2B5EF4-FFF2-40B4-BE49-F238E27FC236}">
                <a16:creationId xmlns:a16="http://schemas.microsoft.com/office/drawing/2014/main" id="{40981386-FA34-732B-E861-9BAA8634EE3F}"/>
              </a:ext>
            </a:extLst>
          </p:cNvPr>
          <p:cNvSpPr txBox="1"/>
          <p:nvPr userDrawn="1"/>
        </p:nvSpPr>
        <p:spPr>
          <a:xfrm>
            <a:off x="3364303" y="6461911"/>
            <a:ext cx="4623758" cy="369332"/>
          </a:xfrm>
          <a:prstGeom prst="rect">
            <a:avLst/>
          </a:prstGeom>
          <a:noFill/>
        </p:spPr>
        <p:txBody>
          <a:bodyPr wrap="square" rtlCol="0">
            <a:spAutoFit/>
          </a:bodyPr>
          <a:lstStyle/>
          <a:p>
            <a:r>
              <a:rPr lang="sl-SI" b="1" dirty="0">
                <a:solidFill>
                  <a:schemeClr val="bg1"/>
                </a:solidFill>
                <a:hlinkClick r:id="rId4">
                  <a:extLst>
                    <a:ext uri="{A12FA001-AC4F-418D-AE19-62706E023703}">
                      <ahyp:hlinkClr xmlns:ahyp="http://schemas.microsoft.com/office/drawing/2018/hyperlinkcolor" val="tx"/>
                    </a:ext>
                  </a:extLst>
                </a:hlinkClick>
              </a:rPr>
              <a:t>www.menti.com</a:t>
            </a:r>
            <a:r>
              <a:rPr lang="sl-SI" b="1" dirty="0">
                <a:solidFill>
                  <a:schemeClr val="bg1"/>
                </a:solidFill>
              </a:rPr>
              <a:t> </a:t>
            </a:r>
            <a:r>
              <a:rPr lang="sl-SI" b="1" dirty="0" err="1">
                <a:solidFill>
                  <a:schemeClr val="bg1"/>
                </a:solidFill>
              </a:rPr>
              <a:t>use</a:t>
            </a:r>
            <a:r>
              <a:rPr lang="sl-SI" b="1" dirty="0">
                <a:solidFill>
                  <a:schemeClr val="bg1"/>
                </a:solidFill>
              </a:rPr>
              <a:t> </a:t>
            </a:r>
            <a:r>
              <a:rPr lang="sl-SI" b="1" dirty="0" err="1">
                <a:solidFill>
                  <a:schemeClr val="bg1"/>
                </a:solidFill>
              </a:rPr>
              <a:t>code</a:t>
            </a:r>
            <a:r>
              <a:rPr lang="sl-SI" b="1" dirty="0">
                <a:solidFill>
                  <a:schemeClr val="bg1"/>
                </a:solidFill>
              </a:rPr>
              <a:t>: 6251 6884</a:t>
            </a:r>
          </a:p>
        </p:txBody>
      </p:sp>
    </p:spTree>
    <p:extLst>
      <p:ext uri="{BB962C8B-B14F-4D97-AF65-F5344CB8AC3E}">
        <p14:creationId xmlns:p14="http://schemas.microsoft.com/office/powerpoint/2010/main" val="1568832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lava odseka">
    <p:spTree>
      <p:nvGrpSpPr>
        <p:cNvPr id="1" name=""/>
        <p:cNvGrpSpPr/>
        <p:nvPr/>
      </p:nvGrpSpPr>
      <p:grpSpPr>
        <a:xfrm>
          <a:off x="0" y="0"/>
          <a:ext cx="0" cy="0"/>
          <a:chOff x="0" y="0"/>
          <a:chExt cx="0" cy="0"/>
        </a:xfrm>
      </p:grpSpPr>
      <p:pic>
        <p:nvPicPr>
          <p:cNvPr id="8" name="Picture 7" descr="Icon&#10;&#10;Description automatically generated">
            <a:extLst>
              <a:ext uri="{FF2B5EF4-FFF2-40B4-BE49-F238E27FC236}">
                <a16:creationId xmlns:a16="http://schemas.microsoft.com/office/drawing/2014/main" id="{BAB97660-5562-7341-B370-CF966EFA8B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PoljeZBesedilom 13">
            <a:extLst>
              <a:ext uri="{FF2B5EF4-FFF2-40B4-BE49-F238E27FC236}">
                <a16:creationId xmlns:a16="http://schemas.microsoft.com/office/drawing/2014/main" id="{31251919-5E34-F04D-9EBB-20245CB68ECE}"/>
              </a:ext>
            </a:extLst>
          </p:cNvPr>
          <p:cNvSpPr txBox="1"/>
          <p:nvPr userDrawn="1"/>
        </p:nvSpPr>
        <p:spPr>
          <a:xfrm>
            <a:off x="11106912" y="6277245"/>
            <a:ext cx="652271" cy="369332"/>
          </a:xfrm>
          <a:prstGeom prst="rect">
            <a:avLst/>
          </a:prstGeom>
          <a:noFill/>
        </p:spPr>
        <p:txBody>
          <a:bodyPr wrap="square" lIns="72000" tIns="0" bIns="0" rtlCol="0" anchor="t" anchorCtr="0">
            <a:spAutoFit/>
          </a:bodyPr>
          <a:lstStyle/>
          <a:p>
            <a:r>
              <a:rPr lang="sl-SI" sz="1600" dirty="0"/>
              <a:t>  </a:t>
            </a:r>
            <a:fld id="{6ECE92B7-F74E-1D45-BE72-282E32C47F73}" type="slidenum">
              <a:rPr lang="sl-SI" sz="2400" smtClean="0">
                <a:solidFill>
                  <a:schemeClr val="bg1"/>
                </a:solidFill>
              </a:rPr>
              <a:t>‹#›</a:t>
            </a:fld>
            <a:endParaRPr lang="sl-SI" sz="2400" dirty="0">
              <a:solidFill>
                <a:schemeClr val="bg1"/>
              </a:solidFill>
            </a:endParaRPr>
          </a:p>
        </p:txBody>
      </p:sp>
    </p:spTree>
    <p:extLst>
      <p:ext uri="{BB962C8B-B14F-4D97-AF65-F5344CB8AC3E}">
        <p14:creationId xmlns:p14="http://schemas.microsoft.com/office/powerpoint/2010/main" val="2149848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Uredite slog naslova matrice</a:t>
            </a:r>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5C2F34-E0ED-4526-B1C9-7A381920BB07}" type="datetimeFigureOut">
              <a:rPr lang="sl-SI" smtClean="0"/>
              <a:t>9. 12. 2024</a:t>
            </a:fld>
            <a:endParaRPr lang="sl-SI"/>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BD1DAC-CE6B-449A-91DC-F563232A1A8D}" type="slidenum">
              <a:rPr lang="sl-SI" smtClean="0"/>
              <a:t>‹#›</a:t>
            </a:fld>
            <a:endParaRPr lang="sl-SI"/>
          </a:p>
        </p:txBody>
      </p:sp>
    </p:spTree>
    <p:extLst>
      <p:ext uri="{BB962C8B-B14F-4D97-AF65-F5344CB8AC3E}">
        <p14:creationId xmlns:p14="http://schemas.microsoft.com/office/powerpoint/2010/main" val="28830195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menti.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menti.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www.menti.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ti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4.png"/><Relationship Id="rId3" Type="http://schemas.openxmlformats.org/officeDocument/2006/relationships/image" Target="../media/image8.emf"/><Relationship Id="rId7" Type="http://schemas.openxmlformats.org/officeDocument/2006/relationships/hyperlink" Target="https://commission.europa.eu/topics/strengthening-european-competitiveness/eu-competitiveness-looking-ahead_en" TargetMode="External"/><Relationship Id="rId12" Type="http://schemas.openxmlformats.org/officeDocument/2006/relationships/hyperlink" Target="https://ec.europa.eu/regional_policy/policy/how/future-cohesion-policy_e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3.png"/><Relationship Id="rId5" Type="http://schemas.openxmlformats.org/officeDocument/2006/relationships/image" Target="../media/image9.png"/><Relationship Id="rId10" Type="http://schemas.openxmlformats.org/officeDocument/2006/relationships/hyperlink" Target="https://institutdelors.eu/wp-content/uploads/2024/04/Much-more-than-a-market.pdf" TargetMode="External"/><Relationship Id="rId4" Type="http://schemas.openxmlformats.org/officeDocument/2006/relationships/hyperlink" Target="https://ec.europa.eu/regional_policy/information-sources/cohesion-report_en" TargetMode="External"/><Relationship Id="rId9" Type="http://schemas.openxmlformats.org/officeDocument/2006/relationships/image" Target="../media/image12.emf"/><Relationship Id="rId14" Type="http://schemas.openxmlformats.org/officeDocument/2006/relationships/hyperlink" Target="https://commission.europa.eu/about-european-commission/towards-new-commission-2024-2029_e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menti.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www.consilium.europa.eu/media/yxrc05pz/sn02167en24_web.pdf" TargetMode="Externa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a:extLst>
              <a:ext uri="{FF2B5EF4-FFF2-40B4-BE49-F238E27FC236}">
                <a16:creationId xmlns:a16="http://schemas.microsoft.com/office/drawing/2014/main" id="{FE9E44BB-55C7-BC42-8348-905D4A25DF44}"/>
              </a:ext>
            </a:extLst>
          </p:cNvPr>
          <p:cNvSpPr txBox="1">
            <a:spLocks/>
          </p:cNvSpPr>
          <p:nvPr/>
        </p:nvSpPr>
        <p:spPr>
          <a:xfrm>
            <a:off x="651230" y="4673600"/>
            <a:ext cx="10613232" cy="1636409"/>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Aleš Mrkela, Head of Managing Authority</a:t>
            </a:r>
          </a:p>
          <a:p>
            <a:r>
              <a:rPr lang="en-GB"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Vesna Engelman, Managing Authority programme manager</a:t>
            </a:r>
          </a:p>
          <a:p>
            <a:endParaRPr lang="en-GB"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GB"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Informative workshop, Ptuj, 5 December 2024</a:t>
            </a:r>
          </a:p>
        </p:txBody>
      </p:sp>
      <p:sp>
        <p:nvSpPr>
          <p:cNvPr id="3" name="Title 7">
            <a:extLst>
              <a:ext uri="{FF2B5EF4-FFF2-40B4-BE49-F238E27FC236}">
                <a16:creationId xmlns:a16="http://schemas.microsoft.com/office/drawing/2014/main" id="{FE9E44BB-55C7-BC42-8348-905D4A25DF44}"/>
              </a:ext>
            </a:extLst>
          </p:cNvPr>
          <p:cNvSpPr txBox="1">
            <a:spLocks/>
          </p:cNvSpPr>
          <p:nvPr/>
        </p:nvSpPr>
        <p:spPr>
          <a:xfrm>
            <a:off x="5136204" y="1836366"/>
            <a:ext cx="6465651" cy="1636409"/>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l-SI" sz="3200" b="1" dirty="0">
                <a:latin typeface="Open Sans" panose="020B0606030504020204" pitchFamily="34" charset="0"/>
                <a:ea typeface="Open Sans" panose="020B0606030504020204" pitchFamily="34" charset="0"/>
                <a:cs typeface="Open Sans" panose="020B0606030504020204" pitchFamily="34" charset="0"/>
              </a:rPr>
              <a:t>LET‘S CREATE </a:t>
            </a:r>
          </a:p>
          <a:p>
            <a:pPr algn="ctr"/>
            <a:r>
              <a:rPr lang="sl-SI" sz="3200" b="1" dirty="0">
                <a:latin typeface="Open Sans" panose="020B0606030504020204" pitchFamily="34" charset="0"/>
                <a:ea typeface="Open Sans" panose="020B0606030504020204" pitchFamily="34" charset="0"/>
                <a:cs typeface="Open Sans" panose="020B0606030504020204" pitchFamily="34" charset="0"/>
              </a:rPr>
              <a:t>COHESION POLICY POST 2027 TOGETHER</a:t>
            </a:r>
          </a:p>
        </p:txBody>
      </p:sp>
      <p:pic>
        <p:nvPicPr>
          <p:cNvPr id="13" name="Slika 12">
            <a:extLst>
              <a:ext uri="{FF2B5EF4-FFF2-40B4-BE49-F238E27FC236}">
                <a16:creationId xmlns:a16="http://schemas.microsoft.com/office/drawing/2014/main" id="{3130708A-C299-1708-3064-236C97BC475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369029" y="5086350"/>
            <a:ext cx="1523999" cy="1546270"/>
          </a:xfrm>
          <a:prstGeom prst="rect">
            <a:avLst/>
          </a:prstGeom>
        </p:spPr>
      </p:pic>
      <p:sp>
        <p:nvSpPr>
          <p:cNvPr id="2" name="PoljeZBesedilom 1">
            <a:extLst>
              <a:ext uri="{FF2B5EF4-FFF2-40B4-BE49-F238E27FC236}">
                <a16:creationId xmlns:a16="http://schemas.microsoft.com/office/drawing/2014/main" id="{B7098462-25DD-4B4F-15DC-D2C9407C6F36}"/>
              </a:ext>
            </a:extLst>
          </p:cNvPr>
          <p:cNvSpPr txBox="1"/>
          <p:nvPr/>
        </p:nvSpPr>
        <p:spPr>
          <a:xfrm>
            <a:off x="4221553" y="6488668"/>
            <a:ext cx="4623758" cy="369332"/>
          </a:xfrm>
          <a:prstGeom prst="rect">
            <a:avLst/>
          </a:prstGeom>
          <a:noFill/>
        </p:spPr>
        <p:txBody>
          <a:bodyPr wrap="square" rtlCol="0">
            <a:spAutoFit/>
          </a:bodyPr>
          <a:lstStyle/>
          <a:p>
            <a:r>
              <a:rPr lang="sl-SI" b="1" dirty="0">
                <a:solidFill>
                  <a:schemeClr val="bg1"/>
                </a:solidFill>
                <a:hlinkClick r:id="rId4">
                  <a:extLst>
                    <a:ext uri="{A12FA001-AC4F-418D-AE19-62706E023703}">
                      <ahyp:hlinkClr xmlns:ahyp="http://schemas.microsoft.com/office/drawing/2018/hyperlinkcolor" val="tx"/>
                    </a:ext>
                  </a:extLst>
                </a:hlinkClick>
              </a:rPr>
              <a:t>www.menti.com</a:t>
            </a:r>
            <a:r>
              <a:rPr lang="sl-SI" b="1" dirty="0">
                <a:solidFill>
                  <a:schemeClr val="bg1"/>
                </a:solidFill>
              </a:rPr>
              <a:t> </a:t>
            </a:r>
            <a:r>
              <a:rPr lang="sl-SI" b="1" dirty="0" err="1">
                <a:solidFill>
                  <a:schemeClr val="bg1"/>
                </a:solidFill>
              </a:rPr>
              <a:t>use</a:t>
            </a:r>
            <a:r>
              <a:rPr lang="sl-SI" b="1" dirty="0">
                <a:solidFill>
                  <a:schemeClr val="bg1"/>
                </a:solidFill>
              </a:rPr>
              <a:t> </a:t>
            </a:r>
            <a:r>
              <a:rPr lang="sl-SI" b="1" dirty="0" err="1">
                <a:solidFill>
                  <a:schemeClr val="bg1"/>
                </a:solidFill>
              </a:rPr>
              <a:t>code</a:t>
            </a:r>
            <a:r>
              <a:rPr lang="sl-SI" b="1" dirty="0">
                <a:solidFill>
                  <a:schemeClr val="bg1"/>
                </a:solidFill>
              </a:rPr>
              <a:t>: 6251 6884</a:t>
            </a:r>
          </a:p>
        </p:txBody>
      </p:sp>
    </p:spTree>
    <p:extLst>
      <p:ext uri="{BB962C8B-B14F-4D97-AF65-F5344CB8AC3E}">
        <p14:creationId xmlns:p14="http://schemas.microsoft.com/office/powerpoint/2010/main" val="2913957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462062" y="365125"/>
            <a:ext cx="10515600" cy="815319"/>
          </a:xfrm>
        </p:spPr>
        <p:txBody>
          <a:bodyPr>
            <a:normAutofit/>
          </a:bodyPr>
          <a:lstStyle/>
          <a:p>
            <a:r>
              <a:rPr lang="sl-SI" sz="3600" b="1" dirty="0">
                <a:solidFill>
                  <a:schemeClr val="accent1"/>
                </a:solidFill>
                <a:latin typeface="Open Sans"/>
                <a:ea typeface="+mn-ea"/>
                <a:cs typeface="Arial" panose="020B0604020202020204" pitchFamily="34" charset="0"/>
              </a:rPr>
              <a:t>POSSIBLE FUTURE OF CP</a:t>
            </a:r>
            <a:endParaRPr lang="en-US" sz="3600" b="1" dirty="0">
              <a:solidFill>
                <a:schemeClr val="accent1"/>
              </a:solidFill>
              <a:latin typeface="Open Sans"/>
              <a:ea typeface="+mn-ea"/>
              <a:cs typeface="Arial" panose="020B0604020202020204" pitchFamily="34" charset="0"/>
            </a:endParaRPr>
          </a:p>
        </p:txBody>
      </p:sp>
      <p:sp>
        <p:nvSpPr>
          <p:cNvPr id="4" name="Title 1">
            <a:extLst>
              <a:ext uri="{FF2B5EF4-FFF2-40B4-BE49-F238E27FC236}">
                <a16:creationId xmlns:a16="http://schemas.microsoft.com/office/drawing/2014/main" id="{05690957-B953-1749-8640-6A0CEA75C716}"/>
              </a:ext>
            </a:extLst>
          </p:cNvPr>
          <p:cNvSpPr txBox="1">
            <a:spLocks/>
          </p:cNvSpPr>
          <p:nvPr/>
        </p:nvSpPr>
        <p:spPr>
          <a:xfrm>
            <a:off x="957471" y="2787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SI" sz="36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Content Placeholder 2">
            <a:extLst>
              <a:ext uri="{FF2B5EF4-FFF2-40B4-BE49-F238E27FC236}">
                <a16:creationId xmlns:a16="http://schemas.microsoft.com/office/drawing/2014/main" id="{8F0ABFB6-67D1-F148-9E97-50ECA9C4DE45}"/>
              </a:ext>
            </a:extLst>
          </p:cNvPr>
          <p:cNvSpPr txBox="1">
            <a:spLocks/>
          </p:cNvSpPr>
          <p:nvPr/>
        </p:nvSpPr>
        <p:spPr>
          <a:xfrm>
            <a:off x="957471" y="5090659"/>
            <a:ext cx="10515600" cy="5868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SI"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4">
            <a:extLst>
              <a:ext uri="{FF2B5EF4-FFF2-40B4-BE49-F238E27FC236}">
                <a16:creationId xmlns:a16="http://schemas.microsoft.com/office/drawing/2014/main" id="{C3BF66CB-D6C7-448A-F73A-0A66103190F4}"/>
              </a:ext>
            </a:extLst>
          </p:cNvPr>
          <p:cNvSpPr txBox="1"/>
          <p:nvPr/>
        </p:nvSpPr>
        <p:spPr>
          <a:xfrm>
            <a:off x="1516038" y="1398044"/>
            <a:ext cx="3413760" cy="1815882"/>
          </a:xfrm>
          <a:prstGeom prst="rect">
            <a:avLst/>
          </a:prstGeom>
          <a:noFill/>
          <a:ln>
            <a:solidFill>
              <a:schemeClr val="accent1">
                <a:shade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Around </a:t>
            </a: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530 programmes </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for Member States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(2021-2027 MFF)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Cohesion policy: 398 (national and regional programmes + 27 partnership agreements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Agriculture and fisheries: 54</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Home funds: 79</a:t>
            </a:r>
          </a:p>
        </p:txBody>
      </p:sp>
      <p:sp>
        <p:nvSpPr>
          <p:cNvPr id="7" name="Rectangle: Rounded Corners 19">
            <a:extLst>
              <a:ext uri="{FF2B5EF4-FFF2-40B4-BE49-F238E27FC236}">
                <a16:creationId xmlns:a16="http://schemas.microsoft.com/office/drawing/2014/main" id="{17818CB4-63CD-AC33-53B7-6F31C7196913}"/>
              </a:ext>
            </a:extLst>
          </p:cNvPr>
          <p:cNvSpPr/>
          <p:nvPr/>
        </p:nvSpPr>
        <p:spPr>
          <a:xfrm>
            <a:off x="1556119" y="3390271"/>
            <a:ext cx="3286125" cy="6000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27 </a:t>
            </a:r>
            <a:r>
              <a:rPr kumimoji="0" lang="en-GB" sz="1400" b="1" i="0" u="none" strike="noStrike" kern="1200" cap="none" spc="0" normalizeH="0" baseline="0" noProof="0" dirty="0">
                <a:ln>
                  <a:noFill/>
                </a:ln>
                <a:solidFill>
                  <a:prstClr val="white"/>
                </a:solidFill>
                <a:effectLst/>
                <a:uLnTx/>
                <a:uFillTx/>
                <a:latin typeface="Calibri" panose="020F0502020204030204"/>
                <a:ea typeface="+mn-ea"/>
                <a:cs typeface="+mn-cs"/>
              </a:rPr>
              <a:t>programmes</a:t>
            </a: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 for all Member States</a:t>
            </a:r>
            <a:endParaRPr kumimoji="0" lang="fr-BE"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Oval 11">
            <a:extLst>
              <a:ext uri="{FF2B5EF4-FFF2-40B4-BE49-F238E27FC236}">
                <a16:creationId xmlns:a16="http://schemas.microsoft.com/office/drawing/2014/main" id="{5B720BBA-03C4-4E6F-D7CD-99C20B05F206}"/>
              </a:ext>
            </a:extLst>
          </p:cNvPr>
          <p:cNvSpPr/>
          <p:nvPr/>
        </p:nvSpPr>
        <p:spPr>
          <a:xfrm>
            <a:off x="5794224" y="2202022"/>
            <a:ext cx="1171575" cy="962024"/>
          </a:xfrm>
          <a:prstGeom prst="ellipse">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Common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Agricultural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Policy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Funds</a:t>
            </a:r>
            <a:endParaRPr kumimoji="0" lang="fr-BE" sz="1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Oval 12">
            <a:extLst>
              <a:ext uri="{FF2B5EF4-FFF2-40B4-BE49-F238E27FC236}">
                <a16:creationId xmlns:a16="http://schemas.microsoft.com/office/drawing/2014/main" id="{32CE1BEF-2B20-DC0D-E324-C6785E76E392}"/>
              </a:ext>
            </a:extLst>
          </p:cNvPr>
          <p:cNvSpPr/>
          <p:nvPr/>
        </p:nvSpPr>
        <p:spPr>
          <a:xfrm>
            <a:off x="6510220" y="1441238"/>
            <a:ext cx="962025" cy="847724"/>
          </a:xfrm>
          <a:prstGeom prst="ellipse">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Fisheries</a:t>
            </a:r>
            <a:endParaRPr kumimoji="0" lang="fr-BE" sz="1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Oval 13">
            <a:extLst>
              <a:ext uri="{FF2B5EF4-FFF2-40B4-BE49-F238E27FC236}">
                <a16:creationId xmlns:a16="http://schemas.microsoft.com/office/drawing/2014/main" id="{A1927D4D-6811-7028-C0F8-C3D982D2F3D7}"/>
              </a:ext>
            </a:extLst>
          </p:cNvPr>
          <p:cNvSpPr/>
          <p:nvPr/>
        </p:nvSpPr>
        <p:spPr>
          <a:xfrm>
            <a:off x="9488101" y="2281869"/>
            <a:ext cx="1028700" cy="885825"/>
          </a:xfrm>
          <a:prstGeom prst="ellipse">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Home Affairs funds</a:t>
            </a:r>
            <a:endParaRPr kumimoji="0" lang="fr-BE" sz="1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Oval 14">
            <a:extLst>
              <a:ext uri="{FF2B5EF4-FFF2-40B4-BE49-F238E27FC236}">
                <a16:creationId xmlns:a16="http://schemas.microsoft.com/office/drawing/2014/main" id="{2D3084E4-7EB8-E649-48EF-5847EFBB3D51}"/>
              </a:ext>
            </a:extLst>
          </p:cNvPr>
          <p:cNvSpPr/>
          <p:nvPr/>
        </p:nvSpPr>
        <p:spPr>
          <a:xfrm>
            <a:off x="6994170" y="2258159"/>
            <a:ext cx="1247776" cy="1038224"/>
          </a:xfrm>
          <a:prstGeom prst="ellipse">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European Regional and Development Fund</a:t>
            </a:r>
            <a:endParaRPr kumimoji="0" lang="fr-BE" sz="1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Oval 15">
            <a:extLst>
              <a:ext uri="{FF2B5EF4-FFF2-40B4-BE49-F238E27FC236}">
                <a16:creationId xmlns:a16="http://schemas.microsoft.com/office/drawing/2014/main" id="{09AC4418-4A76-05C2-0523-CEDCFA9A7ECC}"/>
              </a:ext>
            </a:extLst>
          </p:cNvPr>
          <p:cNvSpPr/>
          <p:nvPr/>
        </p:nvSpPr>
        <p:spPr>
          <a:xfrm>
            <a:off x="8936257" y="1424010"/>
            <a:ext cx="1057275" cy="923925"/>
          </a:xfrm>
          <a:prstGeom prst="ellipse">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European Social Fund</a:t>
            </a:r>
            <a:endParaRPr kumimoji="0" lang="fr-BE" sz="1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Oval 16">
            <a:extLst>
              <a:ext uri="{FF2B5EF4-FFF2-40B4-BE49-F238E27FC236}">
                <a16:creationId xmlns:a16="http://schemas.microsoft.com/office/drawing/2014/main" id="{08EEF098-AF92-2E9E-52DC-8B0BF5FDEE21}"/>
              </a:ext>
            </a:extLst>
          </p:cNvPr>
          <p:cNvSpPr/>
          <p:nvPr/>
        </p:nvSpPr>
        <p:spPr>
          <a:xfrm>
            <a:off x="8421503" y="2305985"/>
            <a:ext cx="1028700" cy="885825"/>
          </a:xfrm>
          <a:prstGeom prst="ellipse">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Others: (e.g. Social Climate Fund)</a:t>
            </a:r>
            <a:endParaRPr kumimoji="0" lang="fr-BE" sz="1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Oval 17">
            <a:extLst>
              <a:ext uri="{FF2B5EF4-FFF2-40B4-BE49-F238E27FC236}">
                <a16:creationId xmlns:a16="http://schemas.microsoft.com/office/drawing/2014/main" id="{8C4C4672-8162-8C9F-B86E-C0DE1D01A716}"/>
              </a:ext>
            </a:extLst>
          </p:cNvPr>
          <p:cNvSpPr/>
          <p:nvPr/>
        </p:nvSpPr>
        <p:spPr>
          <a:xfrm>
            <a:off x="7709155" y="1439616"/>
            <a:ext cx="1028700" cy="885825"/>
          </a:xfrm>
          <a:prstGeom prst="ellipse">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Cohesion Fund</a:t>
            </a:r>
            <a:endParaRPr kumimoji="0" lang="fr-BE" sz="1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Rounded Corners 18">
            <a:extLst>
              <a:ext uri="{FF2B5EF4-FFF2-40B4-BE49-F238E27FC236}">
                <a16:creationId xmlns:a16="http://schemas.microsoft.com/office/drawing/2014/main" id="{9BB60018-DDB4-5205-DA5C-58CA6A5AE0E0}"/>
              </a:ext>
            </a:extLst>
          </p:cNvPr>
          <p:cNvSpPr/>
          <p:nvPr/>
        </p:nvSpPr>
        <p:spPr>
          <a:xfrm>
            <a:off x="5689246" y="1365645"/>
            <a:ext cx="4972050" cy="19505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Rounded Corners 20">
            <a:extLst>
              <a:ext uri="{FF2B5EF4-FFF2-40B4-BE49-F238E27FC236}">
                <a16:creationId xmlns:a16="http://schemas.microsoft.com/office/drawing/2014/main" id="{08651F08-EDBC-1797-DD15-BB067A09B63E}"/>
              </a:ext>
            </a:extLst>
          </p:cNvPr>
          <p:cNvSpPr/>
          <p:nvPr/>
        </p:nvSpPr>
        <p:spPr>
          <a:xfrm>
            <a:off x="5754504" y="3385147"/>
            <a:ext cx="4848225" cy="590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Next MFF</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“Single Plan” for each Member State</a:t>
            </a:r>
            <a:endParaRPr kumimoji="0" lang="fr-B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ight Brace 95">
            <a:extLst>
              <a:ext uri="{FF2B5EF4-FFF2-40B4-BE49-F238E27FC236}">
                <a16:creationId xmlns:a16="http://schemas.microsoft.com/office/drawing/2014/main" id="{CD69E0FB-78F6-564E-EEC8-C55D99EEEF02}"/>
              </a:ext>
            </a:extLst>
          </p:cNvPr>
          <p:cNvSpPr/>
          <p:nvPr/>
        </p:nvSpPr>
        <p:spPr>
          <a:xfrm>
            <a:off x="10668998" y="3364881"/>
            <a:ext cx="145915" cy="60311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Rounded Corners 94">
            <a:extLst>
              <a:ext uri="{FF2B5EF4-FFF2-40B4-BE49-F238E27FC236}">
                <a16:creationId xmlns:a16="http://schemas.microsoft.com/office/drawing/2014/main" id="{8FA4A9DE-0A81-F84A-B277-6296B1762381}"/>
              </a:ext>
            </a:extLst>
          </p:cNvPr>
          <p:cNvSpPr/>
          <p:nvPr/>
        </p:nvSpPr>
        <p:spPr>
          <a:xfrm>
            <a:off x="4798874" y="4464600"/>
            <a:ext cx="2286000" cy="2266016"/>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Rounded Corners 78">
            <a:extLst>
              <a:ext uri="{FF2B5EF4-FFF2-40B4-BE49-F238E27FC236}">
                <a16:creationId xmlns:a16="http://schemas.microsoft.com/office/drawing/2014/main" id="{E1E19BF6-B5EA-AA83-26E5-9F6B87EC82A2}"/>
              </a:ext>
            </a:extLst>
          </p:cNvPr>
          <p:cNvSpPr/>
          <p:nvPr/>
        </p:nvSpPr>
        <p:spPr>
          <a:xfrm>
            <a:off x="4973971" y="4644269"/>
            <a:ext cx="2052536" cy="7444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Single all-policy document for each</a:t>
            </a:r>
            <a:endParaRPr kumimoji="0" lang="fr-BE"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TextBox 79">
            <a:extLst>
              <a:ext uri="{FF2B5EF4-FFF2-40B4-BE49-F238E27FC236}">
                <a16:creationId xmlns:a16="http://schemas.microsoft.com/office/drawing/2014/main" id="{59327C1B-675E-CBF5-C219-A52837486D61}"/>
              </a:ext>
            </a:extLst>
          </p:cNvPr>
          <p:cNvSpPr txBox="1"/>
          <p:nvPr/>
        </p:nvSpPr>
        <p:spPr>
          <a:xfrm>
            <a:off x="5022611" y="5583279"/>
            <a:ext cx="2062263" cy="101566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Simpler legal framework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Streamlined negotiations (more leverage and flexibility)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Less red tape</a:t>
            </a:r>
            <a:endParaRPr kumimoji="0" lang="fr-B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3" name="Straight Connector 23">
            <a:extLst>
              <a:ext uri="{FF2B5EF4-FFF2-40B4-BE49-F238E27FC236}">
                <a16:creationId xmlns:a16="http://schemas.microsoft.com/office/drawing/2014/main" id="{5AC93289-A846-FCE3-47E4-02DCD96646BE}"/>
              </a:ext>
            </a:extLst>
          </p:cNvPr>
          <p:cNvCxnSpPr>
            <a:cxnSpLocks/>
            <a:endCxn id="18" idx="1"/>
          </p:cNvCxnSpPr>
          <p:nvPr/>
        </p:nvCxnSpPr>
        <p:spPr>
          <a:xfrm flipV="1">
            <a:off x="4798874" y="3680422"/>
            <a:ext cx="955630" cy="15240"/>
          </a:xfrm>
          <a:prstGeom prst="line">
            <a:avLst/>
          </a:prstGeom>
        </p:spPr>
        <p:style>
          <a:lnRef idx="1">
            <a:schemeClr val="accent1"/>
          </a:lnRef>
          <a:fillRef idx="0">
            <a:schemeClr val="accent1"/>
          </a:fillRef>
          <a:effectRef idx="0">
            <a:schemeClr val="accent1"/>
          </a:effectRef>
          <a:fontRef idx="minor">
            <a:schemeClr val="tx1"/>
          </a:fontRef>
        </p:style>
      </p:cxnSp>
      <p:sp>
        <p:nvSpPr>
          <p:cNvPr id="24" name="Oblaček govora: elipsa 23">
            <a:extLst>
              <a:ext uri="{FF2B5EF4-FFF2-40B4-BE49-F238E27FC236}">
                <a16:creationId xmlns:a16="http://schemas.microsoft.com/office/drawing/2014/main" id="{F91C6098-BCCB-D4A1-0977-72F483F97FFF}"/>
              </a:ext>
            </a:extLst>
          </p:cNvPr>
          <p:cNvSpPr/>
          <p:nvPr/>
        </p:nvSpPr>
        <p:spPr>
          <a:xfrm flipH="1">
            <a:off x="7712029" y="4256583"/>
            <a:ext cx="3223259" cy="1835324"/>
          </a:xfrm>
          <a:prstGeom prst="wedgeEllipseCallout">
            <a:avLst>
              <a:gd name="adj1" fmla="val 29691"/>
              <a:gd name="adj2" fmla="val -70321"/>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EC calls it </a:t>
            </a:r>
          </a:p>
          <a:p>
            <a:pPr algn="ctr"/>
            <a:r>
              <a:rPr lang="en-GB" dirty="0">
                <a:solidFill>
                  <a:schemeClr val="tx1"/>
                </a:solidFill>
              </a:rPr>
              <a:t>„European competitiveness fund“ – one per country</a:t>
            </a:r>
          </a:p>
        </p:txBody>
      </p:sp>
      <p:sp>
        <p:nvSpPr>
          <p:cNvPr id="25" name="Right Brace 95">
            <a:extLst>
              <a:ext uri="{FF2B5EF4-FFF2-40B4-BE49-F238E27FC236}">
                <a16:creationId xmlns:a16="http://schemas.microsoft.com/office/drawing/2014/main" id="{743978E2-FBE8-3A12-7DDB-B8CEA2AAB959}"/>
              </a:ext>
            </a:extLst>
          </p:cNvPr>
          <p:cNvSpPr/>
          <p:nvPr/>
        </p:nvSpPr>
        <p:spPr>
          <a:xfrm rot="5400000">
            <a:off x="5722096" y="645630"/>
            <a:ext cx="299935" cy="718566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5517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462062" y="365125"/>
            <a:ext cx="10515600" cy="815319"/>
          </a:xfrm>
        </p:spPr>
        <p:txBody>
          <a:bodyPr>
            <a:normAutofit/>
          </a:bodyPr>
          <a:lstStyle/>
          <a:p>
            <a:r>
              <a:rPr lang="sl-SI" sz="3600" b="1" dirty="0">
                <a:solidFill>
                  <a:schemeClr val="accent1"/>
                </a:solidFill>
                <a:latin typeface="Open Sans"/>
                <a:ea typeface="+mn-ea"/>
                <a:cs typeface="Arial" panose="020B0604020202020204" pitchFamily="34" charset="0"/>
              </a:rPr>
              <a:t>POSSIBLE FUTURE OF CP</a:t>
            </a:r>
            <a:endParaRPr lang="en-US" sz="3600" b="1" dirty="0">
              <a:solidFill>
                <a:schemeClr val="accent1"/>
              </a:solidFill>
              <a:latin typeface="Open Sans"/>
              <a:ea typeface="+mn-ea"/>
              <a:cs typeface="Arial" panose="020B0604020202020204" pitchFamily="34" charset="0"/>
            </a:endParaRPr>
          </a:p>
        </p:txBody>
      </p:sp>
      <p:sp>
        <p:nvSpPr>
          <p:cNvPr id="3" name="TextBox 30">
            <a:extLst>
              <a:ext uri="{FF2B5EF4-FFF2-40B4-BE49-F238E27FC236}">
                <a16:creationId xmlns:a16="http://schemas.microsoft.com/office/drawing/2014/main" id="{7B376F23-AFDB-4C54-2B05-03BD8F3AEB1F}"/>
              </a:ext>
            </a:extLst>
          </p:cNvPr>
          <p:cNvSpPr txBox="1"/>
          <p:nvPr/>
        </p:nvSpPr>
        <p:spPr>
          <a:xfrm>
            <a:off x="2297286" y="2834100"/>
            <a:ext cx="2850203" cy="646331"/>
          </a:xfrm>
          <a:prstGeom prst="rect">
            <a:avLst/>
          </a:prstGeom>
          <a:solidFill>
            <a:schemeClr val="accent1">
              <a:lumMod val="60000"/>
              <a:lumOff val="4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Strong policy agenda and strategic steer</a:t>
            </a:r>
            <a:endParaRPr kumimoji="0" lang="fr-B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31">
            <a:extLst>
              <a:ext uri="{FF2B5EF4-FFF2-40B4-BE49-F238E27FC236}">
                <a16:creationId xmlns:a16="http://schemas.microsoft.com/office/drawing/2014/main" id="{4640E0BC-0222-3798-3D90-1E62300716E5}"/>
              </a:ext>
            </a:extLst>
          </p:cNvPr>
          <p:cNvSpPr txBox="1"/>
          <p:nvPr/>
        </p:nvSpPr>
        <p:spPr>
          <a:xfrm>
            <a:off x="2277832" y="3913871"/>
            <a:ext cx="1352144" cy="1569660"/>
          </a:xfrm>
          <a:prstGeom prst="rect">
            <a:avLst/>
          </a:prstGeom>
          <a:solidFill>
            <a:schemeClr val="bg2">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Reference framework identifying challenges and priorities for innovation and strategic dependencies</a:t>
            </a:r>
            <a:endParaRPr kumimoji="0" lang="fr-B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33">
            <a:extLst>
              <a:ext uri="{FF2B5EF4-FFF2-40B4-BE49-F238E27FC236}">
                <a16:creationId xmlns:a16="http://schemas.microsoft.com/office/drawing/2014/main" id="{8E3F1B16-2780-1DBE-75E9-E3BA9500D262}"/>
              </a:ext>
            </a:extLst>
          </p:cNvPr>
          <p:cNvSpPr txBox="1"/>
          <p:nvPr/>
        </p:nvSpPr>
        <p:spPr>
          <a:xfrm>
            <a:off x="3753193" y="3891173"/>
            <a:ext cx="1352144" cy="1200329"/>
          </a:xfrm>
          <a:prstGeom prst="rect">
            <a:avLst/>
          </a:prstGeom>
          <a:solidFill>
            <a:schemeClr val="bg2">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Steer by policies not by programmes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Focus on EU added value</a:t>
            </a:r>
            <a:endParaRPr kumimoji="0" lang="fr-B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35">
            <a:extLst>
              <a:ext uri="{FF2B5EF4-FFF2-40B4-BE49-F238E27FC236}">
                <a16:creationId xmlns:a16="http://schemas.microsoft.com/office/drawing/2014/main" id="{32D3A8D4-7D7C-B265-663D-BD72E1E545E4}"/>
              </a:ext>
            </a:extLst>
          </p:cNvPr>
          <p:cNvSpPr txBox="1"/>
          <p:nvPr/>
        </p:nvSpPr>
        <p:spPr>
          <a:xfrm>
            <a:off x="6762606" y="2834100"/>
            <a:ext cx="2782112" cy="369332"/>
          </a:xfrm>
          <a:prstGeom prst="rect">
            <a:avLst/>
          </a:prstGeom>
          <a:solidFill>
            <a:schemeClr val="accent1">
              <a:lumMod val="60000"/>
              <a:lumOff val="4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Simplification and flexibility</a:t>
            </a:r>
            <a:endParaRPr kumimoji="0" lang="fr-B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36">
            <a:extLst>
              <a:ext uri="{FF2B5EF4-FFF2-40B4-BE49-F238E27FC236}">
                <a16:creationId xmlns:a16="http://schemas.microsoft.com/office/drawing/2014/main" id="{593D1DD9-8793-CAD9-F3CA-A40B9110B9B3}"/>
              </a:ext>
            </a:extLst>
          </p:cNvPr>
          <p:cNvSpPr txBox="1"/>
          <p:nvPr/>
        </p:nvSpPr>
        <p:spPr>
          <a:xfrm>
            <a:off x="6759365" y="3283034"/>
            <a:ext cx="1352144" cy="830997"/>
          </a:xfrm>
          <a:prstGeom prst="rect">
            <a:avLst/>
          </a:prstGeom>
          <a:solidFill>
            <a:schemeClr val="bg2">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Single rulebook (eligibility rules, third country participation, etc.)</a:t>
            </a:r>
            <a:endParaRPr kumimoji="0" lang="fr-B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37">
            <a:extLst>
              <a:ext uri="{FF2B5EF4-FFF2-40B4-BE49-F238E27FC236}">
                <a16:creationId xmlns:a16="http://schemas.microsoft.com/office/drawing/2014/main" id="{8A178577-5A76-8B2C-009D-5903324F4857}"/>
              </a:ext>
            </a:extLst>
          </p:cNvPr>
          <p:cNvSpPr txBox="1"/>
          <p:nvPr/>
        </p:nvSpPr>
        <p:spPr>
          <a:xfrm>
            <a:off x="8237969" y="3263578"/>
            <a:ext cx="1352144" cy="1015663"/>
          </a:xfrm>
          <a:prstGeom prst="rect">
            <a:avLst/>
          </a:prstGeom>
          <a:solidFill>
            <a:schemeClr val="bg2">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Single governance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Possible reallocation of budget within the Single Fund</a:t>
            </a:r>
            <a:endParaRPr kumimoji="0" lang="fr-B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39">
            <a:extLst>
              <a:ext uri="{FF2B5EF4-FFF2-40B4-BE49-F238E27FC236}">
                <a16:creationId xmlns:a16="http://schemas.microsoft.com/office/drawing/2014/main" id="{B8CA9659-EBDA-CAAE-A209-221D09AF7B47}"/>
              </a:ext>
            </a:extLst>
          </p:cNvPr>
          <p:cNvSpPr txBox="1"/>
          <p:nvPr/>
        </p:nvSpPr>
        <p:spPr>
          <a:xfrm>
            <a:off x="6801516" y="4495217"/>
            <a:ext cx="2782111" cy="646331"/>
          </a:xfrm>
          <a:prstGeom prst="rect">
            <a:avLst/>
          </a:prstGeom>
          <a:solidFill>
            <a:schemeClr val="bg2">
              <a:lumMod val="75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Financial toolbox to adjust type of support and level of investment from the EU budget</a:t>
            </a:r>
            <a:endParaRPr kumimoji="0" lang="fr-B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Oval 29">
            <a:extLst>
              <a:ext uri="{FF2B5EF4-FFF2-40B4-BE49-F238E27FC236}">
                <a16:creationId xmlns:a16="http://schemas.microsoft.com/office/drawing/2014/main" id="{BAD30ED4-E779-B6C8-07DA-71B9EF24A2BE}"/>
              </a:ext>
            </a:extLst>
          </p:cNvPr>
          <p:cNvSpPr/>
          <p:nvPr/>
        </p:nvSpPr>
        <p:spPr>
          <a:xfrm>
            <a:off x="3065934" y="1472968"/>
            <a:ext cx="5779527" cy="75710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0000"/>
                </a:solidFill>
                <a:effectLst/>
                <a:uLnTx/>
                <a:uFillTx/>
                <a:latin typeface="Calibri" panose="020F0502020204030204"/>
                <a:ea typeface="+mn-ea"/>
                <a:cs typeface="+mn-cs"/>
              </a:rPr>
              <a:t>European Competitiveness</a:t>
            </a:r>
            <a:r>
              <a:rPr kumimoji="0" lang="sl-SI" sz="18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GB" sz="1800" b="1" i="0" u="none" strike="noStrike" kern="1200" cap="none" spc="0" normalizeH="0" baseline="0" noProof="0" dirty="0">
                <a:ln>
                  <a:noFill/>
                </a:ln>
                <a:solidFill>
                  <a:srgbClr val="FF0000"/>
                </a:solidFill>
                <a:effectLst/>
                <a:uLnTx/>
                <a:uFillTx/>
                <a:latin typeface="Calibri" panose="020F0502020204030204"/>
                <a:ea typeface="+mn-ea"/>
                <a:cs typeface="+mn-cs"/>
              </a:rPr>
              <a:t>Fund</a:t>
            </a:r>
            <a:endParaRPr kumimoji="0" lang="fr-BE" sz="1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5778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462062" y="365125"/>
            <a:ext cx="10515600" cy="815319"/>
          </a:xfrm>
        </p:spPr>
        <p:txBody>
          <a:bodyPr>
            <a:normAutofit/>
          </a:bodyPr>
          <a:lstStyle/>
          <a:p>
            <a:r>
              <a:rPr lang="sl-SI" sz="3600" b="1" dirty="0">
                <a:solidFill>
                  <a:schemeClr val="accent1"/>
                </a:solidFill>
                <a:latin typeface="Open Sans"/>
                <a:ea typeface="+mn-ea"/>
                <a:cs typeface="Arial" panose="020B0604020202020204" pitchFamily="34" charset="0"/>
              </a:rPr>
              <a:t>POSSIBLE FUTURE OF CP</a:t>
            </a:r>
            <a:endParaRPr lang="en-US" sz="3600" b="1" dirty="0">
              <a:solidFill>
                <a:schemeClr val="accent1"/>
              </a:solidFill>
              <a:latin typeface="Open Sans"/>
              <a:ea typeface="+mn-ea"/>
              <a:cs typeface="Arial" panose="020B0604020202020204" pitchFamily="34" charset="0"/>
            </a:endParaRPr>
          </a:p>
        </p:txBody>
      </p:sp>
      <p:sp>
        <p:nvSpPr>
          <p:cNvPr id="4" name="Title 1">
            <a:extLst>
              <a:ext uri="{FF2B5EF4-FFF2-40B4-BE49-F238E27FC236}">
                <a16:creationId xmlns:a16="http://schemas.microsoft.com/office/drawing/2014/main" id="{05690957-B953-1749-8640-6A0CEA75C716}"/>
              </a:ext>
            </a:extLst>
          </p:cNvPr>
          <p:cNvSpPr txBox="1">
            <a:spLocks/>
          </p:cNvSpPr>
          <p:nvPr/>
        </p:nvSpPr>
        <p:spPr>
          <a:xfrm>
            <a:off x="957471" y="2787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SI" sz="36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Rectangle: Rounded Corners 26">
            <a:extLst>
              <a:ext uri="{FF2B5EF4-FFF2-40B4-BE49-F238E27FC236}">
                <a16:creationId xmlns:a16="http://schemas.microsoft.com/office/drawing/2014/main" id="{A4F22DB4-5BEE-156C-9E57-62B83B3DB917}"/>
              </a:ext>
            </a:extLst>
          </p:cNvPr>
          <p:cNvSpPr/>
          <p:nvPr/>
        </p:nvSpPr>
        <p:spPr>
          <a:xfrm>
            <a:off x="1706732" y="1560663"/>
            <a:ext cx="1790700" cy="21621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Strong policy agenda on joint EU priorities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27">
            <a:extLst>
              <a:ext uri="{FF2B5EF4-FFF2-40B4-BE49-F238E27FC236}">
                <a16:creationId xmlns:a16="http://schemas.microsoft.com/office/drawing/2014/main" id="{CDB39B52-EA1B-6BDE-CD7D-11E494B658DE}"/>
              </a:ext>
            </a:extLst>
          </p:cNvPr>
          <p:cNvSpPr txBox="1"/>
          <p:nvPr/>
        </p:nvSpPr>
        <p:spPr>
          <a:xfrm>
            <a:off x="1840083" y="2608413"/>
            <a:ext cx="155257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Reference Framework identifying challenges for the Member Stats (Pillar 1) and the EU (Pillar 2)</a:t>
            </a:r>
            <a:endParaRPr kumimoji="0" lang="fr-B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30">
            <a:extLst>
              <a:ext uri="{FF2B5EF4-FFF2-40B4-BE49-F238E27FC236}">
                <a16:creationId xmlns:a16="http://schemas.microsoft.com/office/drawing/2014/main" id="{5004FB5E-B07A-F869-9739-C0DCD57BC8A5}"/>
              </a:ext>
            </a:extLst>
          </p:cNvPr>
          <p:cNvSpPr txBox="1"/>
          <p:nvPr/>
        </p:nvSpPr>
        <p:spPr>
          <a:xfrm>
            <a:off x="3783183" y="1570188"/>
            <a:ext cx="1238250" cy="400110"/>
          </a:xfrm>
          <a:prstGeom prst="rect">
            <a:avLst/>
          </a:prstGeom>
          <a:noFill/>
          <a:ln>
            <a:solidFill>
              <a:schemeClr val="accent1">
                <a:shade val="50000"/>
              </a:schemeClr>
            </a:solidFill>
            <a:prstDash val="sys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European Semester CSRs</a:t>
            </a:r>
            <a:endParaRPr kumimoji="0" lang="fr-BE"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TextBox 31">
            <a:extLst>
              <a:ext uri="{FF2B5EF4-FFF2-40B4-BE49-F238E27FC236}">
                <a16:creationId xmlns:a16="http://schemas.microsoft.com/office/drawing/2014/main" id="{65306BAE-C16C-9968-AC46-F1154EA2786D}"/>
              </a:ext>
            </a:extLst>
          </p:cNvPr>
          <p:cNvSpPr txBox="1"/>
          <p:nvPr/>
        </p:nvSpPr>
        <p:spPr>
          <a:xfrm>
            <a:off x="3783183" y="2075013"/>
            <a:ext cx="1238250" cy="400110"/>
          </a:xfrm>
          <a:prstGeom prst="rect">
            <a:avLst/>
          </a:prstGeom>
          <a:noFill/>
          <a:ln>
            <a:solidFill>
              <a:schemeClr val="accent1">
                <a:shade val="50000"/>
              </a:schemeClr>
            </a:solidFill>
            <a:prstDash val="sys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National Energy and Climate Plans</a:t>
            </a:r>
            <a:endParaRPr kumimoji="0" lang="fr-BE"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TextBox 32">
            <a:extLst>
              <a:ext uri="{FF2B5EF4-FFF2-40B4-BE49-F238E27FC236}">
                <a16:creationId xmlns:a16="http://schemas.microsoft.com/office/drawing/2014/main" id="{19E7CD2E-813C-185E-1AE6-886DE81ACE7B}"/>
              </a:ext>
            </a:extLst>
          </p:cNvPr>
          <p:cNvSpPr txBox="1"/>
          <p:nvPr/>
        </p:nvSpPr>
        <p:spPr>
          <a:xfrm>
            <a:off x="3792708" y="2617938"/>
            <a:ext cx="1238250" cy="400110"/>
          </a:xfrm>
          <a:prstGeom prst="rect">
            <a:avLst/>
          </a:prstGeom>
          <a:noFill/>
          <a:ln>
            <a:solidFill>
              <a:schemeClr val="accent1">
                <a:shade val="50000"/>
              </a:schemeClr>
            </a:solidFill>
            <a:prstDash val="sys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European Governance Plans </a:t>
            </a:r>
            <a:endParaRPr kumimoji="0" lang="fr-BE"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TextBox 33">
            <a:extLst>
              <a:ext uri="{FF2B5EF4-FFF2-40B4-BE49-F238E27FC236}">
                <a16:creationId xmlns:a16="http://schemas.microsoft.com/office/drawing/2014/main" id="{2924809C-8DC5-CE0A-903D-FA97A0BFC049}"/>
              </a:ext>
            </a:extLst>
          </p:cNvPr>
          <p:cNvSpPr txBox="1"/>
          <p:nvPr/>
        </p:nvSpPr>
        <p:spPr>
          <a:xfrm>
            <a:off x="3792708" y="3122763"/>
            <a:ext cx="1238250" cy="553998"/>
          </a:xfrm>
          <a:prstGeom prst="rect">
            <a:avLst/>
          </a:prstGeom>
          <a:noFill/>
          <a:ln>
            <a:solidFill>
              <a:schemeClr val="accent1">
                <a:shade val="50000"/>
              </a:schemeClr>
            </a:solidFill>
            <a:prstDash val="sys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Other policy tools (.</a:t>
            </a:r>
            <a:r>
              <a:rPr kumimoji="0" lang="en-GB" sz="1000" b="0" i="0" u="none" strike="noStrike" kern="1200" cap="none" spc="0" normalizeH="0" baseline="0" noProof="0" dirty="0" err="1">
                <a:ln>
                  <a:noFill/>
                </a:ln>
                <a:solidFill>
                  <a:prstClr val="black"/>
                </a:solidFill>
                <a:effectLst/>
                <a:uLnTx/>
                <a:uFillTx/>
                <a:latin typeface="Calibri" panose="020F0502020204030204"/>
                <a:ea typeface="+mn-ea"/>
                <a:cs typeface="+mn-cs"/>
              </a:rPr>
              <a:t>e.g</a:t>
            </a: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 Schengen, Rule of Law</a:t>
            </a:r>
            <a:endParaRPr kumimoji="0" lang="fr-BE"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Right Brace 96">
            <a:extLst>
              <a:ext uri="{FF2B5EF4-FFF2-40B4-BE49-F238E27FC236}">
                <a16:creationId xmlns:a16="http://schemas.microsoft.com/office/drawing/2014/main" id="{C0E83089-D843-E2AD-B30D-5E4C055EA7CC}"/>
              </a:ext>
            </a:extLst>
          </p:cNvPr>
          <p:cNvSpPr/>
          <p:nvPr/>
        </p:nvSpPr>
        <p:spPr>
          <a:xfrm>
            <a:off x="5073921" y="1266806"/>
            <a:ext cx="340468" cy="273347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TextBox 34">
            <a:extLst>
              <a:ext uri="{FF2B5EF4-FFF2-40B4-BE49-F238E27FC236}">
                <a16:creationId xmlns:a16="http://schemas.microsoft.com/office/drawing/2014/main" id="{916E11EC-8A25-E85E-A554-3CE7595F9589}"/>
              </a:ext>
            </a:extLst>
          </p:cNvPr>
          <p:cNvSpPr txBox="1"/>
          <p:nvPr/>
        </p:nvSpPr>
        <p:spPr>
          <a:xfrm>
            <a:off x="5778325" y="1500778"/>
            <a:ext cx="1321067"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National and/or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Regional chapters</a:t>
            </a:r>
            <a:endParaRPr kumimoji="0" lang="fr-BE"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TextBox 35">
            <a:extLst>
              <a:ext uri="{FF2B5EF4-FFF2-40B4-BE49-F238E27FC236}">
                <a16:creationId xmlns:a16="http://schemas.microsoft.com/office/drawing/2014/main" id="{5856BBD9-AF0E-5DDC-DB86-BEBF71853F75}"/>
              </a:ext>
            </a:extLst>
          </p:cNvPr>
          <p:cNvSpPr txBox="1"/>
          <p:nvPr/>
        </p:nvSpPr>
        <p:spPr>
          <a:xfrm>
            <a:off x="7356031" y="1578193"/>
            <a:ext cx="180407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Investments (examples)</a:t>
            </a:r>
            <a:endParaRPr kumimoji="0" lang="fr-BE"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TextBox 36">
            <a:extLst>
              <a:ext uri="{FF2B5EF4-FFF2-40B4-BE49-F238E27FC236}">
                <a16:creationId xmlns:a16="http://schemas.microsoft.com/office/drawing/2014/main" id="{2FE194B9-85F1-7F92-3769-C14242ED78F7}"/>
              </a:ext>
            </a:extLst>
          </p:cNvPr>
          <p:cNvSpPr txBox="1"/>
          <p:nvPr/>
        </p:nvSpPr>
        <p:spPr>
          <a:xfrm>
            <a:off x="9673037" y="1519828"/>
            <a:ext cx="883512"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Reforms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(examples)</a:t>
            </a:r>
            <a:endParaRPr kumimoji="0" lang="fr-BE"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Rectangle: Rounded Corners 37">
            <a:extLst>
              <a:ext uri="{FF2B5EF4-FFF2-40B4-BE49-F238E27FC236}">
                <a16:creationId xmlns:a16="http://schemas.microsoft.com/office/drawing/2014/main" id="{EF8C4F00-4D71-52E8-69CE-DB31728AC142}"/>
              </a:ext>
            </a:extLst>
          </p:cNvPr>
          <p:cNvSpPr/>
          <p:nvPr/>
        </p:nvSpPr>
        <p:spPr>
          <a:xfrm>
            <a:off x="5883303" y="1941360"/>
            <a:ext cx="1076325" cy="3593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Calibri" panose="020F0502020204030204"/>
                <a:ea typeface="+mn-ea"/>
                <a:cs typeface="+mn-cs"/>
              </a:rPr>
              <a:t>e.g. transport</a:t>
            </a:r>
            <a:endParaRPr kumimoji="0" lang="fr-BE" sz="1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Rectangle: Rounded Corners 38">
            <a:extLst>
              <a:ext uri="{FF2B5EF4-FFF2-40B4-BE49-F238E27FC236}">
                <a16:creationId xmlns:a16="http://schemas.microsoft.com/office/drawing/2014/main" id="{20A0C21A-230D-85AA-D180-D8208E1E74CB}"/>
              </a:ext>
            </a:extLst>
          </p:cNvPr>
          <p:cNvSpPr/>
          <p:nvPr/>
        </p:nvSpPr>
        <p:spPr>
          <a:xfrm>
            <a:off x="5873778" y="2359648"/>
            <a:ext cx="1076325" cy="3222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Calibri" panose="020F0502020204030204"/>
                <a:ea typeface="+mn-ea"/>
                <a:cs typeface="+mn-cs"/>
              </a:rPr>
              <a:t>e.g. social</a:t>
            </a:r>
            <a:endParaRPr kumimoji="0" lang="fr-BE" sz="1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tangle: Rounded Corners 39">
            <a:extLst>
              <a:ext uri="{FF2B5EF4-FFF2-40B4-BE49-F238E27FC236}">
                <a16:creationId xmlns:a16="http://schemas.microsoft.com/office/drawing/2014/main" id="{FF35F187-EE81-A13F-EC2E-6E4E16EAE49C}"/>
              </a:ext>
            </a:extLst>
          </p:cNvPr>
          <p:cNvSpPr/>
          <p:nvPr/>
        </p:nvSpPr>
        <p:spPr>
          <a:xfrm>
            <a:off x="5873778" y="3128134"/>
            <a:ext cx="1076325" cy="2881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Calibri" panose="020F0502020204030204"/>
                <a:ea typeface="+mn-ea"/>
                <a:cs typeface="+mn-cs"/>
              </a:rPr>
              <a:t>e.g. agriculture</a:t>
            </a:r>
            <a:endParaRPr kumimoji="0" lang="fr-BE" sz="1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Rounded Corners 40">
            <a:extLst>
              <a:ext uri="{FF2B5EF4-FFF2-40B4-BE49-F238E27FC236}">
                <a16:creationId xmlns:a16="http://schemas.microsoft.com/office/drawing/2014/main" id="{EDB3A266-2476-6578-6D2A-213DE243B7E8}"/>
              </a:ext>
            </a:extLst>
          </p:cNvPr>
          <p:cNvSpPr/>
          <p:nvPr/>
        </p:nvSpPr>
        <p:spPr>
          <a:xfrm>
            <a:off x="5883303" y="2768212"/>
            <a:ext cx="1076325" cy="2956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Calibri" panose="020F0502020204030204"/>
                <a:ea typeface="+mn-ea"/>
                <a:cs typeface="+mn-cs"/>
              </a:rPr>
              <a:t>e.g.</a:t>
            </a:r>
            <a:r>
              <a:rPr kumimoji="0" lang="sl-SI" sz="1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1000" b="0" i="0" u="none" strike="noStrike" kern="1200" cap="none" spc="0" normalizeH="0" baseline="0" noProof="0" dirty="0">
                <a:ln>
                  <a:noFill/>
                </a:ln>
                <a:solidFill>
                  <a:prstClr val="white"/>
                </a:solidFill>
                <a:effectLst/>
                <a:uLnTx/>
                <a:uFillTx/>
                <a:latin typeface="Calibri" panose="020F0502020204030204"/>
                <a:ea typeface="+mn-ea"/>
                <a:cs typeface="+mn-cs"/>
              </a:rPr>
              <a:t>energy</a:t>
            </a:r>
            <a:endParaRPr kumimoji="0" lang="fr-BE" sz="1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Rounded Corners 41">
            <a:extLst>
              <a:ext uri="{FF2B5EF4-FFF2-40B4-BE49-F238E27FC236}">
                <a16:creationId xmlns:a16="http://schemas.microsoft.com/office/drawing/2014/main" id="{BFC8D9F9-6452-C71B-9C6C-480A3F52AD8D}"/>
              </a:ext>
            </a:extLst>
          </p:cNvPr>
          <p:cNvSpPr/>
          <p:nvPr/>
        </p:nvSpPr>
        <p:spPr>
          <a:xfrm>
            <a:off x="5873778" y="3454417"/>
            <a:ext cx="1076325" cy="361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Calibri" panose="020F0502020204030204"/>
                <a:ea typeface="+mn-ea"/>
                <a:cs typeface="+mn-cs"/>
              </a:rPr>
              <a:t>e.g. security and migration</a:t>
            </a:r>
            <a:endParaRPr kumimoji="0" lang="fr-BE" sz="1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TextBox 42">
            <a:extLst>
              <a:ext uri="{FF2B5EF4-FFF2-40B4-BE49-F238E27FC236}">
                <a16:creationId xmlns:a16="http://schemas.microsoft.com/office/drawing/2014/main" id="{5BE370DC-741B-AFB5-BFEF-585EFC923648}"/>
              </a:ext>
            </a:extLst>
          </p:cNvPr>
          <p:cNvSpPr txBox="1"/>
          <p:nvPr/>
        </p:nvSpPr>
        <p:spPr>
          <a:xfrm>
            <a:off x="7618678" y="2005805"/>
            <a:ext cx="1320732" cy="215444"/>
          </a:xfrm>
          <a:prstGeom prst="rect">
            <a:avLst/>
          </a:prstGeom>
          <a:noFill/>
          <a:ln>
            <a:solidFill>
              <a:schemeClr val="accent1">
                <a:shade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rPr>
              <a:t>Construction of rail line</a:t>
            </a:r>
            <a:endParaRPr kumimoji="0" lang="fr-BE"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TextBox 45">
            <a:extLst>
              <a:ext uri="{FF2B5EF4-FFF2-40B4-BE49-F238E27FC236}">
                <a16:creationId xmlns:a16="http://schemas.microsoft.com/office/drawing/2014/main" id="{E7A6E860-56BF-0034-1D1D-E491792883A4}"/>
              </a:ext>
            </a:extLst>
          </p:cNvPr>
          <p:cNvSpPr txBox="1"/>
          <p:nvPr/>
        </p:nvSpPr>
        <p:spPr>
          <a:xfrm>
            <a:off x="7608949" y="2356609"/>
            <a:ext cx="1352145" cy="215444"/>
          </a:xfrm>
          <a:prstGeom prst="rect">
            <a:avLst/>
          </a:prstGeom>
          <a:noFill/>
          <a:ln>
            <a:solidFill>
              <a:schemeClr val="accent1">
                <a:shade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rPr>
              <a:t>Social Housing </a:t>
            </a:r>
            <a:endParaRPr kumimoji="0" lang="fr-BE"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 name="TextBox 46">
            <a:extLst>
              <a:ext uri="{FF2B5EF4-FFF2-40B4-BE49-F238E27FC236}">
                <a16:creationId xmlns:a16="http://schemas.microsoft.com/office/drawing/2014/main" id="{1DEF8C9A-7AF5-C62B-741F-71ACC3F3F848}"/>
              </a:ext>
            </a:extLst>
          </p:cNvPr>
          <p:cNvSpPr txBox="1"/>
          <p:nvPr/>
        </p:nvSpPr>
        <p:spPr>
          <a:xfrm>
            <a:off x="7638133" y="2758684"/>
            <a:ext cx="1359237" cy="215444"/>
          </a:xfrm>
          <a:prstGeom prst="rect">
            <a:avLst/>
          </a:prstGeom>
          <a:noFill/>
          <a:ln>
            <a:solidFill>
              <a:schemeClr val="accent1">
                <a:shade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rPr>
              <a:t>Renewable Energy</a:t>
            </a:r>
            <a:endParaRPr kumimoji="0" lang="fr-BE"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 name="TextBox 47">
            <a:extLst>
              <a:ext uri="{FF2B5EF4-FFF2-40B4-BE49-F238E27FC236}">
                <a16:creationId xmlns:a16="http://schemas.microsoft.com/office/drawing/2014/main" id="{92AE5980-459D-2F75-F575-776E80C30B1C}"/>
              </a:ext>
            </a:extLst>
          </p:cNvPr>
          <p:cNvSpPr txBox="1"/>
          <p:nvPr/>
        </p:nvSpPr>
        <p:spPr>
          <a:xfrm>
            <a:off x="7638133" y="3131579"/>
            <a:ext cx="1388218" cy="215444"/>
          </a:xfrm>
          <a:prstGeom prst="rect">
            <a:avLst/>
          </a:prstGeom>
          <a:noFill/>
          <a:ln>
            <a:solidFill>
              <a:schemeClr val="accent1">
                <a:shade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rPr>
              <a:t>Direct Payments</a:t>
            </a:r>
            <a:endParaRPr kumimoji="0" lang="fr-BE"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 name="TextBox 48">
            <a:extLst>
              <a:ext uri="{FF2B5EF4-FFF2-40B4-BE49-F238E27FC236}">
                <a16:creationId xmlns:a16="http://schemas.microsoft.com/office/drawing/2014/main" id="{5AF0E6AA-680D-EAE0-F40D-F0C8C592F48C}"/>
              </a:ext>
            </a:extLst>
          </p:cNvPr>
          <p:cNvSpPr txBox="1"/>
          <p:nvPr/>
        </p:nvSpPr>
        <p:spPr>
          <a:xfrm>
            <a:off x="7676030" y="3446309"/>
            <a:ext cx="1343430" cy="338554"/>
          </a:xfrm>
          <a:prstGeom prst="rect">
            <a:avLst/>
          </a:prstGeom>
          <a:noFill/>
          <a:ln>
            <a:solidFill>
              <a:schemeClr val="accent1">
                <a:shade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rPr>
              <a:t>Reception Facilities for migrants</a:t>
            </a:r>
            <a:endParaRPr kumimoji="0" lang="fr-BE"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 name="TextBox 49">
            <a:extLst>
              <a:ext uri="{FF2B5EF4-FFF2-40B4-BE49-F238E27FC236}">
                <a16:creationId xmlns:a16="http://schemas.microsoft.com/office/drawing/2014/main" id="{C69BB60E-4BB8-3410-4AC3-C3869278FCE9}"/>
              </a:ext>
            </a:extLst>
          </p:cNvPr>
          <p:cNvSpPr txBox="1"/>
          <p:nvPr/>
        </p:nvSpPr>
        <p:spPr>
          <a:xfrm>
            <a:off x="9588528" y="1947642"/>
            <a:ext cx="1000125" cy="338554"/>
          </a:xfrm>
          <a:prstGeom prst="rect">
            <a:avLst/>
          </a:prstGeom>
          <a:noFill/>
          <a:ln>
            <a:solidFill>
              <a:schemeClr val="accent1">
                <a:shade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rPr>
              <a:t>Simpler public procurement </a:t>
            </a:r>
            <a:endParaRPr kumimoji="0" lang="fr-BE"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 name="TextBox 50">
            <a:extLst>
              <a:ext uri="{FF2B5EF4-FFF2-40B4-BE49-F238E27FC236}">
                <a16:creationId xmlns:a16="http://schemas.microsoft.com/office/drawing/2014/main" id="{48082635-EB59-D41B-F9C2-A78F783EAD3A}"/>
              </a:ext>
            </a:extLst>
          </p:cNvPr>
          <p:cNvSpPr txBox="1"/>
          <p:nvPr/>
        </p:nvSpPr>
        <p:spPr>
          <a:xfrm>
            <a:off x="9588528" y="2327533"/>
            <a:ext cx="1000125" cy="338554"/>
          </a:xfrm>
          <a:prstGeom prst="rect">
            <a:avLst/>
          </a:prstGeom>
          <a:noFill/>
          <a:ln>
            <a:solidFill>
              <a:schemeClr val="accent1">
                <a:shade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rPr>
              <a:t>Addressing gender gap in employment</a:t>
            </a:r>
            <a:endParaRPr kumimoji="0" lang="fr-BE"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 name="TextBox 51">
            <a:extLst>
              <a:ext uri="{FF2B5EF4-FFF2-40B4-BE49-F238E27FC236}">
                <a16:creationId xmlns:a16="http://schemas.microsoft.com/office/drawing/2014/main" id="{C87DBCFC-EA8C-76B3-8F3E-E5F8AB1254CF}"/>
              </a:ext>
            </a:extLst>
          </p:cNvPr>
          <p:cNvSpPr txBox="1"/>
          <p:nvPr/>
        </p:nvSpPr>
        <p:spPr>
          <a:xfrm>
            <a:off x="9584517" y="2720564"/>
            <a:ext cx="1000125" cy="215444"/>
          </a:xfrm>
          <a:prstGeom prst="rect">
            <a:avLst/>
          </a:prstGeom>
          <a:noFill/>
          <a:ln>
            <a:solidFill>
              <a:schemeClr val="accent1">
                <a:shade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rPr>
              <a:t>Faster permitting </a:t>
            </a:r>
            <a:endParaRPr kumimoji="0" lang="fr-BE"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 name="TextBox 52">
            <a:extLst>
              <a:ext uri="{FF2B5EF4-FFF2-40B4-BE49-F238E27FC236}">
                <a16:creationId xmlns:a16="http://schemas.microsoft.com/office/drawing/2014/main" id="{70407A28-BDB6-A11D-0500-2B39825EC0CC}"/>
              </a:ext>
            </a:extLst>
          </p:cNvPr>
          <p:cNvSpPr txBox="1"/>
          <p:nvPr/>
        </p:nvSpPr>
        <p:spPr>
          <a:xfrm>
            <a:off x="9590832" y="2975531"/>
            <a:ext cx="1000125" cy="338554"/>
          </a:xfrm>
          <a:prstGeom prst="rect">
            <a:avLst/>
          </a:prstGeom>
          <a:noFill/>
          <a:ln>
            <a:solidFill>
              <a:schemeClr val="accent1">
                <a:shade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rPr>
              <a:t>Promoting organic farming</a:t>
            </a:r>
            <a:endParaRPr kumimoji="0" lang="fr-BE"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TextBox 53">
            <a:extLst>
              <a:ext uri="{FF2B5EF4-FFF2-40B4-BE49-F238E27FC236}">
                <a16:creationId xmlns:a16="http://schemas.microsoft.com/office/drawing/2014/main" id="{AF3371CF-CBE0-0439-EA2D-5AE2072E3246}"/>
              </a:ext>
            </a:extLst>
          </p:cNvPr>
          <p:cNvSpPr txBox="1"/>
          <p:nvPr/>
        </p:nvSpPr>
        <p:spPr>
          <a:xfrm>
            <a:off x="9604570" y="3348510"/>
            <a:ext cx="1000125" cy="461665"/>
          </a:xfrm>
          <a:prstGeom prst="rect">
            <a:avLst/>
          </a:prstGeom>
          <a:noFill/>
          <a:ln>
            <a:solidFill>
              <a:schemeClr val="accent1">
                <a:shade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rPr>
              <a:t>Strengthening cross-border cooperation</a:t>
            </a:r>
            <a:endParaRPr kumimoji="0" lang="fr-BE"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Rectangle: Rounded Corners 55">
            <a:extLst>
              <a:ext uri="{FF2B5EF4-FFF2-40B4-BE49-F238E27FC236}">
                <a16:creationId xmlns:a16="http://schemas.microsoft.com/office/drawing/2014/main" id="{B546E339-588B-DA81-2AA3-825751EE37AD}"/>
              </a:ext>
            </a:extLst>
          </p:cNvPr>
          <p:cNvSpPr/>
          <p:nvPr/>
        </p:nvSpPr>
        <p:spPr>
          <a:xfrm>
            <a:off x="5643962" y="1328517"/>
            <a:ext cx="5126477" cy="2655651"/>
          </a:xfrm>
          <a:prstGeom prst="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Cross 62">
            <a:extLst>
              <a:ext uri="{FF2B5EF4-FFF2-40B4-BE49-F238E27FC236}">
                <a16:creationId xmlns:a16="http://schemas.microsoft.com/office/drawing/2014/main" id="{43FA99C9-50D3-994E-CBD1-DD3C243E1CA3}"/>
              </a:ext>
            </a:extLst>
          </p:cNvPr>
          <p:cNvSpPr/>
          <p:nvPr/>
        </p:nvSpPr>
        <p:spPr>
          <a:xfrm>
            <a:off x="9233468" y="3458875"/>
            <a:ext cx="243192" cy="214008"/>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Cross 69">
            <a:extLst>
              <a:ext uri="{FF2B5EF4-FFF2-40B4-BE49-F238E27FC236}">
                <a16:creationId xmlns:a16="http://schemas.microsoft.com/office/drawing/2014/main" id="{6CA32DBD-7773-A5EC-0F76-EF7E92F74958}"/>
              </a:ext>
            </a:extLst>
          </p:cNvPr>
          <p:cNvSpPr/>
          <p:nvPr/>
        </p:nvSpPr>
        <p:spPr>
          <a:xfrm>
            <a:off x="9191315" y="1957573"/>
            <a:ext cx="243192" cy="214008"/>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Cross 70">
            <a:extLst>
              <a:ext uri="{FF2B5EF4-FFF2-40B4-BE49-F238E27FC236}">
                <a16:creationId xmlns:a16="http://schemas.microsoft.com/office/drawing/2014/main" id="{D49815DD-AACC-EA9C-8010-61FA3257B063}"/>
              </a:ext>
            </a:extLst>
          </p:cNvPr>
          <p:cNvSpPr/>
          <p:nvPr/>
        </p:nvSpPr>
        <p:spPr>
          <a:xfrm>
            <a:off x="9191315" y="2366135"/>
            <a:ext cx="243192" cy="214008"/>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Cross 71">
            <a:extLst>
              <a:ext uri="{FF2B5EF4-FFF2-40B4-BE49-F238E27FC236}">
                <a16:creationId xmlns:a16="http://schemas.microsoft.com/office/drawing/2014/main" id="{D2AAF96F-8178-A86E-10CD-CB89BA2A6A0F}"/>
              </a:ext>
            </a:extLst>
          </p:cNvPr>
          <p:cNvSpPr/>
          <p:nvPr/>
        </p:nvSpPr>
        <p:spPr>
          <a:xfrm>
            <a:off x="9201043" y="2726058"/>
            <a:ext cx="243192" cy="214008"/>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Cross 72">
            <a:extLst>
              <a:ext uri="{FF2B5EF4-FFF2-40B4-BE49-F238E27FC236}">
                <a16:creationId xmlns:a16="http://schemas.microsoft.com/office/drawing/2014/main" id="{677622AE-82F9-8687-800D-ADB49F113E43}"/>
              </a:ext>
            </a:extLst>
          </p:cNvPr>
          <p:cNvSpPr/>
          <p:nvPr/>
        </p:nvSpPr>
        <p:spPr>
          <a:xfrm>
            <a:off x="9230225" y="3037343"/>
            <a:ext cx="243192" cy="214008"/>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Arrow: Right 73">
            <a:extLst>
              <a:ext uri="{FF2B5EF4-FFF2-40B4-BE49-F238E27FC236}">
                <a16:creationId xmlns:a16="http://schemas.microsoft.com/office/drawing/2014/main" id="{641DA9E2-587F-3AF1-E7FA-EDB7C3839121}"/>
              </a:ext>
            </a:extLst>
          </p:cNvPr>
          <p:cNvSpPr/>
          <p:nvPr/>
        </p:nvSpPr>
        <p:spPr>
          <a:xfrm>
            <a:off x="6986379" y="2048364"/>
            <a:ext cx="535021" cy="1945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Arrow: Right 74">
            <a:extLst>
              <a:ext uri="{FF2B5EF4-FFF2-40B4-BE49-F238E27FC236}">
                <a16:creationId xmlns:a16="http://schemas.microsoft.com/office/drawing/2014/main" id="{289176E8-F333-A07E-BE13-AC2C72F7B32C}"/>
              </a:ext>
            </a:extLst>
          </p:cNvPr>
          <p:cNvSpPr/>
          <p:nvPr/>
        </p:nvSpPr>
        <p:spPr>
          <a:xfrm>
            <a:off x="6983137" y="2385590"/>
            <a:ext cx="535021" cy="1945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Arrow: Right 75">
            <a:extLst>
              <a:ext uri="{FF2B5EF4-FFF2-40B4-BE49-F238E27FC236}">
                <a16:creationId xmlns:a16="http://schemas.microsoft.com/office/drawing/2014/main" id="{9309E559-F843-ADCC-E310-D705BE71B6CE}"/>
              </a:ext>
            </a:extLst>
          </p:cNvPr>
          <p:cNvSpPr/>
          <p:nvPr/>
        </p:nvSpPr>
        <p:spPr>
          <a:xfrm>
            <a:off x="6973409" y="2803879"/>
            <a:ext cx="535021" cy="1945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Arrow: Right 76">
            <a:extLst>
              <a:ext uri="{FF2B5EF4-FFF2-40B4-BE49-F238E27FC236}">
                <a16:creationId xmlns:a16="http://schemas.microsoft.com/office/drawing/2014/main" id="{ABC0D0E0-3FA6-9A3A-04D1-A5E94ADAAF1B}"/>
              </a:ext>
            </a:extLst>
          </p:cNvPr>
          <p:cNvSpPr/>
          <p:nvPr/>
        </p:nvSpPr>
        <p:spPr>
          <a:xfrm>
            <a:off x="6963681" y="3183257"/>
            <a:ext cx="535021" cy="1945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Arrow: Right 77">
            <a:extLst>
              <a:ext uri="{FF2B5EF4-FFF2-40B4-BE49-F238E27FC236}">
                <a16:creationId xmlns:a16="http://schemas.microsoft.com/office/drawing/2014/main" id="{BA00ADC3-E30D-DE2D-D9EE-6BAF9EF619D3}"/>
              </a:ext>
            </a:extLst>
          </p:cNvPr>
          <p:cNvSpPr/>
          <p:nvPr/>
        </p:nvSpPr>
        <p:spPr>
          <a:xfrm>
            <a:off x="6992864" y="3504270"/>
            <a:ext cx="535021" cy="1945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Rectangle: Rounded Corners 80">
            <a:extLst>
              <a:ext uri="{FF2B5EF4-FFF2-40B4-BE49-F238E27FC236}">
                <a16:creationId xmlns:a16="http://schemas.microsoft.com/office/drawing/2014/main" id="{BC0866FC-F720-3FAA-6489-2C6357759D63}"/>
              </a:ext>
            </a:extLst>
          </p:cNvPr>
          <p:cNvSpPr/>
          <p:nvPr/>
        </p:nvSpPr>
        <p:spPr>
          <a:xfrm>
            <a:off x="2851475" y="4657437"/>
            <a:ext cx="2042809" cy="6355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Performance-based delivery model</a:t>
            </a:r>
            <a:endParaRPr kumimoji="0" lang="fr-BE"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0" name="TextBox 81">
            <a:extLst>
              <a:ext uri="{FF2B5EF4-FFF2-40B4-BE49-F238E27FC236}">
                <a16:creationId xmlns:a16="http://schemas.microsoft.com/office/drawing/2014/main" id="{C628BAB4-2E19-8CA1-4E2A-AA712965260E}"/>
              </a:ext>
            </a:extLst>
          </p:cNvPr>
          <p:cNvSpPr txBox="1"/>
          <p:nvPr/>
        </p:nvSpPr>
        <p:spPr>
          <a:xfrm>
            <a:off x="3084940" y="5351343"/>
            <a:ext cx="165370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Payments against fulfilment of policy objectives</a:t>
            </a:r>
            <a:endParaRPr kumimoji="0" lang="fr-B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1" name="TextBox 85">
            <a:extLst>
              <a:ext uri="{FF2B5EF4-FFF2-40B4-BE49-F238E27FC236}">
                <a16:creationId xmlns:a16="http://schemas.microsoft.com/office/drawing/2014/main" id="{971AC560-EF40-2E45-245D-0437234FAEBF}"/>
              </a:ext>
            </a:extLst>
          </p:cNvPr>
          <p:cNvSpPr txBox="1"/>
          <p:nvPr/>
        </p:nvSpPr>
        <p:spPr>
          <a:xfrm>
            <a:off x="7347522" y="5232550"/>
            <a:ext cx="165370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Protection of EU financial interests , Rule of Law and EU values</a:t>
            </a:r>
            <a:endParaRPr kumimoji="0" lang="fr-B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2" name="Rectangle: Rounded Corners 87">
            <a:extLst>
              <a:ext uri="{FF2B5EF4-FFF2-40B4-BE49-F238E27FC236}">
                <a16:creationId xmlns:a16="http://schemas.microsoft.com/office/drawing/2014/main" id="{C14357BD-6218-7E44-0D8F-D1C9135224D2}"/>
              </a:ext>
            </a:extLst>
          </p:cNvPr>
          <p:cNvSpPr/>
          <p:nvPr/>
        </p:nvSpPr>
        <p:spPr>
          <a:xfrm>
            <a:off x="7214575" y="4704015"/>
            <a:ext cx="1945532" cy="4734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Strong Conditionalities</a:t>
            </a:r>
            <a:endParaRPr kumimoji="0" lang="fr-BE"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3" name="Cross 88">
            <a:extLst>
              <a:ext uri="{FF2B5EF4-FFF2-40B4-BE49-F238E27FC236}">
                <a16:creationId xmlns:a16="http://schemas.microsoft.com/office/drawing/2014/main" id="{1AE31CAC-F731-2943-837D-EF5E2D911998}"/>
              </a:ext>
            </a:extLst>
          </p:cNvPr>
          <p:cNvSpPr/>
          <p:nvPr/>
        </p:nvSpPr>
        <p:spPr>
          <a:xfrm>
            <a:off x="5630586" y="5249260"/>
            <a:ext cx="243192" cy="214008"/>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Right Brace 97">
            <a:extLst>
              <a:ext uri="{FF2B5EF4-FFF2-40B4-BE49-F238E27FC236}">
                <a16:creationId xmlns:a16="http://schemas.microsoft.com/office/drawing/2014/main" id="{8511F667-42D8-4014-6BDB-C92D6D1A5FD6}"/>
              </a:ext>
            </a:extLst>
          </p:cNvPr>
          <p:cNvSpPr/>
          <p:nvPr/>
        </p:nvSpPr>
        <p:spPr>
          <a:xfrm rot="5400000">
            <a:off x="5699322" y="367918"/>
            <a:ext cx="184963" cy="790344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3956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157480" y="111125"/>
            <a:ext cx="10515600" cy="1325563"/>
          </a:xfrm>
        </p:spPr>
        <p:txBody>
          <a:bodyPr>
            <a:normAutofit/>
          </a:bodyPr>
          <a:lstStyle/>
          <a:p>
            <a:r>
              <a:rPr lang="sl-SI" sz="3600" b="1" dirty="0">
                <a:solidFill>
                  <a:schemeClr val="accent1"/>
                </a:solidFill>
                <a:latin typeface="Open Sans"/>
                <a:ea typeface="+mn-ea"/>
                <a:cs typeface="Arial" panose="020B0604020202020204" pitchFamily="34" charset="0"/>
              </a:rPr>
              <a:t>CHALLENGES FOR FUTURE OF CP</a:t>
            </a:r>
            <a:endParaRPr lang="en-US" sz="3600" b="1" dirty="0">
              <a:solidFill>
                <a:schemeClr val="accent1"/>
              </a:solidFill>
              <a:latin typeface="Open Sans"/>
              <a:ea typeface="+mn-ea"/>
              <a:cs typeface="Arial" panose="020B0604020202020204" pitchFamily="34" charset="0"/>
            </a:endParaRPr>
          </a:p>
        </p:txBody>
      </p:sp>
      <p:sp>
        <p:nvSpPr>
          <p:cNvPr id="4" name="Title 1">
            <a:extLst>
              <a:ext uri="{FF2B5EF4-FFF2-40B4-BE49-F238E27FC236}">
                <a16:creationId xmlns:a16="http://schemas.microsoft.com/office/drawing/2014/main" id="{05690957-B953-1749-8640-6A0CEA75C716}"/>
              </a:ext>
            </a:extLst>
          </p:cNvPr>
          <p:cNvSpPr txBox="1">
            <a:spLocks/>
          </p:cNvSpPr>
          <p:nvPr/>
        </p:nvSpPr>
        <p:spPr>
          <a:xfrm>
            <a:off x="957471" y="2787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SI" sz="36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Content Placeholder 2">
            <a:extLst>
              <a:ext uri="{FF2B5EF4-FFF2-40B4-BE49-F238E27FC236}">
                <a16:creationId xmlns:a16="http://schemas.microsoft.com/office/drawing/2014/main" id="{8F0ABFB6-67D1-F148-9E97-50ECA9C4DE45}"/>
              </a:ext>
            </a:extLst>
          </p:cNvPr>
          <p:cNvSpPr txBox="1">
            <a:spLocks/>
          </p:cNvSpPr>
          <p:nvPr/>
        </p:nvSpPr>
        <p:spPr>
          <a:xfrm>
            <a:off x="957471" y="5090659"/>
            <a:ext cx="10515600" cy="5868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SI"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Podnaslov 2">
            <a:extLst>
              <a:ext uri="{FF2B5EF4-FFF2-40B4-BE49-F238E27FC236}">
                <a16:creationId xmlns:a16="http://schemas.microsoft.com/office/drawing/2014/main" id="{2C3DE917-4BE3-240A-2941-2114C45A8F4E}"/>
              </a:ext>
            </a:extLst>
          </p:cNvPr>
          <p:cNvSpPr txBox="1">
            <a:spLocks/>
          </p:cNvSpPr>
          <p:nvPr/>
        </p:nvSpPr>
        <p:spPr>
          <a:xfrm>
            <a:off x="157480" y="1604326"/>
            <a:ext cx="11953240" cy="429117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b="1" i="0" dirty="0">
                <a:solidFill>
                  <a:srgbClr val="242424"/>
                </a:solidFill>
                <a:effectLst/>
                <a:latin typeface="Segoe UI" panose="020B0502040204020203" pitchFamily="34" charset="0"/>
              </a:rPr>
              <a:t>Direct or Shared Management in the Implementation of Cohesion Policy Compared to the Reform Policy of the </a:t>
            </a:r>
            <a:r>
              <a:rPr lang="sl-SI" sz="2000" b="1" i="0" dirty="0">
                <a:solidFill>
                  <a:srgbClr val="242424"/>
                </a:solidFill>
                <a:effectLst/>
                <a:latin typeface="Segoe UI" panose="020B0502040204020203" pitchFamily="34" charset="0"/>
              </a:rPr>
              <a:t>RRF</a:t>
            </a:r>
            <a:endParaRPr lang="en-US" sz="2000" b="0" i="0" dirty="0">
              <a:solidFill>
                <a:srgbClr val="242424"/>
              </a:solidFill>
              <a:effectLst/>
              <a:latin typeface="Segoe UI" panose="020B0502040204020203" pitchFamily="34" charset="0"/>
            </a:endParaRPr>
          </a:p>
          <a:p>
            <a:pPr algn="l"/>
            <a:r>
              <a:rPr lang="en-US" sz="2000" b="0" i="0" dirty="0">
                <a:solidFill>
                  <a:srgbClr val="242424"/>
                </a:solidFill>
                <a:effectLst/>
                <a:latin typeface="Segoe UI" panose="020B0502040204020203" pitchFamily="34" charset="0"/>
              </a:rPr>
              <a:t>It is expected that more flexibility will be needed in reallocating funds between funds and in implementing smaller operations. Mechanisms will remain and exist to adjust funding and priorities based on emerging challenges and socio-economic conditions.</a:t>
            </a:r>
          </a:p>
          <a:p>
            <a:pPr algn="l"/>
            <a:r>
              <a:rPr lang="en-US" sz="2000" b="1" i="0" dirty="0">
                <a:solidFill>
                  <a:srgbClr val="242424"/>
                </a:solidFill>
                <a:effectLst/>
                <a:latin typeface="Segoe UI" panose="020B0502040204020203" pitchFamily="34" charset="0"/>
              </a:rPr>
              <a:t>Continued Focus on Key Goals:</a:t>
            </a:r>
            <a:r>
              <a:rPr lang="en-US" sz="2000" b="0" i="0" dirty="0">
                <a:solidFill>
                  <a:srgbClr val="242424"/>
                </a:solidFill>
                <a:effectLst/>
                <a:latin typeface="Segoe UI" panose="020B0502040204020203" pitchFamily="34" charset="0"/>
              </a:rPr>
              <a:t> The policy is likely to remain focused on goals such as economic growth, job creation, and sustainable development.</a:t>
            </a:r>
          </a:p>
          <a:p>
            <a:pPr algn="l"/>
            <a:r>
              <a:rPr lang="en-US" sz="2000" b="1" i="0" dirty="0">
                <a:solidFill>
                  <a:srgbClr val="242424"/>
                </a:solidFill>
                <a:effectLst/>
                <a:latin typeface="Segoe UI" panose="020B0502040204020203" pitchFamily="34" charset="0"/>
              </a:rPr>
              <a:t>Simplification and Efficiency:</a:t>
            </a:r>
            <a:r>
              <a:rPr lang="en-US" sz="2000" b="0" i="0" dirty="0">
                <a:solidFill>
                  <a:srgbClr val="242424"/>
                </a:solidFill>
                <a:effectLst/>
                <a:latin typeface="Segoe UI" panose="020B0502040204020203" pitchFamily="34" charset="0"/>
              </a:rPr>
              <a:t> Efforts to simplify rules and reduce administrative burdens will continue, making it easier for regions to access and use funds.</a:t>
            </a:r>
          </a:p>
          <a:p>
            <a:pPr algn="l"/>
            <a:r>
              <a:rPr lang="en-US" sz="2000" b="1" i="0" dirty="0">
                <a:solidFill>
                  <a:srgbClr val="242424"/>
                </a:solidFill>
                <a:effectLst/>
                <a:latin typeface="Segoe UI" panose="020B0502040204020203" pitchFamily="34" charset="0"/>
              </a:rPr>
              <a:t>Enhanced Local Involvement and Territorial Approaches:</a:t>
            </a:r>
            <a:r>
              <a:rPr lang="en-US" sz="2000" b="0" i="0" dirty="0">
                <a:solidFill>
                  <a:srgbClr val="242424"/>
                </a:solidFill>
                <a:effectLst/>
                <a:latin typeface="Segoe UI" panose="020B0502040204020203" pitchFamily="34" charset="0"/>
              </a:rPr>
              <a:t> It is necessary to ensure the administrative competence of local, urban, and territorial authorities in managing funds.</a:t>
            </a:r>
          </a:p>
        </p:txBody>
      </p:sp>
    </p:spTree>
    <p:extLst>
      <p:ext uri="{BB962C8B-B14F-4D97-AF65-F5344CB8AC3E}">
        <p14:creationId xmlns:p14="http://schemas.microsoft.com/office/powerpoint/2010/main" val="3449498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263770" y="132449"/>
            <a:ext cx="10515600" cy="646331"/>
          </a:xfrm>
        </p:spPr>
        <p:txBody>
          <a:bodyPr>
            <a:normAutofit/>
          </a:bodyPr>
          <a:lstStyle/>
          <a:p>
            <a:r>
              <a:rPr lang="sl-SI" sz="3600" b="1" dirty="0">
                <a:solidFill>
                  <a:schemeClr val="accent1"/>
                </a:solidFill>
                <a:latin typeface="Open Sans"/>
                <a:ea typeface="+mn-ea"/>
                <a:cs typeface="Arial" panose="020B0604020202020204" pitchFamily="34" charset="0"/>
              </a:rPr>
              <a:t>LET‘S MENTI</a:t>
            </a:r>
            <a:endParaRPr lang="en-SI" sz="3600" b="1" dirty="0">
              <a:solidFill>
                <a:schemeClr val="accent1"/>
              </a:solidFill>
              <a:latin typeface="Open Sans"/>
              <a:ea typeface="+mn-ea"/>
              <a:cs typeface="Arial" panose="020B0604020202020204" pitchFamily="34" charset="0"/>
            </a:endParaRPr>
          </a:p>
        </p:txBody>
      </p:sp>
      <p:sp>
        <p:nvSpPr>
          <p:cNvPr id="4" name="Title 1">
            <a:extLst>
              <a:ext uri="{FF2B5EF4-FFF2-40B4-BE49-F238E27FC236}">
                <a16:creationId xmlns:a16="http://schemas.microsoft.com/office/drawing/2014/main" id="{05690957-B953-1749-8640-6A0CEA75C716}"/>
              </a:ext>
            </a:extLst>
          </p:cNvPr>
          <p:cNvSpPr txBox="1">
            <a:spLocks/>
          </p:cNvSpPr>
          <p:nvPr/>
        </p:nvSpPr>
        <p:spPr>
          <a:xfrm>
            <a:off x="957471" y="2787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SI" sz="36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3" name="Slika 22">
            <a:extLst>
              <a:ext uri="{FF2B5EF4-FFF2-40B4-BE49-F238E27FC236}">
                <a16:creationId xmlns:a16="http://schemas.microsoft.com/office/drawing/2014/main" id="{2B1AC738-16C0-107D-E3FF-72F292BC398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65438" y="1448985"/>
            <a:ext cx="2899665" cy="2942040"/>
          </a:xfrm>
          <a:prstGeom prst="rect">
            <a:avLst/>
          </a:prstGeom>
        </p:spPr>
      </p:pic>
      <p:sp>
        <p:nvSpPr>
          <p:cNvPr id="24" name="PoljeZBesedilom 23">
            <a:extLst>
              <a:ext uri="{FF2B5EF4-FFF2-40B4-BE49-F238E27FC236}">
                <a16:creationId xmlns:a16="http://schemas.microsoft.com/office/drawing/2014/main" id="{B0D60E03-1CB4-01E5-D0A2-55D2F1BC7062}"/>
              </a:ext>
            </a:extLst>
          </p:cNvPr>
          <p:cNvSpPr txBox="1"/>
          <p:nvPr/>
        </p:nvSpPr>
        <p:spPr>
          <a:xfrm>
            <a:off x="1939730" y="4391025"/>
            <a:ext cx="8551082" cy="707886"/>
          </a:xfrm>
          <a:prstGeom prst="rect">
            <a:avLst/>
          </a:prstGeom>
          <a:noFill/>
        </p:spPr>
        <p:txBody>
          <a:bodyPr wrap="square" rtlCol="0">
            <a:spAutoFit/>
          </a:bodyPr>
          <a:lstStyle/>
          <a:p>
            <a:r>
              <a:rPr lang="sl-SI" sz="4000" b="1" dirty="0">
                <a:hlinkClick r:id="rId4">
                  <a:extLst>
                    <a:ext uri="{A12FA001-AC4F-418D-AE19-62706E023703}">
                      <ahyp:hlinkClr xmlns:ahyp="http://schemas.microsoft.com/office/drawing/2018/hyperlinkcolor" val="tx"/>
                    </a:ext>
                  </a:extLst>
                </a:hlinkClick>
              </a:rPr>
              <a:t>www.menti.com</a:t>
            </a:r>
            <a:r>
              <a:rPr lang="sl-SI" sz="4000" b="1" dirty="0"/>
              <a:t> </a:t>
            </a:r>
            <a:r>
              <a:rPr lang="sl-SI" sz="4000" b="1" dirty="0" err="1"/>
              <a:t>use</a:t>
            </a:r>
            <a:r>
              <a:rPr lang="sl-SI" sz="4000" b="1" dirty="0"/>
              <a:t> </a:t>
            </a:r>
            <a:r>
              <a:rPr lang="sl-SI" sz="4000" b="1" dirty="0" err="1"/>
              <a:t>code</a:t>
            </a:r>
            <a:r>
              <a:rPr lang="sl-SI" sz="4000" b="1" dirty="0"/>
              <a:t>: 6251 6884</a:t>
            </a:r>
          </a:p>
        </p:txBody>
      </p:sp>
    </p:spTree>
    <p:extLst>
      <p:ext uri="{BB962C8B-B14F-4D97-AF65-F5344CB8AC3E}">
        <p14:creationId xmlns:p14="http://schemas.microsoft.com/office/powerpoint/2010/main" val="632861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462062" y="365125"/>
            <a:ext cx="10515600" cy="815319"/>
          </a:xfrm>
        </p:spPr>
        <p:txBody>
          <a:bodyPr>
            <a:normAutofit/>
          </a:bodyPr>
          <a:lstStyle/>
          <a:p>
            <a:r>
              <a:rPr lang="sl-SI" sz="3600" b="1" dirty="0">
                <a:solidFill>
                  <a:schemeClr val="accent1"/>
                </a:solidFill>
                <a:latin typeface="Open Sans"/>
                <a:ea typeface="+mn-ea"/>
                <a:cs typeface="Arial" panose="020B0604020202020204" pitchFamily="34" charset="0"/>
              </a:rPr>
              <a:t>EU CHALLENGES</a:t>
            </a:r>
            <a:endParaRPr lang="en-US" sz="3600" b="1" dirty="0">
              <a:solidFill>
                <a:schemeClr val="accent1"/>
              </a:solidFill>
              <a:latin typeface="Open Sans"/>
              <a:ea typeface="+mn-ea"/>
              <a:cs typeface="Arial" panose="020B0604020202020204" pitchFamily="34" charset="0"/>
            </a:endParaRPr>
          </a:p>
        </p:txBody>
      </p:sp>
      <p:sp>
        <p:nvSpPr>
          <p:cNvPr id="4" name="Title 1">
            <a:extLst>
              <a:ext uri="{FF2B5EF4-FFF2-40B4-BE49-F238E27FC236}">
                <a16:creationId xmlns:a16="http://schemas.microsoft.com/office/drawing/2014/main" id="{05690957-B953-1749-8640-6A0CEA75C716}"/>
              </a:ext>
            </a:extLst>
          </p:cNvPr>
          <p:cNvSpPr txBox="1">
            <a:spLocks/>
          </p:cNvSpPr>
          <p:nvPr/>
        </p:nvSpPr>
        <p:spPr>
          <a:xfrm>
            <a:off x="957471" y="2787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SI" sz="36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Content Placeholder 2">
            <a:extLst>
              <a:ext uri="{FF2B5EF4-FFF2-40B4-BE49-F238E27FC236}">
                <a16:creationId xmlns:a16="http://schemas.microsoft.com/office/drawing/2014/main" id="{8F0ABFB6-67D1-F148-9E97-50ECA9C4DE45}"/>
              </a:ext>
            </a:extLst>
          </p:cNvPr>
          <p:cNvSpPr txBox="1">
            <a:spLocks/>
          </p:cNvSpPr>
          <p:nvPr/>
        </p:nvSpPr>
        <p:spPr>
          <a:xfrm>
            <a:off x="957471" y="5090659"/>
            <a:ext cx="10515600" cy="5868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SI"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Podnaslov 2">
            <a:extLst>
              <a:ext uri="{FF2B5EF4-FFF2-40B4-BE49-F238E27FC236}">
                <a16:creationId xmlns:a16="http://schemas.microsoft.com/office/drawing/2014/main" id="{2C3DE917-4BE3-240A-2941-2114C45A8F4E}"/>
              </a:ext>
            </a:extLst>
          </p:cNvPr>
          <p:cNvSpPr txBox="1">
            <a:spLocks/>
          </p:cNvSpPr>
          <p:nvPr/>
        </p:nvSpPr>
        <p:spPr>
          <a:xfrm>
            <a:off x="0" y="1266806"/>
            <a:ext cx="12090400" cy="393922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defTabSz="457200">
              <a:lnSpc>
                <a:spcPct val="100000"/>
              </a:lnSpc>
              <a:spcBef>
                <a:spcPts val="1000"/>
              </a:spcBef>
              <a:buClr>
                <a:srgbClr val="90C226"/>
              </a:buClr>
              <a:buSzPct val="80000"/>
              <a:buBlip>
                <a:blip r:embed="rId3"/>
              </a:buBlip>
              <a:defRPr/>
            </a:pPr>
            <a:r>
              <a:rPr lang="en-US" sz="1800" b="1" dirty="0">
                <a:solidFill>
                  <a:srgbClr val="3E7292"/>
                </a:solidFill>
              </a:rPr>
              <a:t>Competition from the rest of the world is growing amid an increasingly fragmented geopolitical context.</a:t>
            </a:r>
          </a:p>
          <a:p>
            <a:pPr lvl="1" defTabSz="457200">
              <a:lnSpc>
                <a:spcPct val="100000"/>
              </a:lnSpc>
              <a:spcBef>
                <a:spcPts val="1000"/>
              </a:spcBef>
              <a:buClr>
                <a:srgbClr val="90C226"/>
              </a:buClr>
              <a:buSzPct val="80000"/>
              <a:buBlip>
                <a:blip r:embed="rId3"/>
              </a:buBlip>
              <a:defRPr/>
            </a:pPr>
            <a:r>
              <a:rPr lang="en-US" sz="1800" b="1" dirty="0">
                <a:solidFill>
                  <a:srgbClr val="3E7292"/>
                </a:solidFill>
              </a:rPr>
              <a:t>The ‘convergence machine’ has strongly decelerated after the global financial crisis. Going forward, need to foster (external) competitiveness and (internal) cohesion at the same time.</a:t>
            </a:r>
          </a:p>
          <a:p>
            <a:pPr lvl="1" defTabSz="457200">
              <a:lnSpc>
                <a:spcPct val="100000"/>
              </a:lnSpc>
              <a:spcBef>
                <a:spcPts val="1000"/>
              </a:spcBef>
              <a:buClr>
                <a:srgbClr val="90C226"/>
              </a:buClr>
              <a:buSzPct val="80000"/>
              <a:buBlip>
                <a:blip r:embed="rId3"/>
              </a:buBlip>
              <a:defRPr/>
            </a:pPr>
            <a:r>
              <a:rPr lang="en-US" sz="1800" b="1" dirty="0">
                <a:solidFill>
                  <a:srgbClr val="3E7292"/>
                </a:solidFill>
              </a:rPr>
              <a:t>Innovation – intended in a broad sense - as a key driver of long-run productivity growth, which has slowed down over the past fifty years in all advanced economies. Eastern Europe positive success story. Similar potential from further enlargements.</a:t>
            </a:r>
          </a:p>
          <a:p>
            <a:pPr lvl="1" defTabSz="457200">
              <a:lnSpc>
                <a:spcPct val="100000"/>
              </a:lnSpc>
              <a:spcBef>
                <a:spcPts val="1000"/>
              </a:spcBef>
              <a:buClr>
                <a:srgbClr val="90C226"/>
              </a:buClr>
              <a:buSzPct val="80000"/>
              <a:buBlip>
                <a:blip r:embed="rId3"/>
              </a:buBlip>
              <a:defRPr/>
            </a:pPr>
            <a:r>
              <a:rPr lang="en-US" sz="1800" b="1" dirty="0">
                <a:solidFill>
                  <a:srgbClr val="3E7292"/>
                </a:solidFill>
              </a:rPr>
              <a:t>While concentration of innovation can result in positive externalities, it may also widen spatial disparities. The demographic outlook in Europe also not particularly good.</a:t>
            </a:r>
          </a:p>
          <a:p>
            <a:pPr lvl="1" defTabSz="457200">
              <a:lnSpc>
                <a:spcPct val="100000"/>
              </a:lnSpc>
              <a:spcBef>
                <a:spcPts val="1000"/>
              </a:spcBef>
              <a:buClr>
                <a:srgbClr val="90C226"/>
              </a:buClr>
              <a:buSzPct val="80000"/>
              <a:buBlip>
                <a:blip r:embed="rId3"/>
              </a:buBlip>
              <a:defRPr/>
            </a:pPr>
            <a:r>
              <a:rPr lang="en-US" sz="1800" b="1" dirty="0">
                <a:solidFill>
                  <a:srgbClr val="3E7292"/>
                </a:solidFill>
              </a:rPr>
              <a:t>Competitiveness key to harness the potential of the green and digital transitions: what spatial implications? What role for place-based policies and approaches? How can they act in synergy with other policies? Who should finance them, and how?</a:t>
            </a:r>
          </a:p>
          <a:p>
            <a:pPr lvl="1" defTabSz="457200">
              <a:lnSpc>
                <a:spcPct val="100000"/>
              </a:lnSpc>
              <a:spcBef>
                <a:spcPts val="1000"/>
              </a:spcBef>
              <a:buClr>
                <a:srgbClr val="90C226"/>
              </a:buClr>
              <a:buSzPct val="80000"/>
              <a:buBlip>
                <a:blip r:embed="rId3"/>
              </a:buBlip>
              <a:defRPr/>
            </a:pPr>
            <a:r>
              <a:rPr lang="en-US" sz="1800" b="1" dirty="0">
                <a:solidFill>
                  <a:srgbClr val="3E7292"/>
                </a:solidFill>
              </a:rPr>
              <a:t>Cohesion policy key enabler of a partnership approach to productivity-enhancing strategies that takes into account local characteristics and is tailored to the level of development (education, institutions, R&amp;D). How to improve its delivery on the ground?</a:t>
            </a:r>
          </a:p>
        </p:txBody>
      </p:sp>
    </p:spTree>
    <p:extLst>
      <p:ext uri="{BB962C8B-B14F-4D97-AF65-F5344CB8AC3E}">
        <p14:creationId xmlns:p14="http://schemas.microsoft.com/office/powerpoint/2010/main" val="776378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157480" y="111125"/>
            <a:ext cx="10515600" cy="1325563"/>
          </a:xfrm>
        </p:spPr>
        <p:txBody>
          <a:bodyPr>
            <a:normAutofit/>
          </a:bodyPr>
          <a:lstStyle/>
          <a:p>
            <a:r>
              <a:rPr lang="sl-SI" sz="3600" b="1" dirty="0">
                <a:solidFill>
                  <a:schemeClr val="accent1"/>
                </a:solidFill>
                <a:latin typeface="Open Sans"/>
                <a:ea typeface="+mn-ea"/>
                <a:cs typeface="Arial" panose="020B0604020202020204" pitchFamily="34" charset="0"/>
              </a:rPr>
              <a:t>GEOGRAPHY OF PRODUCTIVITY</a:t>
            </a:r>
            <a:endParaRPr lang="en-US" sz="3600" b="1" dirty="0">
              <a:solidFill>
                <a:schemeClr val="accent1"/>
              </a:solidFill>
              <a:latin typeface="Open Sans"/>
              <a:ea typeface="+mn-ea"/>
              <a:cs typeface="Arial" panose="020B0604020202020204" pitchFamily="34" charset="0"/>
            </a:endParaRPr>
          </a:p>
        </p:txBody>
      </p:sp>
      <p:sp>
        <p:nvSpPr>
          <p:cNvPr id="4" name="Title 1">
            <a:extLst>
              <a:ext uri="{FF2B5EF4-FFF2-40B4-BE49-F238E27FC236}">
                <a16:creationId xmlns:a16="http://schemas.microsoft.com/office/drawing/2014/main" id="{05690957-B953-1749-8640-6A0CEA75C716}"/>
              </a:ext>
            </a:extLst>
          </p:cNvPr>
          <p:cNvSpPr txBox="1">
            <a:spLocks/>
          </p:cNvSpPr>
          <p:nvPr/>
        </p:nvSpPr>
        <p:spPr>
          <a:xfrm>
            <a:off x="957471" y="2787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SI" sz="36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Content Placeholder 2">
            <a:extLst>
              <a:ext uri="{FF2B5EF4-FFF2-40B4-BE49-F238E27FC236}">
                <a16:creationId xmlns:a16="http://schemas.microsoft.com/office/drawing/2014/main" id="{8F0ABFB6-67D1-F148-9E97-50ECA9C4DE45}"/>
              </a:ext>
            </a:extLst>
          </p:cNvPr>
          <p:cNvSpPr txBox="1">
            <a:spLocks/>
          </p:cNvSpPr>
          <p:nvPr/>
        </p:nvSpPr>
        <p:spPr>
          <a:xfrm>
            <a:off x="957471" y="5090659"/>
            <a:ext cx="10515600" cy="5868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SI"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Podnaslov 2">
            <a:extLst>
              <a:ext uri="{FF2B5EF4-FFF2-40B4-BE49-F238E27FC236}">
                <a16:creationId xmlns:a16="http://schemas.microsoft.com/office/drawing/2014/main" id="{2C3DE917-4BE3-240A-2941-2114C45A8F4E}"/>
              </a:ext>
            </a:extLst>
          </p:cNvPr>
          <p:cNvSpPr txBox="1">
            <a:spLocks/>
          </p:cNvSpPr>
          <p:nvPr/>
        </p:nvSpPr>
        <p:spPr>
          <a:xfrm>
            <a:off x="157480" y="1107440"/>
            <a:ext cx="11953240" cy="429117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US" sz="1600" b="0" i="0" dirty="0">
                <a:solidFill>
                  <a:srgbClr val="242424"/>
                </a:solidFill>
                <a:effectLst/>
                <a:latin typeface="Segoe UI" panose="020B0502040204020203" pitchFamily="34" charset="0"/>
              </a:rPr>
              <a:t>The productivity of a nation is influenced by several key determinants:</a:t>
            </a:r>
          </a:p>
          <a:p>
            <a:pPr algn="l">
              <a:buFont typeface="+mj-lt"/>
              <a:buAutoNum type="arabicPeriod"/>
            </a:pPr>
            <a:r>
              <a:rPr lang="en-US" sz="1600" b="1" i="0" dirty="0">
                <a:solidFill>
                  <a:srgbClr val="242424"/>
                </a:solidFill>
                <a:effectLst/>
                <a:latin typeface="Segoe UI" panose="020B0502040204020203" pitchFamily="34" charset="0"/>
              </a:rPr>
              <a:t>Human Capital</a:t>
            </a:r>
            <a:r>
              <a:rPr lang="en-US" sz="1600" b="0" i="0" dirty="0">
                <a:solidFill>
                  <a:srgbClr val="242424"/>
                </a:solidFill>
                <a:effectLst/>
                <a:latin typeface="Segoe UI" panose="020B0502040204020203" pitchFamily="34" charset="0"/>
              </a:rPr>
              <a:t>: The skills, education, and health of the workforce. A well-educated and healthy population can significantly boost productivity.</a:t>
            </a:r>
          </a:p>
          <a:p>
            <a:pPr algn="l">
              <a:buFont typeface="+mj-lt"/>
              <a:buAutoNum type="arabicPeriod"/>
            </a:pPr>
            <a:r>
              <a:rPr lang="en-US" sz="1600" b="1" i="0" dirty="0">
                <a:solidFill>
                  <a:srgbClr val="242424"/>
                </a:solidFill>
                <a:effectLst/>
                <a:latin typeface="Segoe UI" panose="020B0502040204020203" pitchFamily="34" charset="0"/>
              </a:rPr>
              <a:t>Physical Capital</a:t>
            </a:r>
            <a:r>
              <a:rPr lang="en-US" sz="1600" b="0" i="0" dirty="0">
                <a:solidFill>
                  <a:srgbClr val="242424"/>
                </a:solidFill>
                <a:effectLst/>
                <a:latin typeface="Segoe UI" panose="020B0502040204020203" pitchFamily="34" charset="0"/>
              </a:rPr>
              <a:t>: The infrastructure, machinery, and technology available to workers. Better tools and infrastructure can enhance efficiency and output.</a:t>
            </a:r>
          </a:p>
          <a:p>
            <a:pPr algn="l">
              <a:buFont typeface="+mj-lt"/>
              <a:buAutoNum type="arabicPeriod"/>
            </a:pPr>
            <a:r>
              <a:rPr lang="en-US" sz="1600" b="1" i="0" dirty="0">
                <a:solidFill>
                  <a:srgbClr val="242424"/>
                </a:solidFill>
                <a:effectLst/>
                <a:latin typeface="Segoe UI" panose="020B0502040204020203" pitchFamily="34" charset="0"/>
              </a:rPr>
              <a:t>Innovation and Technology</a:t>
            </a:r>
            <a:r>
              <a:rPr lang="en-US" sz="1600" b="0" i="0" dirty="0">
                <a:solidFill>
                  <a:srgbClr val="242424"/>
                </a:solidFill>
                <a:effectLst/>
                <a:latin typeface="Segoe UI" panose="020B0502040204020203" pitchFamily="34" charset="0"/>
              </a:rPr>
              <a:t>: Advances in technology and innovation can lead to new methods of production, improving efficiency and creating new products and services.</a:t>
            </a:r>
          </a:p>
          <a:p>
            <a:pPr algn="l">
              <a:buFont typeface="+mj-lt"/>
              <a:buAutoNum type="arabicPeriod"/>
            </a:pPr>
            <a:r>
              <a:rPr lang="en-US" sz="1600" b="1" i="0" dirty="0">
                <a:solidFill>
                  <a:srgbClr val="242424"/>
                </a:solidFill>
                <a:effectLst/>
                <a:latin typeface="Segoe UI" panose="020B0502040204020203" pitchFamily="34" charset="0"/>
              </a:rPr>
              <a:t>Institutional Framework</a:t>
            </a:r>
            <a:r>
              <a:rPr lang="en-US" sz="1600" b="0" i="0" dirty="0">
                <a:solidFill>
                  <a:srgbClr val="242424"/>
                </a:solidFill>
                <a:effectLst/>
                <a:latin typeface="Segoe UI" panose="020B0502040204020203" pitchFamily="34" charset="0"/>
              </a:rPr>
              <a:t>: The quality of institutions, including the legal system, government policies, and regulatory environment, can impact economic activities and productivity.</a:t>
            </a:r>
          </a:p>
          <a:p>
            <a:pPr algn="l">
              <a:buFont typeface="+mj-lt"/>
              <a:buAutoNum type="arabicPeriod"/>
            </a:pPr>
            <a:r>
              <a:rPr lang="en-US" sz="1600" b="1" i="0" dirty="0">
                <a:solidFill>
                  <a:srgbClr val="242424"/>
                </a:solidFill>
                <a:effectLst/>
                <a:latin typeface="Segoe UI" panose="020B0502040204020203" pitchFamily="34" charset="0"/>
              </a:rPr>
              <a:t>Natural Resources</a:t>
            </a:r>
            <a:r>
              <a:rPr lang="en-US" sz="1600" b="0" i="0" dirty="0">
                <a:solidFill>
                  <a:srgbClr val="242424"/>
                </a:solidFill>
                <a:effectLst/>
                <a:latin typeface="Segoe UI" panose="020B0502040204020203" pitchFamily="34" charset="0"/>
              </a:rPr>
              <a:t>: The availability and management of natural resources can affect productivity, especially in resource-dependent economies.</a:t>
            </a:r>
          </a:p>
          <a:p>
            <a:pPr algn="l">
              <a:buFont typeface="+mj-lt"/>
              <a:buAutoNum type="arabicPeriod"/>
            </a:pPr>
            <a:r>
              <a:rPr lang="en-US" sz="1600" b="1" i="0" dirty="0">
                <a:solidFill>
                  <a:srgbClr val="242424"/>
                </a:solidFill>
                <a:effectLst/>
                <a:latin typeface="Segoe UI" panose="020B0502040204020203" pitchFamily="34" charset="0"/>
              </a:rPr>
              <a:t>Economic Policies</a:t>
            </a:r>
            <a:r>
              <a:rPr lang="en-US" sz="1600" b="0" i="0" dirty="0">
                <a:solidFill>
                  <a:srgbClr val="242424"/>
                </a:solidFill>
                <a:effectLst/>
                <a:latin typeface="Segoe UI" panose="020B0502040204020203" pitchFamily="34" charset="0"/>
              </a:rPr>
              <a:t>: Policies related to trade, taxation, and investment can influence productivity by shaping the economic environment.</a:t>
            </a:r>
          </a:p>
          <a:p>
            <a:pPr algn="l">
              <a:buFont typeface="+mj-lt"/>
              <a:buAutoNum type="arabicPeriod"/>
            </a:pPr>
            <a:r>
              <a:rPr lang="en-US" sz="1600" b="1" i="0" dirty="0">
                <a:solidFill>
                  <a:srgbClr val="242424"/>
                </a:solidFill>
                <a:effectLst/>
                <a:latin typeface="Segoe UI" panose="020B0502040204020203" pitchFamily="34" charset="0"/>
              </a:rPr>
              <a:t>Market Size and Competition</a:t>
            </a:r>
            <a:r>
              <a:rPr lang="en-US" sz="1600" b="0" i="0" dirty="0">
                <a:solidFill>
                  <a:srgbClr val="242424"/>
                </a:solidFill>
                <a:effectLst/>
                <a:latin typeface="Segoe UI" panose="020B0502040204020203" pitchFamily="34" charset="0"/>
              </a:rPr>
              <a:t>: Larger markets and competitive environments can drive firms to be more efficient and innovative.</a:t>
            </a:r>
          </a:p>
          <a:p>
            <a:pPr algn="l">
              <a:buFont typeface="+mj-lt"/>
              <a:buAutoNum type="arabicPeriod"/>
            </a:pPr>
            <a:r>
              <a:rPr lang="en-US" sz="1600" b="1" i="0" dirty="0">
                <a:solidFill>
                  <a:srgbClr val="242424"/>
                </a:solidFill>
                <a:effectLst/>
                <a:latin typeface="Segoe UI" panose="020B0502040204020203" pitchFamily="34" charset="0"/>
              </a:rPr>
              <a:t>Cultural Factors</a:t>
            </a:r>
            <a:r>
              <a:rPr lang="en-US" sz="1600" b="0" i="0" dirty="0">
                <a:solidFill>
                  <a:srgbClr val="242424"/>
                </a:solidFill>
                <a:effectLst/>
                <a:latin typeface="Segoe UI" panose="020B0502040204020203" pitchFamily="34" charset="0"/>
              </a:rPr>
              <a:t>: Cultural attitudes towards work, entrepreneurship, and innovation can also play a role in determining productivity.</a:t>
            </a:r>
          </a:p>
        </p:txBody>
      </p:sp>
    </p:spTree>
    <p:extLst>
      <p:ext uri="{BB962C8B-B14F-4D97-AF65-F5344CB8AC3E}">
        <p14:creationId xmlns:p14="http://schemas.microsoft.com/office/powerpoint/2010/main" val="3572391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E8E1C56-44BE-E87C-DAA8-FEF3782A9BB1}"/>
              </a:ext>
            </a:extLst>
          </p:cNvPr>
          <p:cNvSpPr txBox="1">
            <a:spLocks/>
          </p:cNvSpPr>
          <p:nvPr/>
        </p:nvSpPr>
        <p:spPr>
          <a:xfrm>
            <a:off x="346037" y="4603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3600" b="1" dirty="0">
                <a:solidFill>
                  <a:schemeClr val="accent1"/>
                </a:solidFill>
                <a:latin typeface="Open Sans"/>
                <a:ea typeface="+mn-ea"/>
                <a:cs typeface="Arial" panose="020B0604020202020204" pitchFamily="34" charset="0"/>
              </a:rPr>
              <a:t>WORLD PRODUCTIVITY</a:t>
            </a:r>
          </a:p>
          <a:p>
            <a:r>
              <a:rPr lang="sl-SI" sz="3600" b="1" dirty="0">
                <a:solidFill>
                  <a:schemeClr val="accent1"/>
                </a:solidFill>
                <a:latin typeface="Open Sans"/>
                <a:ea typeface="+mn-ea"/>
                <a:cs typeface="Arial" panose="020B0604020202020204" pitchFamily="34" charset="0"/>
              </a:rPr>
              <a:t>COMPARISON</a:t>
            </a:r>
            <a:endParaRPr lang="en-US" sz="3600" b="1" dirty="0">
              <a:solidFill>
                <a:schemeClr val="accent1"/>
              </a:solidFill>
              <a:latin typeface="Open Sans"/>
              <a:ea typeface="+mn-ea"/>
              <a:cs typeface="Arial" panose="020B0604020202020204" pitchFamily="34" charset="0"/>
            </a:endParaRPr>
          </a:p>
        </p:txBody>
      </p:sp>
      <p:pic>
        <p:nvPicPr>
          <p:cNvPr id="3" name="Slika 2">
            <a:extLst>
              <a:ext uri="{FF2B5EF4-FFF2-40B4-BE49-F238E27FC236}">
                <a16:creationId xmlns:a16="http://schemas.microsoft.com/office/drawing/2014/main" id="{ED18FA40-48C6-C11D-9ADD-E5AC3D2E9E2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53264" y="1253613"/>
            <a:ext cx="7486915" cy="4557252"/>
          </a:xfrm>
          <a:prstGeom prst="rect">
            <a:avLst/>
          </a:prstGeom>
        </p:spPr>
      </p:pic>
    </p:spTree>
    <p:extLst>
      <p:ext uri="{BB962C8B-B14F-4D97-AF65-F5344CB8AC3E}">
        <p14:creationId xmlns:p14="http://schemas.microsoft.com/office/powerpoint/2010/main" val="3323976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E8E1C56-44BE-E87C-DAA8-FEF3782A9BB1}"/>
              </a:ext>
            </a:extLst>
          </p:cNvPr>
          <p:cNvSpPr txBox="1">
            <a:spLocks/>
          </p:cNvSpPr>
          <p:nvPr/>
        </p:nvSpPr>
        <p:spPr>
          <a:xfrm>
            <a:off x="346037" y="4603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3600" b="1" dirty="0">
                <a:solidFill>
                  <a:schemeClr val="accent1"/>
                </a:solidFill>
                <a:latin typeface="Open Sans"/>
                <a:ea typeface="+mn-ea"/>
                <a:cs typeface="Arial" panose="020B0604020202020204" pitchFamily="34" charset="0"/>
              </a:rPr>
              <a:t>EDUCATION</a:t>
            </a:r>
            <a:endParaRPr lang="en-US" sz="3600" b="1" dirty="0">
              <a:solidFill>
                <a:schemeClr val="accent1"/>
              </a:solidFill>
              <a:latin typeface="Open Sans"/>
              <a:ea typeface="+mn-ea"/>
              <a:cs typeface="Arial" panose="020B0604020202020204" pitchFamily="34" charset="0"/>
            </a:endParaRPr>
          </a:p>
        </p:txBody>
      </p:sp>
      <p:pic>
        <p:nvPicPr>
          <p:cNvPr id="4" name="Slika 3">
            <a:extLst>
              <a:ext uri="{FF2B5EF4-FFF2-40B4-BE49-F238E27FC236}">
                <a16:creationId xmlns:a16="http://schemas.microsoft.com/office/drawing/2014/main" id="{FF5A8A3E-3D98-9EB6-05F6-301A66D3630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71716" y="1371600"/>
            <a:ext cx="9789921" cy="4454013"/>
          </a:xfrm>
          <a:prstGeom prst="rect">
            <a:avLst/>
          </a:prstGeom>
        </p:spPr>
      </p:pic>
    </p:spTree>
    <p:extLst>
      <p:ext uri="{BB962C8B-B14F-4D97-AF65-F5344CB8AC3E}">
        <p14:creationId xmlns:p14="http://schemas.microsoft.com/office/powerpoint/2010/main" val="2873027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E8E1C56-44BE-E87C-DAA8-FEF3782A9BB1}"/>
              </a:ext>
            </a:extLst>
          </p:cNvPr>
          <p:cNvSpPr txBox="1">
            <a:spLocks/>
          </p:cNvSpPr>
          <p:nvPr/>
        </p:nvSpPr>
        <p:spPr>
          <a:xfrm>
            <a:off x="8471254" y="1420150"/>
            <a:ext cx="3455275" cy="37319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l-SI" sz="3600" b="1" dirty="0">
                <a:solidFill>
                  <a:schemeClr val="accent1"/>
                </a:solidFill>
                <a:latin typeface="Open Sans"/>
                <a:ea typeface="+mn-ea"/>
                <a:cs typeface="Arial" panose="020B0604020202020204" pitchFamily="34" charset="0"/>
              </a:rPr>
              <a:t>R&amp;D (</a:t>
            </a:r>
            <a:r>
              <a:rPr lang="sl-SI" sz="3600" b="1" dirty="0" err="1">
                <a:solidFill>
                  <a:schemeClr val="accent1"/>
                </a:solidFill>
                <a:latin typeface="Open Sans"/>
                <a:ea typeface="+mn-ea"/>
                <a:cs typeface="Arial" panose="020B0604020202020204" pitchFamily="34" charset="0"/>
              </a:rPr>
              <a:t>left</a:t>
            </a:r>
            <a:r>
              <a:rPr lang="sl-SI" sz="3600" b="1" dirty="0">
                <a:solidFill>
                  <a:schemeClr val="accent1"/>
                </a:solidFill>
                <a:latin typeface="Open Sans"/>
                <a:ea typeface="+mn-ea"/>
                <a:cs typeface="Arial" panose="020B0604020202020204" pitchFamily="34" charset="0"/>
              </a:rPr>
              <a:t>) </a:t>
            </a:r>
          </a:p>
          <a:p>
            <a:pPr algn="ctr"/>
            <a:r>
              <a:rPr lang="sl-SI" sz="3600" b="1" dirty="0" err="1">
                <a:solidFill>
                  <a:schemeClr val="accent1"/>
                </a:solidFill>
                <a:latin typeface="Open Sans"/>
                <a:ea typeface="+mn-ea"/>
                <a:cs typeface="Arial" panose="020B0604020202020204" pitchFamily="34" charset="0"/>
              </a:rPr>
              <a:t>and</a:t>
            </a:r>
            <a:r>
              <a:rPr lang="sl-SI" sz="3600" b="1" dirty="0">
                <a:solidFill>
                  <a:schemeClr val="accent1"/>
                </a:solidFill>
                <a:latin typeface="Open Sans"/>
                <a:ea typeface="+mn-ea"/>
                <a:cs typeface="Arial" panose="020B0604020202020204" pitchFamily="34" charset="0"/>
              </a:rPr>
              <a:t> </a:t>
            </a:r>
          </a:p>
          <a:p>
            <a:pPr algn="ctr"/>
            <a:r>
              <a:rPr lang="sl-SI" sz="3600" b="1" dirty="0">
                <a:solidFill>
                  <a:schemeClr val="accent1"/>
                </a:solidFill>
                <a:latin typeface="Open Sans"/>
                <a:ea typeface="+mn-ea"/>
                <a:cs typeface="Arial" panose="020B0604020202020204" pitchFamily="34" charset="0"/>
              </a:rPr>
              <a:t>INTER-COUNTRIES CO-PATTENTING (</a:t>
            </a:r>
            <a:r>
              <a:rPr lang="sl-SI" sz="3600" b="1" dirty="0" err="1">
                <a:solidFill>
                  <a:schemeClr val="accent1"/>
                </a:solidFill>
                <a:latin typeface="Open Sans"/>
                <a:ea typeface="+mn-ea"/>
                <a:cs typeface="Arial" panose="020B0604020202020204" pitchFamily="34" charset="0"/>
              </a:rPr>
              <a:t>right</a:t>
            </a:r>
            <a:r>
              <a:rPr lang="sl-SI" sz="3600" b="1" dirty="0">
                <a:solidFill>
                  <a:schemeClr val="accent1"/>
                </a:solidFill>
                <a:latin typeface="Open Sans"/>
                <a:ea typeface="+mn-ea"/>
                <a:cs typeface="Arial" panose="020B0604020202020204" pitchFamily="34" charset="0"/>
              </a:rPr>
              <a:t>)</a:t>
            </a:r>
            <a:endParaRPr lang="en-US" sz="3600" b="1" dirty="0">
              <a:solidFill>
                <a:schemeClr val="accent1"/>
              </a:solidFill>
              <a:latin typeface="Open Sans"/>
              <a:ea typeface="+mn-ea"/>
              <a:cs typeface="Arial" panose="020B0604020202020204" pitchFamily="34" charset="0"/>
            </a:endParaRPr>
          </a:p>
        </p:txBody>
      </p:sp>
      <p:pic>
        <p:nvPicPr>
          <p:cNvPr id="3" name="Slika 2">
            <a:extLst>
              <a:ext uri="{FF2B5EF4-FFF2-40B4-BE49-F238E27FC236}">
                <a16:creationId xmlns:a16="http://schemas.microsoft.com/office/drawing/2014/main" id="{F6969C8E-59F7-D043-DDBC-EEE74870C27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7651" y="979191"/>
            <a:ext cx="7806814" cy="4642401"/>
          </a:xfrm>
          <a:prstGeom prst="rect">
            <a:avLst/>
          </a:prstGeom>
        </p:spPr>
      </p:pic>
    </p:spTree>
    <p:extLst>
      <p:ext uri="{BB962C8B-B14F-4D97-AF65-F5344CB8AC3E}">
        <p14:creationId xmlns:p14="http://schemas.microsoft.com/office/powerpoint/2010/main" val="181761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838200" y="365125"/>
            <a:ext cx="10515600" cy="1325563"/>
          </a:xfrm>
        </p:spPr>
        <p:txBody>
          <a:bodyPr>
            <a:normAutofit/>
          </a:bodyPr>
          <a:lstStyle/>
          <a:p>
            <a:r>
              <a:rPr lang="en-US" sz="3600" b="1" dirty="0">
                <a:solidFill>
                  <a:schemeClr val="accent1"/>
                </a:solidFill>
                <a:latin typeface="Open Sans"/>
                <a:ea typeface="+mn-ea"/>
                <a:cs typeface="Arial" panose="020B0604020202020204" pitchFamily="34" charset="0"/>
              </a:rPr>
              <a:t>WHERE WILL THE CITIES AND </a:t>
            </a:r>
            <a:br>
              <a:rPr lang="sl-SI" sz="3600" b="1" dirty="0">
                <a:solidFill>
                  <a:schemeClr val="accent1"/>
                </a:solidFill>
                <a:latin typeface="Open Sans"/>
                <a:ea typeface="+mn-ea"/>
                <a:cs typeface="Arial" panose="020B0604020202020204" pitchFamily="34" charset="0"/>
              </a:rPr>
            </a:br>
            <a:r>
              <a:rPr lang="en-US" sz="3600" b="1" dirty="0">
                <a:solidFill>
                  <a:schemeClr val="accent1"/>
                </a:solidFill>
                <a:latin typeface="Open Sans"/>
                <a:ea typeface="+mn-ea"/>
                <a:cs typeface="Arial" panose="020B0604020202020204" pitchFamily="34" charset="0"/>
              </a:rPr>
              <a:t>REGIONS BE IN 2075</a:t>
            </a:r>
            <a:r>
              <a:rPr lang="sl-SI" sz="3600" b="1" dirty="0">
                <a:solidFill>
                  <a:schemeClr val="accent1"/>
                </a:solidFill>
                <a:latin typeface="Open Sans"/>
                <a:ea typeface="+mn-ea"/>
                <a:cs typeface="Arial" panose="020B0604020202020204" pitchFamily="34" charset="0"/>
              </a:rPr>
              <a:t> - </a:t>
            </a:r>
            <a:r>
              <a:rPr lang="en-US" sz="3600" b="1" dirty="0">
                <a:solidFill>
                  <a:schemeClr val="accent1"/>
                </a:solidFill>
                <a:latin typeface="Open Sans"/>
                <a:ea typeface="+mn-ea"/>
                <a:cs typeface="Arial" panose="020B0604020202020204" pitchFamily="34" charset="0"/>
              </a:rPr>
              <a:t>AI</a:t>
            </a:r>
          </a:p>
        </p:txBody>
      </p:sp>
      <p:sp>
        <p:nvSpPr>
          <p:cNvPr id="4" name="Title 1">
            <a:extLst>
              <a:ext uri="{FF2B5EF4-FFF2-40B4-BE49-F238E27FC236}">
                <a16:creationId xmlns:a16="http://schemas.microsoft.com/office/drawing/2014/main" id="{05690957-B953-1749-8640-6A0CEA75C716}"/>
              </a:ext>
            </a:extLst>
          </p:cNvPr>
          <p:cNvSpPr txBox="1">
            <a:spLocks/>
          </p:cNvSpPr>
          <p:nvPr/>
        </p:nvSpPr>
        <p:spPr>
          <a:xfrm>
            <a:off x="957471" y="2787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SI" sz="36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Content Placeholder 2">
            <a:extLst>
              <a:ext uri="{FF2B5EF4-FFF2-40B4-BE49-F238E27FC236}">
                <a16:creationId xmlns:a16="http://schemas.microsoft.com/office/drawing/2014/main" id="{8F0ABFB6-67D1-F148-9E97-50ECA9C4DE45}"/>
              </a:ext>
            </a:extLst>
          </p:cNvPr>
          <p:cNvSpPr txBox="1">
            <a:spLocks/>
          </p:cNvSpPr>
          <p:nvPr/>
        </p:nvSpPr>
        <p:spPr>
          <a:xfrm>
            <a:off x="957471" y="5090659"/>
            <a:ext cx="10515600" cy="5868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SI"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Podnaslov 2">
            <a:extLst>
              <a:ext uri="{FF2B5EF4-FFF2-40B4-BE49-F238E27FC236}">
                <a16:creationId xmlns:a16="http://schemas.microsoft.com/office/drawing/2014/main" id="{5E5056CC-41D7-FA86-2E18-940DD0A0D5C3}"/>
              </a:ext>
            </a:extLst>
          </p:cNvPr>
          <p:cNvSpPr txBox="1">
            <a:spLocks/>
          </p:cNvSpPr>
          <p:nvPr/>
        </p:nvSpPr>
        <p:spPr>
          <a:xfrm>
            <a:off x="718929" y="2061825"/>
            <a:ext cx="8222418" cy="345556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defTabSz="457200">
              <a:lnSpc>
                <a:spcPct val="100000"/>
              </a:lnSpc>
              <a:spcBef>
                <a:spcPts val="1000"/>
              </a:spcBef>
              <a:buClr>
                <a:srgbClr val="90C226"/>
              </a:buClr>
              <a:buSzPct val="80000"/>
              <a:buBlip>
                <a:blip r:embed="rId3"/>
              </a:buBlip>
              <a:defRPr/>
            </a:pPr>
            <a:r>
              <a:rPr lang="en-GB" sz="1800" b="1" dirty="0">
                <a:solidFill>
                  <a:srgbClr val="3E7292"/>
                </a:solidFill>
              </a:rPr>
              <a:t>Bureaucratic inefficiencies</a:t>
            </a:r>
          </a:p>
          <a:p>
            <a:pPr lvl="1" defTabSz="457200">
              <a:lnSpc>
                <a:spcPct val="100000"/>
              </a:lnSpc>
              <a:spcBef>
                <a:spcPts val="1000"/>
              </a:spcBef>
              <a:buClr>
                <a:srgbClr val="90C226"/>
              </a:buClr>
              <a:buSzPct val="80000"/>
              <a:buBlip>
                <a:blip r:embed="rId3"/>
              </a:buBlip>
              <a:defRPr/>
            </a:pPr>
            <a:r>
              <a:rPr lang="en-GB" sz="1800" b="1" dirty="0">
                <a:solidFill>
                  <a:srgbClr val="3E7292"/>
                </a:solidFill>
              </a:rPr>
              <a:t>Digital divide</a:t>
            </a:r>
          </a:p>
          <a:p>
            <a:pPr lvl="1" defTabSz="457200">
              <a:lnSpc>
                <a:spcPct val="100000"/>
              </a:lnSpc>
              <a:spcBef>
                <a:spcPts val="1000"/>
              </a:spcBef>
              <a:buClr>
                <a:srgbClr val="90C226"/>
              </a:buClr>
              <a:buSzPct val="80000"/>
              <a:buBlip>
                <a:blip r:embed="rId3"/>
              </a:buBlip>
              <a:defRPr/>
            </a:pPr>
            <a:r>
              <a:rPr lang="en-GB" sz="1800" b="1" dirty="0">
                <a:solidFill>
                  <a:srgbClr val="3E7292"/>
                </a:solidFill>
              </a:rPr>
              <a:t>Corruption and mismanagement</a:t>
            </a:r>
          </a:p>
          <a:p>
            <a:pPr lvl="1" defTabSz="457200">
              <a:lnSpc>
                <a:spcPct val="100000"/>
              </a:lnSpc>
              <a:spcBef>
                <a:spcPts val="1000"/>
              </a:spcBef>
              <a:buClr>
                <a:srgbClr val="90C226"/>
              </a:buClr>
              <a:buSzPct val="80000"/>
              <a:buBlip>
                <a:blip r:embed="rId3"/>
              </a:buBlip>
              <a:defRPr/>
            </a:pPr>
            <a:r>
              <a:rPr lang="en-GB" sz="1800" b="1" dirty="0">
                <a:solidFill>
                  <a:srgbClr val="3E7292"/>
                </a:solidFill>
              </a:rPr>
              <a:t>Resource constraints</a:t>
            </a:r>
          </a:p>
          <a:p>
            <a:pPr lvl="1" defTabSz="457200">
              <a:lnSpc>
                <a:spcPct val="100000"/>
              </a:lnSpc>
              <a:spcBef>
                <a:spcPts val="1000"/>
              </a:spcBef>
              <a:buClr>
                <a:srgbClr val="90C226"/>
              </a:buClr>
              <a:buSzPct val="80000"/>
              <a:buBlip>
                <a:blip r:embed="rId3"/>
              </a:buBlip>
              <a:defRPr/>
            </a:pPr>
            <a:r>
              <a:rPr lang="en-GB" sz="1800" b="1" dirty="0">
                <a:solidFill>
                  <a:srgbClr val="3E7292"/>
                </a:solidFill>
              </a:rPr>
              <a:t>Resistance to change</a:t>
            </a:r>
          </a:p>
          <a:p>
            <a:pPr lvl="1" defTabSz="457200">
              <a:lnSpc>
                <a:spcPct val="100000"/>
              </a:lnSpc>
              <a:spcBef>
                <a:spcPts val="1000"/>
              </a:spcBef>
              <a:buClr>
                <a:srgbClr val="90C226"/>
              </a:buClr>
              <a:buSzPct val="80000"/>
              <a:buBlip>
                <a:blip r:embed="rId3"/>
              </a:buBlip>
              <a:defRPr/>
            </a:pPr>
            <a:r>
              <a:rPr lang="en-GB" sz="1800" b="1" dirty="0">
                <a:solidFill>
                  <a:srgbClr val="3E7292"/>
                </a:solidFill>
              </a:rPr>
              <a:t>Fragmented policies</a:t>
            </a:r>
          </a:p>
          <a:p>
            <a:pPr lvl="1" defTabSz="457200">
              <a:lnSpc>
                <a:spcPct val="100000"/>
              </a:lnSpc>
              <a:spcBef>
                <a:spcPts val="1000"/>
              </a:spcBef>
              <a:buClr>
                <a:srgbClr val="90C226"/>
              </a:buClr>
              <a:buSzPct val="80000"/>
              <a:buBlip>
                <a:blip r:embed="rId3"/>
              </a:buBlip>
              <a:defRPr/>
            </a:pPr>
            <a:endParaRPr lang="sl-SI" sz="1800" b="1" dirty="0">
              <a:solidFill>
                <a:srgbClr val="3E7292"/>
              </a:solidFill>
            </a:endParaRPr>
          </a:p>
          <a:p>
            <a:pPr lvl="1" defTabSz="457200">
              <a:lnSpc>
                <a:spcPct val="100000"/>
              </a:lnSpc>
              <a:spcBef>
                <a:spcPts val="1000"/>
              </a:spcBef>
              <a:buClr>
                <a:srgbClr val="90C226"/>
              </a:buClr>
              <a:buSzPct val="80000"/>
              <a:buBlip>
                <a:blip r:embed="rId3"/>
              </a:buBlip>
              <a:defRPr/>
            </a:pPr>
            <a:endParaRPr lang="en-US" sz="1800" b="1" dirty="0">
              <a:solidFill>
                <a:srgbClr val="3E7292"/>
              </a:solidFill>
            </a:endParaRPr>
          </a:p>
        </p:txBody>
      </p:sp>
      <p:pic>
        <p:nvPicPr>
          <p:cNvPr id="6" name="Slika 5" descr="Slika, ki vsebuje besede oblak, stavba, nebo, na prostem&#10;&#10;Opis je samodejno ustvarjen">
            <a:extLst>
              <a:ext uri="{FF2B5EF4-FFF2-40B4-BE49-F238E27FC236}">
                <a16:creationId xmlns:a16="http://schemas.microsoft.com/office/drawing/2014/main" id="{B327FE7B-CF2D-358C-78E0-2E8269841D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8113" y="1464237"/>
            <a:ext cx="4650744" cy="4650744"/>
          </a:xfrm>
          <a:prstGeom prst="rect">
            <a:avLst/>
          </a:prstGeom>
        </p:spPr>
      </p:pic>
    </p:spTree>
    <p:extLst>
      <p:ext uri="{BB962C8B-B14F-4D97-AF65-F5344CB8AC3E}">
        <p14:creationId xmlns:p14="http://schemas.microsoft.com/office/powerpoint/2010/main" val="1291847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E8E1C56-44BE-E87C-DAA8-FEF3782A9BB1}"/>
              </a:ext>
            </a:extLst>
          </p:cNvPr>
          <p:cNvSpPr txBox="1">
            <a:spLocks/>
          </p:cNvSpPr>
          <p:nvPr/>
        </p:nvSpPr>
        <p:spPr>
          <a:xfrm>
            <a:off x="346037" y="4603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3600" b="1" dirty="0">
                <a:solidFill>
                  <a:schemeClr val="accent1"/>
                </a:solidFill>
                <a:latin typeface="Open Sans"/>
                <a:ea typeface="+mn-ea"/>
                <a:cs typeface="Arial" panose="020B0604020202020204" pitchFamily="34" charset="0"/>
              </a:rPr>
              <a:t>DEMOGRAPHY</a:t>
            </a:r>
            <a:endParaRPr lang="en-US" sz="3600" b="1" dirty="0">
              <a:solidFill>
                <a:schemeClr val="accent1"/>
              </a:solidFill>
              <a:latin typeface="Open Sans"/>
              <a:ea typeface="+mn-ea"/>
              <a:cs typeface="Arial" panose="020B0604020202020204" pitchFamily="34" charset="0"/>
            </a:endParaRPr>
          </a:p>
        </p:txBody>
      </p:sp>
      <p:pic>
        <p:nvPicPr>
          <p:cNvPr id="10" name="Slika 9">
            <a:extLst>
              <a:ext uri="{FF2B5EF4-FFF2-40B4-BE49-F238E27FC236}">
                <a16:creationId xmlns:a16="http://schemas.microsoft.com/office/drawing/2014/main" id="{233F00CE-2DB3-4056-F95F-E2085E2B8DA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4839" y="1371600"/>
            <a:ext cx="11140761" cy="5171441"/>
          </a:xfrm>
          <a:prstGeom prst="rect">
            <a:avLst/>
          </a:prstGeom>
        </p:spPr>
      </p:pic>
    </p:spTree>
    <p:extLst>
      <p:ext uri="{BB962C8B-B14F-4D97-AF65-F5344CB8AC3E}">
        <p14:creationId xmlns:p14="http://schemas.microsoft.com/office/powerpoint/2010/main" val="7386586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4C07E023-44C5-E7DF-840B-AEA5829FC55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346037" y="1371601"/>
            <a:ext cx="3606898" cy="4927001"/>
          </a:xfrm>
          <a:prstGeom prst="rect">
            <a:avLst/>
          </a:prstGeom>
        </p:spPr>
      </p:pic>
      <p:pic>
        <p:nvPicPr>
          <p:cNvPr id="5" name="Slika 4">
            <a:extLst>
              <a:ext uri="{FF2B5EF4-FFF2-40B4-BE49-F238E27FC236}">
                <a16:creationId xmlns:a16="http://schemas.microsoft.com/office/drawing/2014/main" id="{B8D65AC1-37D7-D16B-1184-48C4D92CAE74}"/>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4287520" y="1371601"/>
            <a:ext cx="3671882" cy="4927000"/>
          </a:xfrm>
          <a:prstGeom prst="rect">
            <a:avLst/>
          </a:prstGeom>
        </p:spPr>
      </p:pic>
      <p:pic>
        <p:nvPicPr>
          <p:cNvPr id="7" name="Slika 6">
            <a:extLst>
              <a:ext uri="{FF2B5EF4-FFF2-40B4-BE49-F238E27FC236}">
                <a16:creationId xmlns:a16="http://schemas.microsoft.com/office/drawing/2014/main" id="{01C4A6EC-8D8F-4764-3921-E8FAAC42D84B}"/>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8197917" y="1371600"/>
            <a:ext cx="3701917" cy="4926999"/>
          </a:xfrm>
          <a:prstGeom prst="rect">
            <a:avLst/>
          </a:prstGeom>
        </p:spPr>
      </p:pic>
      <p:sp>
        <p:nvSpPr>
          <p:cNvPr id="8" name="Title 1">
            <a:extLst>
              <a:ext uri="{FF2B5EF4-FFF2-40B4-BE49-F238E27FC236}">
                <a16:creationId xmlns:a16="http://schemas.microsoft.com/office/drawing/2014/main" id="{AE8E1C56-44BE-E87C-DAA8-FEF3782A9BB1}"/>
              </a:ext>
            </a:extLst>
          </p:cNvPr>
          <p:cNvSpPr txBox="1">
            <a:spLocks/>
          </p:cNvSpPr>
          <p:nvPr/>
        </p:nvSpPr>
        <p:spPr>
          <a:xfrm>
            <a:off x="346037" y="4603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3600" b="1" dirty="0">
                <a:solidFill>
                  <a:schemeClr val="accent1"/>
                </a:solidFill>
                <a:latin typeface="Open Sans"/>
                <a:ea typeface="+mn-ea"/>
                <a:cs typeface="Arial" panose="020B0604020202020204" pitchFamily="34" charset="0"/>
              </a:rPr>
              <a:t>DEMOGRAPHY</a:t>
            </a:r>
            <a:endParaRPr lang="en-US" sz="3600" b="1" dirty="0">
              <a:solidFill>
                <a:schemeClr val="accent1"/>
              </a:solidFill>
              <a:latin typeface="Open Sans"/>
              <a:ea typeface="+mn-ea"/>
              <a:cs typeface="Arial" panose="020B0604020202020204" pitchFamily="34" charset="0"/>
            </a:endParaRPr>
          </a:p>
        </p:txBody>
      </p:sp>
    </p:spTree>
    <p:extLst>
      <p:ext uri="{BB962C8B-B14F-4D97-AF65-F5344CB8AC3E}">
        <p14:creationId xmlns:p14="http://schemas.microsoft.com/office/powerpoint/2010/main" val="12178710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E8E1C56-44BE-E87C-DAA8-FEF3782A9BB1}"/>
              </a:ext>
            </a:extLst>
          </p:cNvPr>
          <p:cNvSpPr txBox="1">
            <a:spLocks/>
          </p:cNvSpPr>
          <p:nvPr/>
        </p:nvSpPr>
        <p:spPr>
          <a:xfrm>
            <a:off x="8603226" y="2766218"/>
            <a:ext cx="323686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l-SI" sz="3600" b="1" dirty="0">
                <a:solidFill>
                  <a:schemeClr val="accent1"/>
                </a:solidFill>
                <a:latin typeface="Open Sans"/>
                <a:ea typeface="+mn-ea"/>
                <a:cs typeface="Arial" panose="020B0604020202020204" pitchFamily="34" charset="0"/>
              </a:rPr>
              <a:t>ACCESS TO FINANCE</a:t>
            </a:r>
            <a:endParaRPr lang="en-US" sz="3600" b="1" dirty="0">
              <a:solidFill>
                <a:schemeClr val="accent1"/>
              </a:solidFill>
              <a:latin typeface="Open Sans"/>
              <a:ea typeface="+mn-ea"/>
              <a:cs typeface="Arial" panose="020B0604020202020204" pitchFamily="34" charset="0"/>
            </a:endParaRPr>
          </a:p>
        </p:txBody>
      </p:sp>
      <p:pic>
        <p:nvPicPr>
          <p:cNvPr id="4" name="Slika 3">
            <a:extLst>
              <a:ext uri="{FF2B5EF4-FFF2-40B4-BE49-F238E27FC236}">
                <a16:creationId xmlns:a16="http://schemas.microsoft.com/office/drawing/2014/main" id="{FA1F48AD-047A-B203-814A-A2283B0FE19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9346" y="383331"/>
            <a:ext cx="7904281" cy="5388203"/>
          </a:xfrm>
          <a:prstGeom prst="rect">
            <a:avLst/>
          </a:prstGeom>
        </p:spPr>
      </p:pic>
    </p:spTree>
    <p:extLst>
      <p:ext uri="{BB962C8B-B14F-4D97-AF65-F5344CB8AC3E}">
        <p14:creationId xmlns:p14="http://schemas.microsoft.com/office/powerpoint/2010/main" val="4353211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D9C42-E553-D8D2-7947-5D9D4BA1E521}"/>
              </a:ext>
            </a:extLst>
          </p:cNvPr>
          <p:cNvSpPr txBox="1">
            <a:spLocks/>
          </p:cNvSpPr>
          <p:nvPr/>
        </p:nvSpPr>
        <p:spPr>
          <a:xfrm>
            <a:off x="157480" y="111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2800" b="1" dirty="0">
                <a:solidFill>
                  <a:schemeClr val="accent1"/>
                </a:solidFill>
                <a:latin typeface="Open Sans"/>
                <a:ea typeface="+mn-ea"/>
                <a:cs typeface="Arial" panose="020B0604020202020204" pitchFamily="34" charset="0"/>
              </a:rPr>
              <a:t>LOOKING BACK: COMPARISON</a:t>
            </a:r>
            <a:r>
              <a:rPr lang="en-US" sz="2800" b="1" dirty="0">
                <a:solidFill>
                  <a:schemeClr val="accent1"/>
                </a:solidFill>
                <a:latin typeface="Open Sans"/>
                <a:ea typeface="+mn-ea"/>
                <a:cs typeface="Arial" panose="020B0604020202020204" pitchFamily="34" charset="0"/>
              </a:rPr>
              <a:t> OF THE </a:t>
            </a:r>
            <a:endParaRPr lang="sl-SI" sz="2800" b="1" dirty="0">
              <a:solidFill>
                <a:schemeClr val="accent1"/>
              </a:solidFill>
              <a:latin typeface="Open Sans"/>
              <a:ea typeface="+mn-ea"/>
              <a:cs typeface="Arial" panose="020B0604020202020204" pitchFamily="34" charset="0"/>
            </a:endParaRPr>
          </a:p>
          <a:p>
            <a:r>
              <a:rPr lang="en-US" sz="2800" b="1" dirty="0">
                <a:solidFill>
                  <a:schemeClr val="accent1"/>
                </a:solidFill>
                <a:latin typeface="Open Sans"/>
                <a:ea typeface="+mn-ea"/>
                <a:cs typeface="Arial" panose="020B0604020202020204" pitchFamily="34" charset="0"/>
              </a:rPr>
              <a:t>PERIOD 2014-2020 AND PERIOD 2021-2027</a:t>
            </a:r>
          </a:p>
        </p:txBody>
      </p:sp>
      <p:pic>
        <p:nvPicPr>
          <p:cNvPr id="3" name="table">
            <a:extLst>
              <a:ext uri="{FF2B5EF4-FFF2-40B4-BE49-F238E27FC236}">
                <a16:creationId xmlns:a16="http://schemas.microsoft.com/office/drawing/2014/main" id="{6081C6AE-9EAD-8A26-7950-599B1028D5A0}"/>
              </a:ext>
            </a:extLst>
          </p:cNvPr>
          <p:cNvPicPr>
            <a:picLocks noChangeAspect="1"/>
          </p:cNvPicPr>
          <p:nvPr/>
        </p:nvPicPr>
        <p:blipFill rotWithShape="1">
          <a:blip r:embed="rId2"/>
          <a:srcRect b="64786"/>
          <a:stretch/>
        </p:blipFill>
        <p:spPr>
          <a:xfrm>
            <a:off x="762000" y="1809031"/>
            <a:ext cx="10515600" cy="1325563"/>
          </a:xfrm>
          <a:prstGeom prst="rect">
            <a:avLst/>
          </a:prstGeom>
        </p:spPr>
      </p:pic>
      <p:pic>
        <p:nvPicPr>
          <p:cNvPr id="4" name="table">
            <a:extLst>
              <a:ext uri="{FF2B5EF4-FFF2-40B4-BE49-F238E27FC236}">
                <a16:creationId xmlns:a16="http://schemas.microsoft.com/office/drawing/2014/main" id="{2995F799-1F2F-BDE6-6CAD-849309EDE481}"/>
              </a:ext>
            </a:extLst>
          </p:cNvPr>
          <p:cNvPicPr>
            <a:picLocks noChangeAspect="1"/>
          </p:cNvPicPr>
          <p:nvPr/>
        </p:nvPicPr>
        <p:blipFill rotWithShape="1">
          <a:blip r:embed="rId2"/>
          <a:srcRect t="47452"/>
          <a:stretch/>
        </p:blipFill>
        <p:spPr>
          <a:xfrm>
            <a:off x="762000" y="3134594"/>
            <a:ext cx="10515600" cy="1978056"/>
          </a:xfrm>
          <a:prstGeom prst="rect">
            <a:avLst/>
          </a:prstGeom>
        </p:spPr>
      </p:pic>
    </p:spTree>
    <p:extLst>
      <p:ext uri="{BB962C8B-B14F-4D97-AF65-F5344CB8AC3E}">
        <p14:creationId xmlns:p14="http://schemas.microsoft.com/office/powerpoint/2010/main" val="1546665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157480" y="111125"/>
            <a:ext cx="10515600" cy="1325563"/>
          </a:xfrm>
        </p:spPr>
        <p:txBody>
          <a:bodyPr>
            <a:normAutofit/>
          </a:bodyPr>
          <a:lstStyle/>
          <a:p>
            <a:r>
              <a:rPr lang="sl-SI" sz="3100" b="1" dirty="0">
                <a:solidFill>
                  <a:schemeClr val="accent1"/>
                </a:solidFill>
                <a:latin typeface="Open Sans"/>
                <a:ea typeface="+mn-ea"/>
                <a:cs typeface="Arial" panose="020B0604020202020204" pitchFamily="34" charset="0"/>
              </a:rPr>
              <a:t>LOOKING BACK: PREVIOUS PERIODS</a:t>
            </a:r>
            <a:endParaRPr lang="en-US" sz="3100" b="1" dirty="0">
              <a:solidFill>
                <a:schemeClr val="accent1"/>
              </a:solidFill>
              <a:latin typeface="Open Sans"/>
              <a:ea typeface="+mn-ea"/>
              <a:cs typeface="Arial" panose="020B0604020202020204" pitchFamily="34" charset="0"/>
            </a:endParaRPr>
          </a:p>
        </p:txBody>
      </p:sp>
      <p:sp>
        <p:nvSpPr>
          <p:cNvPr id="4" name="Title 1">
            <a:extLst>
              <a:ext uri="{FF2B5EF4-FFF2-40B4-BE49-F238E27FC236}">
                <a16:creationId xmlns:a16="http://schemas.microsoft.com/office/drawing/2014/main" id="{05690957-B953-1749-8640-6A0CEA75C716}"/>
              </a:ext>
            </a:extLst>
          </p:cNvPr>
          <p:cNvSpPr txBox="1">
            <a:spLocks/>
          </p:cNvSpPr>
          <p:nvPr/>
        </p:nvSpPr>
        <p:spPr>
          <a:xfrm>
            <a:off x="957471" y="2787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SI" sz="36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Content Placeholder 2">
            <a:extLst>
              <a:ext uri="{FF2B5EF4-FFF2-40B4-BE49-F238E27FC236}">
                <a16:creationId xmlns:a16="http://schemas.microsoft.com/office/drawing/2014/main" id="{8F0ABFB6-67D1-F148-9E97-50ECA9C4DE45}"/>
              </a:ext>
            </a:extLst>
          </p:cNvPr>
          <p:cNvSpPr txBox="1">
            <a:spLocks/>
          </p:cNvSpPr>
          <p:nvPr/>
        </p:nvSpPr>
        <p:spPr>
          <a:xfrm>
            <a:off x="957471" y="5090659"/>
            <a:ext cx="10515600" cy="5868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SI"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Podnaslov 2">
            <a:extLst>
              <a:ext uri="{FF2B5EF4-FFF2-40B4-BE49-F238E27FC236}">
                <a16:creationId xmlns:a16="http://schemas.microsoft.com/office/drawing/2014/main" id="{2C3DE917-4BE3-240A-2941-2114C45A8F4E}"/>
              </a:ext>
            </a:extLst>
          </p:cNvPr>
          <p:cNvSpPr txBox="1">
            <a:spLocks/>
          </p:cNvSpPr>
          <p:nvPr/>
        </p:nvSpPr>
        <p:spPr>
          <a:xfrm>
            <a:off x="386258" y="1798643"/>
            <a:ext cx="11617960" cy="329201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457200">
              <a:lnSpc>
                <a:spcPct val="100000"/>
              </a:lnSpc>
              <a:buClr>
                <a:srgbClr val="90C226"/>
              </a:buClr>
              <a:buSzPct val="80000"/>
              <a:buFont typeface="Wingdings" panose="05000000000000000000" pitchFamily="2" charset="2"/>
              <a:buChar char="v"/>
              <a:defRPr/>
            </a:pPr>
            <a:r>
              <a:rPr lang="en-GB" sz="2200" b="1" dirty="0">
                <a:solidFill>
                  <a:srgbClr val="3E7292"/>
                </a:solidFill>
              </a:rPr>
              <a:t>Open Call System</a:t>
            </a:r>
          </a:p>
          <a:p>
            <a:pPr defTabSz="457200">
              <a:lnSpc>
                <a:spcPct val="100000"/>
              </a:lnSpc>
              <a:buClr>
                <a:srgbClr val="90C226"/>
              </a:buClr>
              <a:buSzPct val="80000"/>
              <a:buFont typeface="Wingdings" panose="05000000000000000000" pitchFamily="2" charset="2"/>
              <a:buChar char="v"/>
              <a:defRPr/>
            </a:pPr>
            <a:r>
              <a:rPr lang="en-GB" sz="2200" b="1" dirty="0">
                <a:solidFill>
                  <a:srgbClr val="3E7292"/>
                </a:solidFill>
              </a:rPr>
              <a:t>Co-financing „ready-to-go“ projects</a:t>
            </a:r>
          </a:p>
          <a:p>
            <a:pPr defTabSz="457200">
              <a:lnSpc>
                <a:spcPct val="100000"/>
              </a:lnSpc>
              <a:buClr>
                <a:srgbClr val="90C226"/>
              </a:buClr>
              <a:buSzPct val="80000"/>
              <a:buFont typeface="Wingdings" panose="05000000000000000000" pitchFamily="2" charset="2"/>
              <a:buChar char="v"/>
              <a:defRPr/>
            </a:pPr>
            <a:r>
              <a:rPr lang="en-GB" sz="2200" b="1" dirty="0">
                <a:solidFill>
                  <a:srgbClr val="3E7292"/>
                </a:solidFill>
              </a:rPr>
              <a:t>New terms such as CAPITALISATION + SYNERGIES</a:t>
            </a:r>
          </a:p>
          <a:p>
            <a:pPr defTabSz="457200">
              <a:lnSpc>
                <a:spcPct val="100000"/>
              </a:lnSpc>
              <a:buClr>
                <a:srgbClr val="90C226"/>
              </a:buClr>
              <a:buSzPct val="80000"/>
              <a:buFont typeface="Wingdings" panose="05000000000000000000" pitchFamily="2" charset="2"/>
              <a:buChar char="v"/>
              <a:defRPr/>
            </a:pPr>
            <a:r>
              <a:rPr lang="en-GB" sz="2200" b="1" dirty="0">
                <a:solidFill>
                  <a:srgbClr val="3E7292"/>
                </a:solidFill>
              </a:rPr>
              <a:t>Enforcing anti-fraud policy (use of Arachne)</a:t>
            </a:r>
          </a:p>
          <a:p>
            <a:pPr defTabSz="457200">
              <a:lnSpc>
                <a:spcPct val="100000"/>
              </a:lnSpc>
              <a:buClr>
                <a:srgbClr val="90C226"/>
              </a:buClr>
              <a:buSzPct val="80000"/>
              <a:buFont typeface="Wingdings" panose="05000000000000000000" pitchFamily="2" charset="2"/>
              <a:buChar char="v"/>
              <a:defRPr/>
            </a:pPr>
            <a:r>
              <a:rPr lang="en-GB" sz="2200" b="1" dirty="0">
                <a:solidFill>
                  <a:srgbClr val="3E7292"/>
                </a:solidFill>
              </a:rPr>
              <a:t>From specific programme indicators to common indicators</a:t>
            </a:r>
          </a:p>
          <a:p>
            <a:pPr defTabSz="457200">
              <a:lnSpc>
                <a:spcPct val="100000"/>
              </a:lnSpc>
              <a:buClr>
                <a:srgbClr val="90C226"/>
              </a:buClr>
              <a:buSzPct val="80000"/>
              <a:buFont typeface="Wingdings" panose="05000000000000000000" pitchFamily="2" charset="2"/>
              <a:buChar char="v"/>
              <a:defRPr/>
            </a:pPr>
            <a:r>
              <a:rPr lang="en-GB" sz="2200" b="1" dirty="0">
                <a:solidFill>
                  <a:srgbClr val="3E7292"/>
                </a:solidFill>
              </a:rPr>
              <a:t>Pre-defined strategic projects in the field of flood-reduction measures in period 2014-2020</a:t>
            </a:r>
            <a:endParaRPr lang="sl-SI" sz="2200" b="1" dirty="0">
              <a:solidFill>
                <a:srgbClr val="3E7292"/>
              </a:solidFill>
            </a:endParaRPr>
          </a:p>
          <a:p>
            <a:pPr defTabSz="457200">
              <a:lnSpc>
                <a:spcPct val="100000"/>
              </a:lnSpc>
              <a:buClr>
                <a:srgbClr val="90C226"/>
              </a:buClr>
              <a:buSzPct val="80000"/>
              <a:buFont typeface="Wingdings" panose="05000000000000000000" pitchFamily="2" charset="2"/>
              <a:buChar char="v"/>
              <a:defRPr/>
            </a:pPr>
            <a:r>
              <a:rPr lang="sl-SI" sz="2200" b="1" dirty="0" err="1">
                <a:solidFill>
                  <a:srgbClr val="3E7292"/>
                </a:solidFill>
              </a:rPr>
              <a:t>Small</a:t>
            </a:r>
            <a:r>
              <a:rPr lang="sl-SI" sz="2200" b="1" dirty="0">
                <a:solidFill>
                  <a:srgbClr val="3E7292"/>
                </a:solidFill>
              </a:rPr>
              <a:t>-scale </a:t>
            </a:r>
            <a:r>
              <a:rPr lang="sl-SI" sz="2200" b="1" dirty="0" err="1">
                <a:solidFill>
                  <a:srgbClr val="3E7292"/>
                </a:solidFill>
              </a:rPr>
              <a:t>projects</a:t>
            </a:r>
            <a:endParaRPr lang="en-GB" sz="2200" b="1" dirty="0">
              <a:solidFill>
                <a:srgbClr val="3E7292"/>
              </a:solidFill>
            </a:endParaRPr>
          </a:p>
        </p:txBody>
      </p:sp>
    </p:spTree>
    <p:extLst>
      <p:ext uri="{BB962C8B-B14F-4D97-AF65-F5344CB8AC3E}">
        <p14:creationId xmlns:p14="http://schemas.microsoft.com/office/powerpoint/2010/main" val="34258884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263770" y="132449"/>
            <a:ext cx="10515600" cy="646331"/>
          </a:xfrm>
        </p:spPr>
        <p:txBody>
          <a:bodyPr>
            <a:normAutofit/>
          </a:bodyPr>
          <a:lstStyle/>
          <a:p>
            <a:r>
              <a:rPr lang="sl-SI" sz="3600" b="1" dirty="0">
                <a:solidFill>
                  <a:schemeClr val="accent1"/>
                </a:solidFill>
                <a:latin typeface="Open Sans"/>
                <a:ea typeface="+mn-ea"/>
                <a:cs typeface="Arial" panose="020B0604020202020204" pitchFamily="34" charset="0"/>
              </a:rPr>
              <a:t>LET‘S MENTI</a:t>
            </a:r>
            <a:endParaRPr lang="en-SI" sz="3600" b="1" dirty="0">
              <a:solidFill>
                <a:schemeClr val="accent1"/>
              </a:solidFill>
              <a:latin typeface="Open Sans"/>
              <a:ea typeface="+mn-ea"/>
              <a:cs typeface="Arial" panose="020B0604020202020204" pitchFamily="34" charset="0"/>
            </a:endParaRPr>
          </a:p>
        </p:txBody>
      </p:sp>
      <p:sp>
        <p:nvSpPr>
          <p:cNvPr id="4" name="Title 1">
            <a:extLst>
              <a:ext uri="{FF2B5EF4-FFF2-40B4-BE49-F238E27FC236}">
                <a16:creationId xmlns:a16="http://schemas.microsoft.com/office/drawing/2014/main" id="{05690957-B953-1749-8640-6A0CEA75C716}"/>
              </a:ext>
            </a:extLst>
          </p:cNvPr>
          <p:cNvSpPr txBox="1">
            <a:spLocks/>
          </p:cNvSpPr>
          <p:nvPr/>
        </p:nvSpPr>
        <p:spPr>
          <a:xfrm>
            <a:off x="957471" y="2787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SI" sz="36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3" name="Slika 22">
            <a:extLst>
              <a:ext uri="{FF2B5EF4-FFF2-40B4-BE49-F238E27FC236}">
                <a16:creationId xmlns:a16="http://schemas.microsoft.com/office/drawing/2014/main" id="{2B1AC738-16C0-107D-E3FF-72F292BC398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65438" y="1448985"/>
            <a:ext cx="2899665" cy="2942040"/>
          </a:xfrm>
          <a:prstGeom prst="rect">
            <a:avLst/>
          </a:prstGeom>
        </p:spPr>
      </p:pic>
      <p:sp>
        <p:nvSpPr>
          <p:cNvPr id="24" name="PoljeZBesedilom 23">
            <a:extLst>
              <a:ext uri="{FF2B5EF4-FFF2-40B4-BE49-F238E27FC236}">
                <a16:creationId xmlns:a16="http://schemas.microsoft.com/office/drawing/2014/main" id="{B0D60E03-1CB4-01E5-D0A2-55D2F1BC7062}"/>
              </a:ext>
            </a:extLst>
          </p:cNvPr>
          <p:cNvSpPr txBox="1"/>
          <p:nvPr/>
        </p:nvSpPr>
        <p:spPr>
          <a:xfrm>
            <a:off x="1939730" y="4391025"/>
            <a:ext cx="8551082" cy="707886"/>
          </a:xfrm>
          <a:prstGeom prst="rect">
            <a:avLst/>
          </a:prstGeom>
          <a:noFill/>
        </p:spPr>
        <p:txBody>
          <a:bodyPr wrap="square" rtlCol="0">
            <a:spAutoFit/>
          </a:bodyPr>
          <a:lstStyle/>
          <a:p>
            <a:r>
              <a:rPr lang="sl-SI" sz="4000" b="1" dirty="0">
                <a:hlinkClick r:id="rId4">
                  <a:extLst>
                    <a:ext uri="{A12FA001-AC4F-418D-AE19-62706E023703}">
                      <ahyp:hlinkClr xmlns:ahyp="http://schemas.microsoft.com/office/drawing/2018/hyperlinkcolor" val="tx"/>
                    </a:ext>
                  </a:extLst>
                </a:hlinkClick>
              </a:rPr>
              <a:t>www.menti.com</a:t>
            </a:r>
            <a:r>
              <a:rPr lang="sl-SI" sz="4000" b="1" dirty="0"/>
              <a:t> </a:t>
            </a:r>
            <a:r>
              <a:rPr lang="sl-SI" sz="4000" b="1" dirty="0" err="1"/>
              <a:t>use</a:t>
            </a:r>
            <a:r>
              <a:rPr lang="sl-SI" sz="4000" b="1" dirty="0"/>
              <a:t> </a:t>
            </a:r>
            <a:r>
              <a:rPr lang="sl-SI" sz="4000" b="1" dirty="0" err="1"/>
              <a:t>code</a:t>
            </a:r>
            <a:r>
              <a:rPr lang="sl-SI" sz="4000" b="1" dirty="0"/>
              <a:t>: 6251 6884</a:t>
            </a:r>
          </a:p>
        </p:txBody>
      </p:sp>
    </p:spTree>
    <p:extLst>
      <p:ext uri="{BB962C8B-B14F-4D97-AF65-F5344CB8AC3E}">
        <p14:creationId xmlns:p14="http://schemas.microsoft.com/office/powerpoint/2010/main" val="37281851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251140" y="128457"/>
            <a:ext cx="10515600" cy="1325563"/>
          </a:xfrm>
        </p:spPr>
        <p:txBody>
          <a:bodyPr>
            <a:normAutofit/>
          </a:bodyPr>
          <a:lstStyle/>
          <a:p>
            <a:r>
              <a:rPr lang="en-US" sz="3600" b="1" dirty="0">
                <a:solidFill>
                  <a:schemeClr val="accent1"/>
                </a:solidFill>
                <a:latin typeface="Open Sans"/>
                <a:ea typeface="+mn-ea"/>
                <a:cs typeface="Arial" panose="020B0604020202020204" pitchFamily="34" charset="0"/>
              </a:rPr>
              <a:t>QUESTIONS TO BE ADDRESSED </a:t>
            </a:r>
            <a:br>
              <a:rPr lang="en-US" sz="3600" b="1" dirty="0">
                <a:solidFill>
                  <a:schemeClr val="accent1"/>
                </a:solidFill>
                <a:latin typeface="Open Sans"/>
                <a:ea typeface="+mn-ea"/>
                <a:cs typeface="Arial" panose="020B0604020202020204" pitchFamily="34" charset="0"/>
              </a:rPr>
            </a:br>
            <a:r>
              <a:rPr lang="en-US" sz="3600" b="1" dirty="0">
                <a:solidFill>
                  <a:schemeClr val="accent1"/>
                </a:solidFill>
                <a:latin typeface="Open Sans"/>
                <a:ea typeface="+mn-ea"/>
                <a:cs typeface="Arial" panose="020B0604020202020204" pitchFamily="34" charset="0"/>
              </a:rPr>
              <a:t>REGARDING FUTURE</a:t>
            </a:r>
          </a:p>
        </p:txBody>
      </p:sp>
      <p:sp>
        <p:nvSpPr>
          <p:cNvPr id="4" name="Title 1">
            <a:extLst>
              <a:ext uri="{FF2B5EF4-FFF2-40B4-BE49-F238E27FC236}">
                <a16:creationId xmlns:a16="http://schemas.microsoft.com/office/drawing/2014/main" id="{05690957-B953-1749-8640-6A0CEA75C716}"/>
              </a:ext>
            </a:extLst>
          </p:cNvPr>
          <p:cNvSpPr txBox="1">
            <a:spLocks/>
          </p:cNvSpPr>
          <p:nvPr/>
        </p:nvSpPr>
        <p:spPr>
          <a:xfrm>
            <a:off x="957471" y="2787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SI" sz="36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Content Placeholder 2">
            <a:extLst>
              <a:ext uri="{FF2B5EF4-FFF2-40B4-BE49-F238E27FC236}">
                <a16:creationId xmlns:a16="http://schemas.microsoft.com/office/drawing/2014/main" id="{8F0ABFB6-67D1-F148-9E97-50ECA9C4DE45}"/>
              </a:ext>
            </a:extLst>
          </p:cNvPr>
          <p:cNvSpPr txBox="1">
            <a:spLocks/>
          </p:cNvSpPr>
          <p:nvPr/>
        </p:nvSpPr>
        <p:spPr>
          <a:xfrm>
            <a:off x="957471" y="5090659"/>
            <a:ext cx="10515600" cy="5868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SI"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3">
            <a:extLst>
              <a:ext uri="{FF2B5EF4-FFF2-40B4-BE49-F238E27FC236}">
                <a16:creationId xmlns:a16="http://schemas.microsoft.com/office/drawing/2014/main" id="{94D284E9-D5B3-72DA-2B87-A312383FD0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0931" y="2177466"/>
            <a:ext cx="2773951" cy="2097107"/>
          </a:xfrm>
          <a:prstGeom prst="rect">
            <a:avLst/>
          </a:prstGeom>
        </p:spPr>
      </p:pic>
      <p:sp>
        <p:nvSpPr>
          <p:cNvPr id="5" name="Podnaslov 2">
            <a:extLst>
              <a:ext uri="{FF2B5EF4-FFF2-40B4-BE49-F238E27FC236}">
                <a16:creationId xmlns:a16="http://schemas.microsoft.com/office/drawing/2014/main" id="{02E15DA7-BD6F-ED9D-AE95-D90750C86538}"/>
              </a:ext>
            </a:extLst>
          </p:cNvPr>
          <p:cNvSpPr txBox="1">
            <a:spLocks/>
          </p:cNvSpPr>
          <p:nvPr/>
        </p:nvSpPr>
        <p:spPr>
          <a:xfrm>
            <a:off x="-1" y="1270887"/>
            <a:ext cx="12059323" cy="470962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defTabSz="457200">
              <a:lnSpc>
                <a:spcPct val="100000"/>
              </a:lnSpc>
              <a:spcBef>
                <a:spcPts val="1000"/>
              </a:spcBef>
              <a:buClr>
                <a:srgbClr val="90C226"/>
              </a:buClr>
              <a:buSzPct val="80000"/>
              <a:buBlip>
                <a:blip r:embed="rId4"/>
              </a:buBlip>
              <a:defRPr/>
            </a:pPr>
            <a:r>
              <a:rPr lang="en-GB" sz="1800" b="1" dirty="0">
                <a:solidFill>
                  <a:srgbClr val="3E7292"/>
                </a:solidFill>
              </a:rPr>
              <a:t>Do we know how to cooperate within country or internationally?</a:t>
            </a:r>
          </a:p>
          <a:p>
            <a:pPr lvl="1" defTabSz="457200">
              <a:lnSpc>
                <a:spcPct val="100000"/>
              </a:lnSpc>
              <a:spcBef>
                <a:spcPts val="1000"/>
              </a:spcBef>
              <a:buClr>
                <a:srgbClr val="90C226"/>
              </a:buClr>
              <a:buSzPct val="80000"/>
              <a:buBlip>
                <a:blip r:embed="rId4"/>
              </a:buBlip>
              <a:defRPr/>
            </a:pPr>
            <a:r>
              <a:rPr lang="en-GB" sz="1800" b="1" dirty="0">
                <a:solidFill>
                  <a:srgbClr val="3E7292"/>
                </a:solidFill>
              </a:rPr>
              <a:t>Do we have the CAPACITY, know how and political willingness?</a:t>
            </a:r>
          </a:p>
          <a:p>
            <a:pPr lvl="1" defTabSz="457200">
              <a:lnSpc>
                <a:spcPct val="100000"/>
              </a:lnSpc>
              <a:spcBef>
                <a:spcPts val="1000"/>
              </a:spcBef>
              <a:buClr>
                <a:srgbClr val="90C226"/>
              </a:buClr>
              <a:buSzPct val="80000"/>
              <a:buBlip>
                <a:blip r:embed="rId4"/>
              </a:buBlip>
              <a:defRPr/>
            </a:pPr>
            <a:r>
              <a:rPr lang="en-GB" sz="1800" b="1" dirty="0">
                <a:solidFill>
                  <a:srgbClr val="3E7292"/>
                </a:solidFill>
              </a:rPr>
              <a:t>Do we share common vision and goals for the Cohesion Policy?</a:t>
            </a:r>
          </a:p>
          <a:p>
            <a:pPr lvl="1" defTabSz="457200">
              <a:lnSpc>
                <a:spcPct val="100000"/>
              </a:lnSpc>
              <a:spcBef>
                <a:spcPts val="1000"/>
              </a:spcBef>
              <a:buClr>
                <a:srgbClr val="90C226"/>
              </a:buClr>
              <a:buSzPct val="80000"/>
              <a:buBlip>
                <a:blip r:embed="rId4"/>
              </a:buBlip>
              <a:defRPr/>
            </a:pPr>
            <a:r>
              <a:rPr lang="en-GB" sz="1800" b="1" dirty="0">
                <a:solidFill>
                  <a:srgbClr val="3E7292"/>
                </a:solidFill>
              </a:rPr>
              <a:t>How to place cohesion higher on the EU agenda?</a:t>
            </a:r>
          </a:p>
          <a:p>
            <a:pPr lvl="1" defTabSz="457200">
              <a:lnSpc>
                <a:spcPct val="100000"/>
              </a:lnSpc>
              <a:spcBef>
                <a:spcPts val="1000"/>
              </a:spcBef>
              <a:buClr>
                <a:srgbClr val="90C226"/>
              </a:buClr>
              <a:buSzPct val="80000"/>
              <a:buBlip>
                <a:blip r:embed="rId4"/>
              </a:buBlip>
              <a:defRPr/>
            </a:pPr>
            <a:r>
              <a:rPr lang="en-GB" sz="1800" b="1" dirty="0">
                <a:solidFill>
                  <a:srgbClr val="3E7292"/>
                </a:solidFill>
              </a:rPr>
              <a:t>Do we want to include the cohesion objective in all EU policies or have it as its own?</a:t>
            </a:r>
          </a:p>
          <a:p>
            <a:pPr lvl="1" defTabSz="457200">
              <a:lnSpc>
                <a:spcPct val="100000"/>
              </a:lnSpc>
              <a:spcBef>
                <a:spcPts val="1000"/>
              </a:spcBef>
              <a:buClr>
                <a:srgbClr val="90C226"/>
              </a:buClr>
              <a:buSzPct val="80000"/>
              <a:buBlip>
                <a:blip r:embed="rId4"/>
              </a:buBlip>
              <a:defRPr/>
            </a:pPr>
            <a:r>
              <a:rPr lang="en-GB" sz="1800" b="1" dirty="0">
                <a:solidFill>
                  <a:srgbClr val="3E7292"/>
                </a:solidFill>
              </a:rPr>
              <a:t>How to combine the goals of cohesion and competitiveness?</a:t>
            </a:r>
          </a:p>
          <a:p>
            <a:pPr lvl="1" defTabSz="457200">
              <a:lnSpc>
                <a:spcPct val="100000"/>
              </a:lnSpc>
              <a:spcBef>
                <a:spcPts val="1000"/>
              </a:spcBef>
              <a:buClr>
                <a:srgbClr val="90C226"/>
              </a:buClr>
              <a:buSzPct val="80000"/>
              <a:buBlip>
                <a:blip r:embed="rId4"/>
              </a:buBlip>
              <a:defRPr/>
            </a:pPr>
            <a:r>
              <a:rPr lang="en-GB" sz="1800" b="1" dirty="0">
                <a:solidFill>
                  <a:srgbClr val="3E7292"/>
                </a:solidFill>
              </a:rPr>
              <a:t>To what extent should cohesion policy be linked to reforms and/or investments? </a:t>
            </a:r>
          </a:p>
          <a:p>
            <a:pPr lvl="1" defTabSz="457200">
              <a:lnSpc>
                <a:spcPct val="100000"/>
              </a:lnSpc>
              <a:spcBef>
                <a:spcPts val="1000"/>
              </a:spcBef>
              <a:buClr>
                <a:srgbClr val="90C226"/>
              </a:buClr>
              <a:buSzPct val="80000"/>
              <a:buBlip>
                <a:blip r:embed="rId4"/>
              </a:buBlip>
              <a:defRPr/>
            </a:pPr>
            <a:r>
              <a:rPr lang="en-GB" sz="1800" b="1" dirty="0">
                <a:solidFill>
                  <a:srgbClr val="3E7292"/>
                </a:solidFill>
              </a:rPr>
              <a:t>Should future cohesion policy be more performance-based? </a:t>
            </a:r>
          </a:p>
          <a:p>
            <a:pPr lvl="1" defTabSz="457200">
              <a:lnSpc>
                <a:spcPct val="100000"/>
              </a:lnSpc>
              <a:spcBef>
                <a:spcPts val="1000"/>
              </a:spcBef>
              <a:buClr>
                <a:srgbClr val="90C226"/>
              </a:buClr>
              <a:buSzPct val="80000"/>
              <a:buBlip>
                <a:blip r:embed="rId4"/>
              </a:buBlip>
              <a:defRPr/>
            </a:pPr>
            <a:r>
              <a:rPr lang="en-GB" sz="1800" b="1" dirty="0">
                <a:solidFill>
                  <a:srgbClr val="3E7292"/>
                </a:solidFill>
              </a:rPr>
              <a:t>What elements of the RRF mechanism are worth including in future cohesion policy to increase its effectiveness and result-orientation?</a:t>
            </a:r>
          </a:p>
          <a:p>
            <a:pPr lvl="1" defTabSz="457200">
              <a:lnSpc>
                <a:spcPct val="100000"/>
              </a:lnSpc>
              <a:spcBef>
                <a:spcPts val="1000"/>
              </a:spcBef>
              <a:buClr>
                <a:srgbClr val="90C226"/>
              </a:buClr>
              <a:buSzPct val="80000"/>
              <a:buBlip>
                <a:blip r:embed="rId4"/>
              </a:buBlip>
              <a:defRPr/>
            </a:pPr>
            <a:r>
              <a:rPr lang="en-GB" sz="1800" b="1" dirty="0">
                <a:solidFill>
                  <a:srgbClr val="3E7292"/>
                </a:solidFill>
              </a:rPr>
              <a:t>Should there be an overall territorial framework at the EU level, which would identify territorial objectives, that have to be addressed?</a:t>
            </a:r>
          </a:p>
          <a:p>
            <a:endParaRPr lang="sl-SI" sz="1800" dirty="0"/>
          </a:p>
        </p:txBody>
      </p:sp>
    </p:spTree>
    <p:extLst>
      <p:ext uri="{BB962C8B-B14F-4D97-AF65-F5344CB8AC3E}">
        <p14:creationId xmlns:p14="http://schemas.microsoft.com/office/powerpoint/2010/main" val="5694119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1116640" y="1911539"/>
            <a:ext cx="10515600" cy="3034922"/>
          </a:xfrm>
        </p:spPr>
        <p:txBody>
          <a:bodyPr>
            <a:normAutofit/>
          </a:bodyPr>
          <a:lstStyle/>
          <a:p>
            <a:r>
              <a:rPr lang="sl-SI" b="1" dirty="0">
                <a:solidFill>
                  <a:schemeClr val="accent1"/>
                </a:solidFill>
                <a:latin typeface="Open Sans"/>
                <a:ea typeface="+mn-ea"/>
                <a:cs typeface="Arial" panose="020B0604020202020204" pitchFamily="34" charset="0"/>
              </a:rPr>
              <a:t>THANK YOU FOR YOUR ATTENTION!</a:t>
            </a:r>
            <a:endParaRPr lang="en-US" b="1" dirty="0">
              <a:solidFill>
                <a:schemeClr val="accent1"/>
              </a:solidFill>
              <a:latin typeface="Open Sans"/>
              <a:ea typeface="+mn-ea"/>
              <a:cs typeface="Arial" panose="020B0604020202020204" pitchFamily="34" charset="0"/>
            </a:endParaRPr>
          </a:p>
        </p:txBody>
      </p:sp>
      <p:sp>
        <p:nvSpPr>
          <p:cNvPr id="4" name="Title 1">
            <a:extLst>
              <a:ext uri="{FF2B5EF4-FFF2-40B4-BE49-F238E27FC236}">
                <a16:creationId xmlns:a16="http://schemas.microsoft.com/office/drawing/2014/main" id="{05690957-B953-1749-8640-6A0CEA75C716}"/>
              </a:ext>
            </a:extLst>
          </p:cNvPr>
          <p:cNvSpPr txBox="1">
            <a:spLocks/>
          </p:cNvSpPr>
          <p:nvPr/>
        </p:nvSpPr>
        <p:spPr>
          <a:xfrm>
            <a:off x="957471" y="2787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SI" sz="36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Content Placeholder 2">
            <a:extLst>
              <a:ext uri="{FF2B5EF4-FFF2-40B4-BE49-F238E27FC236}">
                <a16:creationId xmlns:a16="http://schemas.microsoft.com/office/drawing/2014/main" id="{8F0ABFB6-67D1-F148-9E97-50ECA9C4DE45}"/>
              </a:ext>
            </a:extLst>
          </p:cNvPr>
          <p:cNvSpPr txBox="1">
            <a:spLocks/>
          </p:cNvSpPr>
          <p:nvPr/>
        </p:nvSpPr>
        <p:spPr>
          <a:xfrm>
            <a:off x="957471" y="5090659"/>
            <a:ext cx="10515600" cy="5868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SI"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57593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838200" y="365125"/>
            <a:ext cx="10515600" cy="1325563"/>
          </a:xfrm>
        </p:spPr>
        <p:txBody>
          <a:bodyPr>
            <a:normAutofit/>
          </a:bodyPr>
          <a:lstStyle/>
          <a:p>
            <a:r>
              <a:rPr lang="en-US" sz="3600" b="1" dirty="0">
                <a:solidFill>
                  <a:schemeClr val="accent1"/>
                </a:solidFill>
                <a:latin typeface="Open Sans"/>
                <a:ea typeface="+mn-ea"/>
                <a:cs typeface="Arial" panose="020B0604020202020204" pitchFamily="34" charset="0"/>
              </a:rPr>
              <a:t>WHERE WILL THE CITIES AND </a:t>
            </a:r>
            <a:br>
              <a:rPr lang="sl-SI" sz="3600" b="1" dirty="0">
                <a:solidFill>
                  <a:schemeClr val="accent1"/>
                </a:solidFill>
                <a:latin typeface="Open Sans"/>
                <a:ea typeface="+mn-ea"/>
                <a:cs typeface="Arial" panose="020B0604020202020204" pitchFamily="34" charset="0"/>
              </a:rPr>
            </a:br>
            <a:r>
              <a:rPr lang="en-US" sz="3600" b="1" dirty="0">
                <a:solidFill>
                  <a:schemeClr val="accent1"/>
                </a:solidFill>
                <a:latin typeface="Open Sans"/>
                <a:ea typeface="+mn-ea"/>
                <a:cs typeface="Arial" panose="020B0604020202020204" pitchFamily="34" charset="0"/>
              </a:rPr>
              <a:t>REGIONS BE IN 2075</a:t>
            </a:r>
            <a:r>
              <a:rPr lang="sl-SI" sz="3600" b="1" dirty="0">
                <a:solidFill>
                  <a:schemeClr val="accent1"/>
                </a:solidFill>
                <a:latin typeface="Open Sans"/>
                <a:ea typeface="+mn-ea"/>
                <a:cs typeface="Arial" panose="020B0604020202020204" pitchFamily="34" charset="0"/>
              </a:rPr>
              <a:t> - PEOPLE</a:t>
            </a:r>
            <a:endParaRPr lang="en-US" sz="3600" b="1" dirty="0">
              <a:solidFill>
                <a:schemeClr val="accent1"/>
              </a:solidFill>
              <a:latin typeface="Open Sans"/>
              <a:ea typeface="+mn-ea"/>
              <a:cs typeface="Arial" panose="020B0604020202020204" pitchFamily="34" charset="0"/>
            </a:endParaRPr>
          </a:p>
        </p:txBody>
      </p:sp>
      <p:sp>
        <p:nvSpPr>
          <p:cNvPr id="4" name="Title 1">
            <a:extLst>
              <a:ext uri="{FF2B5EF4-FFF2-40B4-BE49-F238E27FC236}">
                <a16:creationId xmlns:a16="http://schemas.microsoft.com/office/drawing/2014/main" id="{05690957-B953-1749-8640-6A0CEA75C716}"/>
              </a:ext>
            </a:extLst>
          </p:cNvPr>
          <p:cNvSpPr txBox="1">
            <a:spLocks/>
          </p:cNvSpPr>
          <p:nvPr/>
        </p:nvSpPr>
        <p:spPr>
          <a:xfrm>
            <a:off x="957471" y="2787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SI" sz="36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Content Placeholder 2">
            <a:extLst>
              <a:ext uri="{FF2B5EF4-FFF2-40B4-BE49-F238E27FC236}">
                <a16:creationId xmlns:a16="http://schemas.microsoft.com/office/drawing/2014/main" id="{8F0ABFB6-67D1-F148-9E97-50ECA9C4DE45}"/>
              </a:ext>
            </a:extLst>
          </p:cNvPr>
          <p:cNvSpPr txBox="1">
            <a:spLocks/>
          </p:cNvSpPr>
          <p:nvPr/>
        </p:nvSpPr>
        <p:spPr>
          <a:xfrm>
            <a:off x="957471" y="5090659"/>
            <a:ext cx="10515600" cy="5868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SI"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Podnaslov 2">
            <a:extLst>
              <a:ext uri="{FF2B5EF4-FFF2-40B4-BE49-F238E27FC236}">
                <a16:creationId xmlns:a16="http://schemas.microsoft.com/office/drawing/2014/main" id="{2C3DE917-4BE3-240A-2941-2114C45A8F4E}"/>
              </a:ext>
            </a:extLst>
          </p:cNvPr>
          <p:cNvSpPr txBox="1">
            <a:spLocks/>
          </p:cNvSpPr>
          <p:nvPr/>
        </p:nvSpPr>
        <p:spPr>
          <a:xfrm>
            <a:off x="838200" y="2037728"/>
            <a:ext cx="8770214" cy="393922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defTabSz="457200">
              <a:lnSpc>
                <a:spcPct val="100000"/>
              </a:lnSpc>
              <a:spcBef>
                <a:spcPts val="1000"/>
              </a:spcBef>
              <a:buClr>
                <a:srgbClr val="90C226"/>
              </a:buClr>
              <a:buSzPct val="80000"/>
              <a:buBlip>
                <a:blip r:embed="rId3"/>
              </a:buBlip>
              <a:defRPr/>
            </a:pPr>
            <a:r>
              <a:rPr lang="en-GB" sz="1800" b="1" dirty="0">
                <a:solidFill>
                  <a:srgbClr val="3E7292"/>
                </a:solidFill>
              </a:rPr>
              <a:t>Advanced digital governance</a:t>
            </a:r>
          </a:p>
          <a:p>
            <a:pPr lvl="1" defTabSz="457200">
              <a:lnSpc>
                <a:spcPct val="100000"/>
              </a:lnSpc>
              <a:spcBef>
                <a:spcPts val="1000"/>
              </a:spcBef>
              <a:buClr>
                <a:srgbClr val="90C226"/>
              </a:buClr>
              <a:buSzPct val="80000"/>
              <a:buBlip>
                <a:blip r:embed="rId3"/>
              </a:buBlip>
              <a:defRPr/>
            </a:pPr>
            <a:r>
              <a:rPr lang="en-GB" sz="1800" b="1" dirty="0">
                <a:solidFill>
                  <a:srgbClr val="3E7292"/>
                </a:solidFill>
              </a:rPr>
              <a:t>Decentralised decision making</a:t>
            </a:r>
          </a:p>
          <a:p>
            <a:pPr lvl="1" defTabSz="457200">
              <a:lnSpc>
                <a:spcPct val="100000"/>
              </a:lnSpc>
              <a:spcBef>
                <a:spcPts val="1000"/>
              </a:spcBef>
              <a:buClr>
                <a:srgbClr val="90C226"/>
              </a:buClr>
              <a:buSzPct val="80000"/>
              <a:buBlip>
                <a:blip r:embed="rId3"/>
              </a:buBlip>
              <a:defRPr/>
            </a:pPr>
            <a:r>
              <a:rPr lang="en-GB" sz="1800" b="1" dirty="0">
                <a:solidFill>
                  <a:srgbClr val="3E7292"/>
                </a:solidFill>
              </a:rPr>
              <a:t>Capacity building initiatives</a:t>
            </a:r>
          </a:p>
          <a:p>
            <a:pPr lvl="1" defTabSz="457200">
              <a:lnSpc>
                <a:spcPct val="100000"/>
              </a:lnSpc>
              <a:spcBef>
                <a:spcPts val="1000"/>
              </a:spcBef>
              <a:buClr>
                <a:srgbClr val="90C226"/>
              </a:buClr>
              <a:buSzPct val="80000"/>
              <a:buBlip>
                <a:blip r:embed="rId3"/>
              </a:buBlip>
              <a:defRPr/>
            </a:pPr>
            <a:r>
              <a:rPr lang="en-GB" sz="1800" b="1" dirty="0">
                <a:solidFill>
                  <a:srgbClr val="3E7292"/>
                </a:solidFill>
              </a:rPr>
              <a:t>Integrated urban planning</a:t>
            </a:r>
          </a:p>
          <a:p>
            <a:pPr lvl="1" defTabSz="457200">
              <a:lnSpc>
                <a:spcPct val="100000"/>
              </a:lnSpc>
              <a:spcBef>
                <a:spcPts val="1000"/>
              </a:spcBef>
              <a:buClr>
                <a:srgbClr val="90C226"/>
              </a:buClr>
              <a:buSzPct val="80000"/>
              <a:buBlip>
                <a:blip r:embed="rId3"/>
              </a:buBlip>
              <a:defRPr/>
            </a:pPr>
            <a:r>
              <a:rPr lang="en-GB" sz="1800" b="1" dirty="0">
                <a:solidFill>
                  <a:srgbClr val="3E7292"/>
                </a:solidFill>
              </a:rPr>
              <a:t>Efficient use of EU funds</a:t>
            </a:r>
          </a:p>
          <a:p>
            <a:pPr lvl="1" defTabSz="457200">
              <a:lnSpc>
                <a:spcPct val="100000"/>
              </a:lnSpc>
              <a:spcBef>
                <a:spcPts val="1000"/>
              </a:spcBef>
              <a:buClr>
                <a:srgbClr val="90C226"/>
              </a:buClr>
              <a:buSzPct val="80000"/>
              <a:buBlip>
                <a:blip r:embed="rId3"/>
              </a:buBlip>
              <a:defRPr/>
            </a:pPr>
            <a:r>
              <a:rPr lang="en-GB" sz="1800" b="1" dirty="0">
                <a:solidFill>
                  <a:srgbClr val="3E7292"/>
                </a:solidFill>
              </a:rPr>
              <a:t>Enhanced public services</a:t>
            </a:r>
          </a:p>
          <a:p>
            <a:pPr lvl="1" defTabSz="457200">
              <a:lnSpc>
                <a:spcPct val="100000"/>
              </a:lnSpc>
              <a:spcBef>
                <a:spcPts val="1000"/>
              </a:spcBef>
              <a:buClr>
                <a:srgbClr val="90C226"/>
              </a:buClr>
              <a:buSzPct val="80000"/>
              <a:buBlip>
                <a:blip r:embed="rId3"/>
              </a:buBlip>
              <a:defRPr/>
            </a:pPr>
            <a:r>
              <a:rPr lang="en-GB" sz="1800" b="1" dirty="0">
                <a:solidFill>
                  <a:srgbClr val="3E7292"/>
                </a:solidFill>
              </a:rPr>
              <a:t>New social models</a:t>
            </a:r>
          </a:p>
          <a:p>
            <a:pPr lvl="1" defTabSz="457200">
              <a:lnSpc>
                <a:spcPct val="100000"/>
              </a:lnSpc>
              <a:spcBef>
                <a:spcPts val="1000"/>
              </a:spcBef>
              <a:buClr>
                <a:srgbClr val="90C226"/>
              </a:buClr>
              <a:buSzPct val="80000"/>
              <a:buBlip>
                <a:blip r:embed="rId3"/>
              </a:buBlip>
              <a:defRPr/>
            </a:pPr>
            <a:endParaRPr lang="en-US" sz="1800" b="1" dirty="0">
              <a:solidFill>
                <a:srgbClr val="3E7292"/>
              </a:solidFill>
            </a:endParaRPr>
          </a:p>
        </p:txBody>
      </p:sp>
      <p:pic>
        <p:nvPicPr>
          <p:cNvPr id="7" name="Slika 6" descr="Slika, ki vsebuje besede na prostem, nebotičnik, velemestno območje, velemesto&#10;&#10;Opis je samodejno ustvarjen">
            <a:extLst>
              <a:ext uri="{FF2B5EF4-FFF2-40B4-BE49-F238E27FC236}">
                <a16:creationId xmlns:a16="http://schemas.microsoft.com/office/drawing/2014/main" id="{62F4396D-D7FD-900B-B2EB-DD527268BB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8442" y="1452782"/>
            <a:ext cx="4644629" cy="4644629"/>
          </a:xfrm>
          <a:prstGeom prst="rect">
            <a:avLst/>
          </a:prstGeom>
        </p:spPr>
      </p:pic>
    </p:spTree>
    <p:extLst>
      <p:ext uri="{BB962C8B-B14F-4D97-AF65-F5344CB8AC3E}">
        <p14:creationId xmlns:p14="http://schemas.microsoft.com/office/powerpoint/2010/main" val="64972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263770" y="132449"/>
            <a:ext cx="10515600" cy="646331"/>
          </a:xfrm>
        </p:spPr>
        <p:txBody>
          <a:bodyPr>
            <a:normAutofit/>
          </a:bodyPr>
          <a:lstStyle/>
          <a:p>
            <a:r>
              <a:rPr lang="sl-SI" sz="3600" b="1" dirty="0">
                <a:solidFill>
                  <a:schemeClr val="accent1"/>
                </a:solidFill>
                <a:latin typeface="Open Sans"/>
                <a:ea typeface="+mn-ea"/>
                <a:cs typeface="Arial" panose="020B0604020202020204" pitchFamily="34" charset="0"/>
              </a:rPr>
              <a:t>REQUIRED READING</a:t>
            </a:r>
            <a:endParaRPr lang="en-SI" sz="3600" b="1" dirty="0">
              <a:solidFill>
                <a:schemeClr val="accent1"/>
              </a:solidFill>
              <a:latin typeface="Open Sans"/>
              <a:ea typeface="+mn-ea"/>
              <a:cs typeface="Arial" panose="020B0604020202020204" pitchFamily="34" charset="0"/>
            </a:endParaRPr>
          </a:p>
        </p:txBody>
      </p:sp>
      <p:sp>
        <p:nvSpPr>
          <p:cNvPr id="4" name="Title 1">
            <a:extLst>
              <a:ext uri="{FF2B5EF4-FFF2-40B4-BE49-F238E27FC236}">
                <a16:creationId xmlns:a16="http://schemas.microsoft.com/office/drawing/2014/main" id="{05690957-B953-1749-8640-6A0CEA75C716}"/>
              </a:ext>
            </a:extLst>
          </p:cNvPr>
          <p:cNvSpPr txBox="1">
            <a:spLocks/>
          </p:cNvSpPr>
          <p:nvPr/>
        </p:nvSpPr>
        <p:spPr>
          <a:xfrm>
            <a:off x="957471" y="2787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SI" sz="36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Content Placeholder 2">
            <a:extLst>
              <a:ext uri="{FF2B5EF4-FFF2-40B4-BE49-F238E27FC236}">
                <a16:creationId xmlns:a16="http://schemas.microsoft.com/office/drawing/2014/main" id="{8F0ABFB6-67D1-F148-9E97-50ECA9C4DE45}"/>
              </a:ext>
            </a:extLst>
          </p:cNvPr>
          <p:cNvSpPr txBox="1">
            <a:spLocks/>
          </p:cNvSpPr>
          <p:nvPr/>
        </p:nvSpPr>
        <p:spPr>
          <a:xfrm>
            <a:off x="957471" y="5090659"/>
            <a:ext cx="10515600" cy="5868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SI"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Slika 4">
            <a:extLst>
              <a:ext uri="{FF2B5EF4-FFF2-40B4-BE49-F238E27FC236}">
                <a16:creationId xmlns:a16="http://schemas.microsoft.com/office/drawing/2014/main" id="{DF25D36B-518A-97BE-1ADC-BCAC6DF7E343}"/>
              </a:ext>
            </a:extLst>
          </p:cNvPr>
          <p:cNvPicPr>
            <a:picLocks noChangeAspect="1"/>
          </p:cNvPicPr>
          <p:nvPr/>
        </p:nvPicPr>
        <p:blipFill>
          <a:blip r:embed="rId3"/>
          <a:stretch>
            <a:fillRect/>
          </a:stretch>
        </p:blipFill>
        <p:spPr>
          <a:xfrm>
            <a:off x="465520" y="1308450"/>
            <a:ext cx="2428824" cy="3416494"/>
          </a:xfrm>
          <a:prstGeom prst="rect">
            <a:avLst/>
          </a:prstGeom>
        </p:spPr>
      </p:pic>
      <p:sp>
        <p:nvSpPr>
          <p:cNvPr id="7" name="PoljeZBesedilom 6">
            <a:extLst>
              <a:ext uri="{FF2B5EF4-FFF2-40B4-BE49-F238E27FC236}">
                <a16:creationId xmlns:a16="http://schemas.microsoft.com/office/drawing/2014/main" id="{4810378C-CCFF-8AFC-FC06-9BD8049A0D18}"/>
              </a:ext>
            </a:extLst>
          </p:cNvPr>
          <p:cNvSpPr txBox="1"/>
          <p:nvPr/>
        </p:nvSpPr>
        <p:spPr>
          <a:xfrm>
            <a:off x="379508" y="4842676"/>
            <a:ext cx="2519622" cy="738664"/>
          </a:xfrm>
          <a:prstGeom prst="rect">
            <a:avLst/>
          </a:prstGeom>
          <a:noFill/>
        </p:spPr>
        <p:txBody>
          <a:bodyPr wrap="square">
            <a:spAutoFit/>
          </a:bodyPr>
          <a:lstStyle/>
          <a:p>
            <a:r>
              <a:rPr lang="sl-SI" sz="1400" b="0" i="0" u="none" strike="noStrike" baseline="0" dirty="0">
                <a:solidFill>
                  <a:srgbClr val="0462C1"/>
                </a:solidFill>
                <a:latin typeface="Arial" panose="020B0604020202020204" pitchFamily="34" charset="0"/>
                <a:hlinkClick r:id="rId4"/>
              </a:rPr>
              <a:t>https://ec.europa.eu/regional_policy/information-sources/cohesion-report_en</a:t>
            </a:r>
            <a:endParaRPr lang="sl-SI" sz="1400" b="0" i="0" u="none" strike="noStrike" baseline="0" dirty="0">
              <a:solidFill>
                <a:srgbClr val="0462C1"/>
              </a:solidFill>
              <a:latin typeface="Arial" panose="020B0604020202020204" pitchFamily="34" charset="0"/>
            </a:endParaRPr>
          </a:p>
        </p:txBody>
      </p:sp>
      <p:pic>
        <p:nvPicPr>
          <p:cNvPr id="8" name="Picture 2" descr="Draghi's Dream for Europe's Competitiveness: Decarbonization">
            <a:extLst>
              <a:ext uri="{FF2B5EF4-FFF2-40B4-BE49-F238E27FC236}">
                <a16:creationId xmlns:a16="http://schemas.microsoft.com/office/drawing/2014/main" id="{57DB635E-7703-A3CB-1C8F-B5FE600D04F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60527" y="1282942"/>
            <a:ext cx="2017245" cy="11355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a:extLst>
              <a:ext uri="{FF2B5EF4-FFF2-40B4-BE49-F238E27FC236}">
                <a16:creationId xmlns:a16="http://schemas.microsoft.com/office/drawing/2014/main" id="{12F5A458-EFB2-B545-9A5D-D09F05C88135}"/>
              </a:ext>
            </a:extLst>
          </p:cNvPr>
          <p:cNvPicPr>
            <a:picLocks noChangeAspect="1"/>
          </p:cNvPicPr>
          <p:nvPr/>
        </p:nvPicPr>
        <p:blipFill>
          <a:blip r:embed="rId6"/>
          <a:stretch>
            <a:fillRect/>
          </a:stretch>
        </p:blipFill>
        <p:spPr>
          <a:xfrm>
            <a:off x="3060527" y="2522864"/>
            <a:ext cx="2002855" cy="1905530"/>
          </a:xfrm>
          <a:prstGeom prst="rect">
            <a:avLst/>
          </a:prstGeom>
          <a:ln>
            <a:solidFill>
              <a:schemeClr val="accent1">
                <a:shade val="50000"/>
              </a:schemeClr>
            </a:solidFill>
          </a:ln>
        </p:spPr>
      </p:pic>
      <p:sp>
        <p:nvSpPr>
          <p:cNvPr id="11" name="PoljeZBesedilom 10">
            <a:extLst>
              <a:ext uri="{FF2B5EF4-FFF2-40B4-BE49-F238E27FC236}">
                <a16:creationId xmlns:a16="http://schemas.microsoft.com/office/drawing/2014/main" id="{19CE2BFA-09AF-CC37-4FF2-93CD535825ED}"/>
              </a:ext>
            </a:extLst>
          </p:cNvPr>
          <p:cNvSpPr txBox="1"/>
          <p:nvPr/>
        </p:nvSpPr>
        <p:spPr>
          <a:xfrm>
            <a:off x="424907" y="869279"/>
            <a:ext cx="2428824" cy="369332"/>
          </a:xfrm>
          <a:prstGeom prst="rect">
            <a:avLst/>
          </a:prstGeom>
          <a:noFill/>
        </p:spPr>
        <p:txBody>
          <a:bodyPr wrap="square">
            <a:spAutoFit/>
          </a:bodyPr>
          <a:lstStyle/>
          <a:p>
            <a:r>
              <a:rPr lang="en-GB" sz="1800" b="0" i="0" u="none" strike="noStrike" baseline="0" dirty="0">
                <a:solidFill>
                  <a:srgbClr val="0462C1"/>
                </a:solidFill>
                <a:latin typeface="Arial" panose="020B0604020202020204" pitchFamily="34" charset="0"/>
              </a:rPr>
              <a:t>9th Cohesion Report</a:t>
            </a:r>
            <a:endParaRPr lang="en-GB" dirty="0"/>
          </a:p>
        </p:txBody>
      </p:sp>
      <p:sp>
        <p:nvSpPr>
          <p:cNvPr id="12" name="PoljeZBesedilom 11">
            <a:extLst>
              <a:ext uri="{FF2B5EF4-FFF2-40B4-BE49-F238E27FC236}">
                <a16:creationId xmlns:a16="http://schemas.microsoft.com/office/drawing/2014/main" id="{91978FCC-36C9-2422-FE2E-37940D3D46A7}"/>
              </a:ext>
            </a:extLst>
          </p:cNvPr>
          <p:cNvSpPr txBox="1"/>
          <p:nvPr/>
        </p:nvSpPr>
        <p:spPr>
          <a:xfrm>
            <a:off x="2996812" y="4717987"/>
            <a:ext cx="2057973" cy="738664"/>
          </a:xfrm>
          <a:prstGeom prst="rect">
            <a:avLst/>
          </a:prstGeom>
          <a:noFill/>
        </p:spPr>
        <p:txBody>
          <a:bodyPr wrap="square">
            <a:spAutoFit/>
          </a:bodyPr>
          <a:lstStyle/>
          <a:p>
            <a:r>
              <a:rPr lang="en-US" sz="1400" dirty="0">
                <a:hlinkClick r:id="rId7"/>
              </a:rPr>
              <a:t>EU competitiveness: Looking ahead - European Commission</a:t>
            </a:r>
            <a:endParaRPr lang="sl-SI" sz="1400" b="0" i="0" u="none" strike="noStrike" baseline="0" dirty="0">
              <a:solidFill>
                <a:srgbClr val="0462C1"/>
              </a:solidFill>
              <a:latin typeface="Arial" panose="020B0604020202020204" pitchFamily="34" charset="0"/>
            </a:endParaRPr>
          </a:p>
        </p:txBody>
      </p:sp>
      <p:sp>
        <p:nvSpPr>
          <p:cNvPr id="13" name="PoljeZBesedilom 12">
            <a:extLst>
              <a:ext uri="{FF2B5EF4-FFF2-40B4-BE49-F238E27FC236}">
                <a16:creationId xmlns:a16="http://schemas.microsoft.com/office/drawing/2014/main" id="{47567EB1-B0F0-A720-E693-1944D43060A1}"/>
              </a:ext>
            </a:extLst>
          </p:cNvPr>
          <p:cNvSpPr txBox="1"/>
          <p:nvPr/>
        </p:nvSpPr>
        <p:spPr>
          <a:xfrm>
            <a:off x="3060527" y="841043"/>
            <a:ext cx="2428824" cy="369332"/>
          </a:xfrm>
          <a:prstGeom prst="rect">
            <a:avLst/>
          </a:prstGeom>
          <a:noFill/>
        </p:spPr>
        <p:txBody>
          <a:bodyPr wrap="square">
            <a:spAutoFit/>
          </a:bodyPr>
          <a:lstStyle/>
          <a:p>
            <a:r>
              <a:rPr lang="en-GB" sz="1800" b="0" i="0" u="none" strike="noStrike" baseline="0" dirty="0">
                <a:solidFill>
                  <a:srgbClr val="0462C1"/>
                </a:solidFill>
                <a:latin typeface="Arial" panose="020B0604020202020204" pitchFamily="34" charset="0"/>
              </a:rPr>
              <a:t>Draghi‘s report</a:t>
            </a:r>
            <a:endParaRPr lang="en-GB" dirty="0"/>
          </a:p>
        </p:txBody>
      </p:sp>
      <p:pic>
        <p:nvPicPr>
          <p:cNvPr id="14" name="Picture 4" descr="Elizabeth Krahulecz on LinkedIn: Enrico Letta presents Report on the Future  of the EU Single Market -…">
            <a:extLst>
              <a:ext uri="{FF2B5EF4-FFF2-40B4-BE49-F238E27FC236}">
                <a16:creationId xmlns:a16="http://schemas.microsoft.com/office/drawing/2014/main" id="{8162FD3B-57A1-F198-7953-FF7E29827B5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79783" y="1280410"/>
            <a:ext cx="1796808" cy="119569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a:extLst>
              <a:ext uri="{FF2B5EF4-FFF2-40B4-BE49-F238E27FC236}">
                <a16:creationId xmlns:a16="http://schemas.microsoft.com/office/drawing/2014/main" id="{696B4B72-1C37-E840-6B11-757B990DCF44}"/>
              </a:ext>
            </a:extLst>
          </p:cNvPr>
          <p:cNvPicPr>
            <a:picLocks noChangeAspect="1"/>
          </p:cNvPicPr>
          <p:nvPr/>
        </p:nvPicPr>
        <p:blipFill>
          <a:blip r:embed="rId9"/>
          <a:stretch>
            <a:fillRect/>
          </a:stretch>
        </p:blipFill>
        <p:spPr>
          <a:xfrm>
            <a:off x="5380093" y="2549182"/>
            <a:ext cx="1446746" cy="2052017"/>
          </a:xfrm>
          <a:prstGeom prst="rect">
            <a:avLst/>
          </a:prstGeom>
        </p:spPr>
      </p:pic>
      <p:sp>
        <p:nvSpPr>
          <p:cNvPr id="17" name="PoljeZBesedilom 16">
            <a:extLst>
              <a:ext uri="{FF2B5EF4-FFF2-40B4-BE49-F238E27FC236}">
                <a16:creationId xmlns:a16="http://schemas.microsoft.com/office/drawing/2014/main" id="{38071664-5E0C-74D0-1A1D-8E521AE55BDF}"/>
              </a:ext>
            </a:extLst>
          </p:cNvPr>
          <p:cNvSpPr txBox="1"/>
          <p:nvPr/>
        </p:nvSpPr>
        <p:spPr>
          <a:xfrm>
            <a:off x="5074479" y="4693445"/>
            <a:ext cx="2057973" cy="1169551"/>
          </a:xfrm>
          <a:prstGeom prst="rect">
            <a:avLst/>
          </a:prstGeom>
          <a:noFill/>
        </p:spPr>
        <p:txBody>
          <a:bodyPr wrap="square">
            <a:spAutoFit/>
          </a:bodyPr>
          <a:lstStyle/>
          <a:p>
            <a:pPr>
              <a:defRPr/>
            </a:pPr>
            <a:r>
              <a:rPr lang="fr-BE" sz="1400" dirty="0">
                <a:solidFill>
                  <a:prstClr val="black"/>
                </a:solidFill>
                <a:latin typeface="Calibri" panose="020F0502020204030204"/>
                <a:hlinkClick r:id="rId10"/>
              </a:rPr>
              <a:t>https://institutdelors.eu/wp-content/uploads/2024/04/Much-more-than-a-market.pdf</a:t>
            </a:r>
            <a:r>
              <a:rPr lang="fr-BE" sz="1400" dirty="0">
                <a:solidFill>
                  <a:prstClr val="black"/>
                </a:solidFill>
                <a:latin typeface="Calibri" panose="020F0502020204030204"/>
              </a:rPr>
              <a:t> </a:t>
            </a:r>
          </a:p>
        </p:txBody>
      </p:sp>
      <p:sp>
        <p:nvSpPr>
          <p:cNvPr id="18" name="PoljeZBesedilom 17">
            <a:extLst>
              <a:ext uri="{FF2B5EF4-FFF2-40B4-BE49-F238E27FC236}">
                <a16:creationId xmlns:a16="http://schemas.microsoft.com/office/drawing/2014/main" id="{7752F1DC-EED3-C647-F7A8-8841C54CC219}"/>
              </a:ext>
            </a:extLst>
          </p:cNvPr>
          <p:cNvSpPr txBox="1"/>
          <p:nvPr/>
        </p:nvSpPr>
        <p:spPr>
          <a:xfrm>
            <a:off x="5179783" y="869279"/>
            <a:ext cx="2428824" cy="369332"/>
          </a:xfrm>
          <a:prstGeom prst="rect">
            <a:avLst/>
          </a:prstGeom>
          <a:noFill/>
        </p:spPr>
        <p:txBody>
          <a:bodyPr wrap="square">
            <a:spAutoFit/>
          </a:bodyPr>
          <a:lstStyle/>
          <a:p>
            <a:r>
              <a:rPr lang="en-GB" sz="1800" b="0" i="0" u="none" strike="noStrike" baseline="0" dirty="0">
                <a:solidFill>
                  <a:srgbClr val="0462C1"/>
                </a:solidFill>
                <a:latin typeface="Arial" panose="020B0604020202020204" pitchFamily="34" charset="0"/>
              </a:rPr>
              <a:t>Letta report</a:t>
            </a:r>
            <a:endParaRPr lang="en-GB" dirty="0"/>
          </a:p>
        </p:txBody>
      </p:sp>
      <p:pic>
        <p:nvPicPr>
          <p:cNvPr id="1026" name="Picture 2">
            <a:extLst>
              <a:ext uri="{FF2B5EF4-FFF2-40B4-BE49-F238E27FC236}">
                <a16:creationId xmlns:a16="http://schemas.microsoft.com/office/drawing/2014/main" id="{510896B3-3570-2749-C495-E030FE69AF44}"/>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336339" y="2210610"/>
            <a:ext cx="2026703" cy="237594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9" name="PoljeZBesedilom 18">
            <a:extLst>
              <a:ext uri="{FF2B5EF4-FFF2-40B4-BE49-F238E27FC236}">
                <a16:creationId xmlns:a16="http://schemas.microsoft.com/office/drawing/2014/main" id="{F5241A88-1C78-8D7A-14BF-29501A83560F}"/>
              </a:ext>
            </a:extLst>
          </p:cNvPr>
          <p:cNvSpPr txBox="1"/>
          <p:nvPr/>
        </p:nvSpPr>
        <p:spPr>
          <a:xfrm>
            <a:off x="7385439" y="4782709"/>
            <a:ext cx="2057973" cy="523220"/>
          </a:xfrm>
          <a:prstGeom prst="rect">
            <a:avLst/>
          </a:prstGeom>
          <a:noFill/>
        </p:spPr>
        <p:txBody>
          <a:bodyPr wrap="square">
            <a:spAutoFit/>
          </a:bodyPr>
          <a:lstStyle/>
          <a:p>
            <a:pPr>
              <a:defRPr/>
            </a:pPr>
            <a:r>
              <a:rPr lang="en-US" sz="1400" dirty="0" err="1">
                <a:hlinkClick r:id="rId12"/>
              </a:rPr>
              <a:t>Inforegio</a:t>
            </a:r>
            <a:r>
              <a:rPr lang="en-US" sz="1400" dirty="0">
                <a:hlinkClick r:id="rId12"/>
              </a:rPr>
              <a:t> - The future of Cohesion Policy</a:t>
            </a:r>
            <a:endParaRPr lang="fr-BE" sz="1400" dirty="0">
              <a:solidFill>
                <a:prstClr val="black"/>
              </a:solidFill>
              <a:latin typeface="Calibri" panose="020F0502020204030204"/>
            </a:endParaRPr>
          </a:p>
        </p:txBody>
      </p:sp>
      <p:sp>
        <p:nvSpPr>
          <p:cNvPr id="20" name="PoljeZBesedilom 19">
            <a:extLst>
              <a:ext uri="{FF2B5EF4-FFF2-40B4-BE49-F238E27FC236}">
                <a16:creationId xmlns:a16="http://schemas.microsoft.com/office/drawing/2014/main" id="{B1AF578A-5DF9-0EBB-BA65-41CCFA65FFE6}"/>
              </a:ext>
            </a:extLst>
          </p:cNvPr>
          <p:cNvSpPr txBox="1"/>
          <p:nvPr/>
        </p:nvSpPr>
        <p:spPr>
          <a:xfrm>
            <a:off x="7200015" y="1545790"/>
            <a:ext cx="2428824" cy="646331"/>
          </a:xfrm>
          <a:prstGeom prst="rect">
            <a:avLst/>
          </a:prstGeom>
          <a:noFill/>
        </p:spPr>
        <p:txBody>
          <a:bodyPr wrap="square">
            <a:spAutoFit/>
          </a:bodyPr>
          <a:lstStyle/>
          <a:p>
            <a:r>
              <a:rPr lang="sl-SI" sz="1800" b="0" i="0" u="none" strike="noStrike" baseline="0" dirty="0">
                <a:solidFill>
                  <a:srgbClr val="0462C1"/>
                </a:solidFill>
                <a:latin typeface="Arial" panose="020B0604020202020204" pitchFamily="34" charset="0"/>
              </a:rPr>
              <a:t>HLGS - </a:t>
            </a:r>
            <a:r>
              <a:rPr lang="en-US" sz="1800" b="0" i="0" u="none" strike="noStrike" baseline="0" dirty="0">
                <a:solidFill>
                  <a:srgbClr val="0462C1"/>
                </a:solidFill>
                <a:latin typeface="Arial" panose="020B0604020202020204" pitchFamily="34" charset="0"/>
              </a:rPr>
              <a:t>The future of Cohesion Policy</a:t>
            </a:r>
            <a:endParaRPr lang="sl-SI" dirty="0"/>
          </a:p>
        </p:txBody>
      </p:sp>
      <p:pic>
        <p:nvPicPr>
          <p:cNvPr id="6" name="Slika 5">
            <a:extLst>
              <a:ext uri="{FF2B5EF4-FFF2-40B4-BE49-F238E27FC236}">
                <a16:creationId xmlns:a16="http://schemas.microsoft.com/office/drawing/2014/main" id="{66E88444-5A8C-B1C5-D293-89BDE6BD7AC8}"/>
              </a:ext>
            </a:extLst>
          </p:cNvPr>
          <p:cNvPicPr>
            <a:picLocks noChangeAspect="1"/>
          </p:cNvPicPr>
          <p:nvPr/>
        </p:nvPicPr>
        <p:blipFill rotWithShape="1">
          <a:blip r:embed="rId13" cstate="hqprint">
            <a:extLst>
              <a:ext uri="{28A0092B-C50C-407E-A947-70E740481C1C}">
                <a14:useLocalDpi xmlns:a14="http://schemas.microsoft.com/office/drawing/2010/main"/>
              </a:ext>
            </a:extLst>
          </a:blip>
          <a:srcRect/>
          <a:stretch/>
        </p:blipFill>
        <p:spPr>
          <a:xfrm>
            <a:off x="9704522" y="2249427"/>
            <a:ext cx="2217648" cy="2273454"/>
          </a:xfrm>
          <a:prstGeom prst="rect">
            <a:avLst/>
          </a:prstGeom>
        </p:spPr>
      </p:pic>
      <p:sp>
        <p:nvSpPr>
          <p:cNvPr id="15" name="PoljeZBesedilom 14">
            <a:extLst>
              <a:ext uri="{FF2B5EF4-FFF2-40B4-BE49-F238E27FC236}">
                <a16:creationId xmlns:a16="http://schemas.microsoft.com/office/drawing/2014/main" id="{F2F3CAC8-65E6-36ED-4CDA-1A94DC5DDE6D}"/>
              </a:ext>
            </a:extLst>
          </p:cNvPr>
          <p:cNvSpPr txBox="1"/>
          <p:nvPr/>
        </p:nvSpPr>
        <p:spPr>
          <a:xfrm>
            <a:off x="9864197" y="4762692"/>
            <a:ext cx="2057973" cy="738664"/>
          </a:xfrm>
          <a:prstGeom prst="rect">
            <a:avLst/>
          </a:prstGeom>
          <a:noFill/>
        </p:spPr>
        <p:txBody>
          <a:bodyPr wrap="square">
            <a:spAutoFit/>
          </a:bodyPr>
          <a:lstStyle/>
          <a:p>
            <a:pPr>
              <a:defRPr/>
            </a:pPr>
            <a:r>
              <a:rPr lang="en-US" sz="1400" dirty="0">
                <a:hlinkClick r:id="rId14"/>
              </a:rPr>
              <a:t>Towards a new Commission (2024-2029) - European Commission</a:t>
            </a:r>
            <a:endParaRPr lang="fr-BE" sz="1400" dirty="0">
              <a:solidFill>
                <a:prstClr val="black"/>
              </a:solidFill>
              <a:latin typeface="Calibri" panose="020F0502020204030204"/>
            </a:endParaRPr>
          </a:p>
        </p:txBody>
      </p:sp>
      <p:sp>
        <p:nvSpPr>
          <p:cNvPr id="21" name="PoljeZBesedilom 20">
            <a:extLst>
              <a:ext uri="{FF2B5EF4-FFF2-40B4-BE49-F238E27FC236}">
                <a16:creationId xmlns:a16="http://schemas.microsoft.com/office/drawing/2014/main" id="{EF8C9BEF-8079-6B06-8900-6FAD76289B25}"/>
              </a:ext>
            </a:extLst>
          </p:cNvPr>
          <p:cNvSpPr txBox="1"/>
          <p:nvPr/>
        </p:nvSpPr>
        <p:spPr>
          <a:xfrm>
            <a:off x="9600181" y="1580028"/>
            <a:ext cx="2428824" cy="369332"/>
          </a:xfrm>
          <a:prstGeom prst="rect">
            <a:avLst/>
          </a:prstGeom>
          <a:noFill/>
        </p:spPr>
        <p:txBody>
          <a:bodyPr wrap="square">
            <a:spAutoFit/>
          </a:bodyPr>
          <a:lstStyle/>
          <a:p>
            <a:r>
              <a:rPr lang="en-GB" dirty="0">
                <a:solidFill>
                  <a:srgbClr val="0462C1"/>
                </a:solidFill>
                <a:latin typeface="Arial" panose="020B0604020202020204" pitchFamily="34" charset="0"/>
              </a:rPr>
              <a:t>President‘s guidelines</a:t>
            </a:r>
            <a:endParaRPr lang="en-GB" dirty="0"/>
          </a:p>
        </p:txBody>
      </p:sp>
    </p:spTree>
    <p:extLst>
      <p:ext uri="{BB962C8B-B14F-4D97-AF65-F5344CB8AC3E}">
        <p14:creationId xmlns:p14="http://schemas.microsoft.com/office/powerpoint/2010/main" val="2402471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263770" y="132449"/>
            <a:ext cx="10515600" cy="646331"/>
          </a:xfrm>
        </p:spPr>
        <p:txBody>
          <a:bodyPr>
            <a:normAutofit/>
          </a:bodyPr>
          <a:lstStyle/>
          <a:p>
            <a:r>
              <a:rPr lang="sl-SI" sz="3600" b="1" dirty="0">
                <a:solidFill>
                  <a:schemeClr val="accent1"/>
                </a:solidFill>
                <a:latin typeface="Open Sans"/>
                <a:ea typeface="+mn-ea"/>
                <a:cs typeface="Arial" panose="020B0604020202020204" pitchFamily="34" charset="0"/>
              </a:rPr>
              <a:t>LET‘S MENTI</a:t>
            </a:r>
            <a:endParaRPr lang="en-SI" sz="3600" b="1" dirty="0">
              <a:solidFill>
                <a:schemeClr val="accent1"/>
              </a:solidFill>
              <a:latin typeface="Open Sans"/>
              <a:ea typeface="+mn-ea"/>
              <a:cs typeface="Arial" panose="020B0604020202020204" pitchFamily="34" charset="0"/>
            </a:endParaRPr>
          </a:p>
        </p:txBody>
      </p:sp>
      <p:sp>
        <p:nvSpPr>
          <p:cNvPr id="4" name="Title 1">
            <a:extLst>
              <a:ext uri="{FF2B5EF4-FFF2-40B4-BE49-F238E27FC236}">
                <a16:creationId xmlns:a16="http://schemas.microsoft.com/office/drawing/2014/main" id="{05690957-B953-1749-8640-6A0CEA75C716}"/>
              </a:ext>
            </a:extLst>
          </p:cNvPr>
          <p:cNvSpPr txBox="1">
            <a:spLocks/>
          </p:cNvSpPr>
          <p:nvPr/>
        </p:nvSpPr>
        <p:spPr>
          <a:xfrm>
            <a:off x="957471" y="2787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SI" sz="36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3" name="Slika 22">
            <a:extLst>
              <a:ext uri="{FF2B5EF4-FFF2-40B4-BE49-F238E27FC236}">
                <a16:creationId xmlns:a16="http://schemas.microsoft.com/office/drawing/2014/main" id="{2B1AC738-16C0-107D-E3FF-72F292BC398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65438" y="1448985"/>
            <a:ext cx="2899665" cy="2942040"/>
          </a:xfrm>
          <a:prstGeom prst="rect">
            <a:avLst/>
          </a:prstGeom>
        </p:spPr>
      </p:pic>
      <p:sp>
        <p:nvSpPr>
          <p:cNvPr id="24" name="PoljeZBesedilom 23">
            <a:extLst>
              <a:ext uri="{FF2B5EF4-FFF2-40B4-BE49-F238E27FC236}">
                <a16:creationId xmlns:a16="http://schemas.microsoft.com/office/drawing/2014/main" id="{B0D60E03-1CB4-01E5-D0A2-55D2F1BC7062}"/>
              </a:ext>
            </a:extLst>
          </p:cNvPr>
          <p:cNvSpPr txBox="1"/>
          <p:nvPr/>
        </p:nvSpPr>
        <p:spPr>
          <a:xfrm>
            <a:off x="1939730" y="4391025"/>
            <a:ext cx="8551082" cy="707886"/>
          </a:xfrm>
          <a:prstGeom prst="rect">
            <a:avLst/>
          </a:prstGeom>
          <a:noFill/>
        </p:spPr>
        <p:txBody>
          <a:bodyPr wrap="square" rtlCol="0">
            <a:spAutoFit/>
          </a:bodyPr>
          <a:lstStyle/>
          <a:p>
            <a:r>
              <a:rPr lang="sl-SI" sz="4000" b="1" dirty="0">
                <a:hlinkClick r:id="rId4">
                  <a:extLst>
                    <a:ext uri="{A12FA001-AC4F-418D-AE19-62706E023703}">
                      <ahyp:hlinkClr xmlns:ahyp="http://schemas.microsoft.com/office/drawing/2018/hyperlinkcolor" val="tx"/>
                    </a:ext>
                  </a:extLst>
                </a:hlinkClick>
              </a:rPr>
              <a:t>www.menti.com</a:t>
            </a:r>
            <a:r>
              <a:rPr lang="sl-SI" sz="4000" b="1" dirty="0"/>
              <a:t> </a:t>
            </a:r>
            <a:r>
              <a:rPr lang="sl-SI" sz="4000" b="1" dirty="0" err="1"/>
              <a:t>use</a:t>
            </a:r>
            <a:r>
              <a:rPr lang="sl-SI" sz="4000" b="1" dirty="0"/>
              <a:t> </a:t>
            </a:r>
            <a:r>
              <a:rPr lang="sl-SI" sz="4000" b="1" dirty="0" err="1"/>
              <a:t>code</a:t>
            </a:r>
            <a:r>
              <a:rPr lang="sl-SI" sz="4000" b="1" dirty="0"/>
              <a:t>: 6251 6884</a:t>
            </a:r>
          </a:p>
        </p:txBody>
      </p:sp>
    </p:spTree>
    <p:extLst>
      <p:ext uri="{BB962C8B-B14F-4D97-AF65-F5344CB8AC3E}">
        <p14:creationId xmlns:p14="http://schemas.microsoft.com/office/powerpoint/2010/main" val="2549114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275492" y="106148"/>
            <a:ext cx="10515600" cy="1325563"/>
          </a:xfrm>
        </p:spPr>
        <p:txBody>
          <a:bodyPr>
            <a:normAutofit/>
          </a:bodyPr>
          <a:lstStyle/>
          <a:p>
            <a:r>
              <a:rPr lang="sl-SI" sz="3600" b="1" dirty="0">
                <a:solidFill>
                  <a:schemeClr val="accent1"/>
                </a:solidFill>
                <a:latin typeface="Open Sans"/>
                <a:ea typeface="+mn-ea"/>
                <a:cs typeface="Arial" panose="020B0604020202020204" pitchFamily="34" charset="0"/>
              </a:rPr>
              <a:t>UNDERSTANDING OF</a:t>
            </a:r>
            <a:br>
              <a:rPr lang="sl-SI" sz="3600" b="1" dirty="0">
                <a:solidFill>
                  <a:schemeClr val="accent1"/>
                </a:solidFill>
                <a:latin typeface="Open Sans"/>
                <a:ea typeface="+mn-ea"/>
                <a:cs typeface="Arial" panose="020B0604020202020204" pitchFamily="34" charset="0"/>
              </a:rPr>
            </a:br>
            <a:r>
              <a:rPr lang="sl-SI" sz="3600" b="1" dirty="0">
                <a:solidFill>
                  <a:schemeClr val="accent1"/>
                </a:solidFill>
                <a:latin typeface="Open Sans"/>
                <a:ea typeface="+mn-ea"/>
                <a:cs typeface="Arial" panose="020B0604020202020204" pitchFamily="34" charset="0"/>
              </a:rPr>
              <a:t>THE LEGISLATIVE PROCESS</a:t>
            </a:r>
            <a:endParaRPr lang="en-SI" sz="3600" b="1" dirty="0">
              <a:solidFill>
                <a:schemeClr val="accent1"/>
              </a:solidFill>
              <a:latin typeface="Open Sans"/>
              <a:ea typeface="+mn-ea"/>
              <a:cs typeface="Arial" panose="020B0604020202020204" pitchFamily="34" charset="0"/>
            </a:endParaRPr>
          </a:p>
        </p:txBody>
      </p:sp>
      <p:sp>
        <p:nvSpPr>
          <p:cNvPr id="4" name="Title 1">
            <a:extLst>
              <a:ext uri="{FF2B5EF4-FFF2-40B4-BE49-F238E27FC236}">
                <a16:creationId xmlns:a16="http://schemas.microsoft.com/office/drawing/2014/main" id="{05690957-B953-1749-8640-6A0CEA75C716}"/>
              </a:ext>
            </a:extLst>
          </p:cNvPr>
          <p:cNvSpPr txBox="1">
            <a:spLocks/>
          </p:cNvSpPr>
          <p:nvPr/>
        </p:nvSpPr>
        <p:spPr>
          <a:xfrm>
            <a:off x="957471" y="2787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SI" sz="36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Content Placeholder 2">
            <a:extLst>
              <a:ext uri="{FF2B5EF4-FFF2-40B4-BE49-F238E27FC236}">
                <a16:creationId xmlns:a16="http://schemas.microsoft.com/office/drawing/2014/main" id="{8F0ABFB6-67D1-F148-9E97-50ECA9C4DE45}"/>
              </a:ext>
            </a:extLst>
          </p:cNvPr>
          <p:cNvSpPr txBox="1">
            <a:spLocks/>
          </p:cNvSpPr>
          <p:nvPr/>
        </p:nvSpPr>
        <p:spPr>
          <a:xfrm>
            <a:off x="957471" y="5090659"/>
            <a:ext cx="10515600" cy="5868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SI"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Slika 4">
            <a:extLst>
              <a:ext uri="{FF2B5EF4-FFF2-40B4-BE49-F238E27FC236}">
                <a16:creationId xmlns:a16="http://schemas.microsoft.com/office/drawing/2014/main" id="{47E475A3-6826-6DE8-F77E-0E39235C200A}"/>
              </a:ext>
            </a:extLst>
          </p:cNvPr>
          <p:cNvPicPr>
            <a:picLocks noChangeAspect="1"/>
          </p:cNvPicPr>
          <p:nvPr/>
        </p:nvPicPr>
        <p:blipFill>
          <a:blip r:embed="rId3"/>
          <a:stretch>
            <a:fillRect/>
          </a:stretch>
        </p:blipFill>
        <p:spPr>
          <a:xfrm>
            <a:off x="1880431" y="1438795"/>
            <a:ext cx="8431138" cy="3056288"/>
          </a:xfrm>
          <a:prstGeom prst="rect">
            <a:avLst/>
          </a:prstGeom>
        </p:spPr>
      </p:pic>
      <p:sp>
        <p:nvSpPr>
          <p:cNvPr id="6" name="PoljeZBesedilom 5">
            <a:extLst>
              <a:ext uri="{FF2B5EF4-FFF2-40B4-BE49-F238E27FC236}">
                <a16:creationId xmlns:a16="http://schemas.microsoft.com/office/drawing/2014/main" id="{2A9DE5C3-0E10-9D79-7F6D-BBA8ACF12748}"/>
              </a:ext>
            </a:extLst>
          </p:cNvPr>
          <p:cNvSpPr txBox="1"/>
          <p:nvPr/>
        </p:nvSpPr>
        <p:spPr>
          <a:xfrm>
            <a:off x="426720" y="4495083"/>
            <a:ext cx="11765280" cy="1384995"/>
          </a:xfrm>
          <a:prstGeom prst="rect">
            <a:avLst/>
          </a:prstGeom>
          <a:noFill/>
        </p:spPr>
        <p:txBody>
          <a:bodyPr wrap="square" rtlCol="0">
            <a:spAutoFit/>
          </a:bodyPr>
          <a:lstStyle/>
          <a:p>
            <a:pPr algn="ctr"/>
            <a:r>
              <a:rPr lang="en-GB" sz="2800" dirty="0"/>
              <a:t>It is about </a:t>
            </a:r>
            <a:r>
              <a:rPr lang="en-GB" sz="2800" dirty="0">
                <a:solidFill>
                  <a:srgbClr val="FF0000"/>
                </a:solidFill>
              </a:rPr>
              <a:t>TRIOLOGUE</a:t>
            </a:r>
            <a:r>
              <a:rPr lang="en-GB" sz="2800" dirty="0"/>
              <a:t> between </a:t>
            </a:r>
          </a:p>
          <a:p>
            <a:pPr algn="ctr"/>
            <a:r>
              <a:rPr lang="en-GB" sz="2800" dirty="0"/>
              <a:t>European Commission, European Council and European Parliament</a:t>
            </a:r>
          </a:p>
          <a:p>
            <a:pPr algn="ctr"/>
            <a:r>
              <a:rPr lang="en-GB" sz="2800" b="1" dirty="0">
                <a:solidFill>
                  <a:schemeClr val="accent6">
                    <a:lumMod val="75000"/>
                  </a:schemeClr>
                </a:solidFill>
              </a:rPr>
              <a:t>„Nothing is agreed until everything is agreed“</a:t>
            </a:r>
          </a:p>
        </p:txBody>
      </p:sp>
    </p:spTree>
    <p:extLst>
      <p:ext uri="{BB962C8B-B14F-4D97-AF65-F5344CB8AC3E}">
        <p14:creationId xmlns:p14="http://schemas.microsoft.com/office/powerpoint/2010/main" val="4051544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275492" y="106148"/>
            <a:ext cx="10515600" cy="1325563"/>
          </a:xfrm>
        </p:spPr>
        <p:txBody>
          <a:bodyPr>
            <a:normAutofit/>
          </a:bodyPr>
          <a:lstStyle/>
          <a:p>
            <a:r>
              <a:rPr lang="sl-SI" sz="3600" b="1" dirty="0">
                <a:solidFill>
                  <a:schemeClr val="accent1"/>
                </a:solidFill>
                <a:latin typeface="Open Sans"/>
                <a:ea typeface="+mn-ea"/>
                <a:cs typeface="Arial" panose="020B0604020202020204" pitchFamily="34" charset="0"/>
              </a:rPr>
              <a:t>ESTIMATED TIMELINE</a:t>
            </a:r>
            <a:endParaRPr lang="en-SI" sz="3600" b="1" dirty="0">
              <a:solidFill>
                <a:schemeClr val="accent1"/>
              </a:solidFill>
              <a:latin typeface="Open Sans"/>
              <a:ea typeface="+mn-ea"/>
              <a:cs typeface="Arial" panose="020B0604020202020204" pitchFamily="34" charset="0"/>
            </a:endParaRPr>
          </a:p>
        </p:txBody>
      </p:sp>
      <p:sp>
        <p:nvSpPr>
          <p:cNvPr id="4" name="Title 1">
            <a:extLst>
              <a:ext uri="{FF2B5EF4-FFF2-40B4-BE49-F238E27FC236}">
                <a16:creationId xmlns:a16="http://schemas.microsoft.com/office/drawing/2014/main" id="{05690957-B953-1749-8640-6A0CEA75C716}"/>
              </a:ext>
            </a:extLst>
          </p:cNvPr>
          <p:cNvSpPr txBox="1">
            <a:spLocks/>
          </p:cNvSpPr>
          <p:nvPr/>
        </p:nvSpPr>
        <p:spPr>
          <a:xfrm>
            <a:off x="957471" y="2787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SI" sz="36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Content Placeholder 2">
            <a:extLst>
              <a:ext uri="{FF2B5EF4-FFF2-40B4-BE49-F238E27FC236}">
                <a16:creationId xmlns:a16="http://schemas.microsoft.com/office/drawing/2014/main" id="{8F0ABFB6-67D1-F148-9E97-50ECA9C4DE45}"/>
              </a:ext>
            </a:extLst>
          </p:cNvPr>
          <p:cNvSpPr txBox="1">
            <a:spLocks/>
          </p:cNvSpPr>
          <p:nvPr/>
        </p:nvSpPr>
        <p:spPr>
          <a:xfrm>
            <a:off x="957471" y="5090659"/>
            <a:ext cx="10515600" cy="5868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SI"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Slika 2">
            <a:extLst>
              <a:ext uri="{FF2B5EF4-FFF2-40B4-BE49-F238E27FC236}">
                <a16:creationId xmlns:a16="http://schemas.microsoft.com/office/drawing/2014/main" id="{F767F1D5-FAB6-DD50-5343-3DB6F2E19331}"/>
              </a:ext>
            </a:extLst>
          </p:cNvPr>
          <p:cNvPicPr>
            <a:picLocks noChangeAspect="1"/>
          </p:cNvPicPr>
          <p:nvPr/>
        </p:nvPicPr>
        <p:blipFill>
          <a:blip r:embed="rId3"/>
          <a:stretch>
            <a:fillRect/>
          </a:stretch>
        </p:blipFill>
        <p:spPr>
          <a:xfrm>
            <a:off x="751196" y="1336431"/>
            <a:ext cx="10729940" cy="5521569"/>
          </a:xfrm>
          <a:prstGeom prst="rect">
            <a:avLst/>
          </a:prstGeom>
        </p:spPr>
      </p:pic>
    </p:spTree>
    <p:extLst>
      <p:ext uri="{BB962C8B-B14F-4D97-AF65-F5344CB8AC3E}">
        <p14:creationId xmlns:p14="http://schemas.microsoft.com/office/powerpoint/2010/main" val="1325361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157480" y="111125"/>
            <a:ext cx="10515600" cy="1325563"/>
          </a:xfrm>
        </p:spPr>
        <p:txBody>
          <a:bodyPr>
            <a:normAutofit/>
          </a:bodyPr>
          <a:lstStyle/>
          <a:p>
            <a:r>
              <a:rPr lang="sl-SI" sz="3600" b="1" dirty="0">
                <a:solidFill>
                  <a:schemeClr val="accent1"/>
                </a:solidFill>
                <a:latin typeface="Open Sans"/>
                <a:ea typeface="+mn-ea"/>
                <a:cs typeface="Arial" panose="020B0604020202020204" pitchFamily="34" charset="0"/>
              </a:rPr>
              <a:t>ABSORBTION SPEED</a:t>
            </a:r>
            <a:endParaRPr lang="en-US" sz="3600" b="1" dirty="0">
              <a:solidFill>
                <a:schemeClr val="accent1"/>
              </a:solidFill>
              <a:latin typeface="Open Sans"/>
              <a:ea typeface="+mn-ea"/>
              <a:cs typeface="Arial" panose="020B0604020202020204" pitchFamily="34" charset="0"/>
            </a:endParaRPr>
          </a:p>
        </p:txBody>
      </p:sp>
      <p:sp>
        <p:nvSpPr>
          <p:cNvPr id="4" name="Title 1">
            <a:extLst>
              <a:ext uri="{FF2B5EF4-FFF2-40B4-BE49-F238E27FC236}">
                <a16:creationId xmlns:a16="http://schemas.microsoft.com/office/drawing/2014/main" id="{05690957-B953-1749-8640-6A0CEA75C716}"/>
              </a:ext>
            </a:extLst>
          </p:cNvPr>
          <p:cNvSpPr txBox="1">
            <a:spLocks/>
          </p:cNvSpPr>
          <p:nvPr/>
        </p:nvSpPr>
        <p:spPr>
          <a:xfrm>
            <a:off x="957471" y="2787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SI" sz="36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Content Placeholder 2">
            <a:extLst>
              <a:ext uri="{FF2B5EF4-FFF2-40B4-BE49-F238E27FC236}">
                <a16:creationId xmlns:a16="http://schemas.microsoft.com/office/drawing/2014/main" id="{8F0ABFB6-67D1-F148-9E97-50ECA9C4DE45}"/>
              </a:ext>
            </a:extLst>
          </p:cNvPr>
          <p:cNvSpPr txBox="1">
            <a:spLocks/>
          </p:cNvSpPr>
          <p:nvPr/>
        </p:nvSpPr>
        <p:spPr>
          <a:xfrm>
            <a:off x="957471" y="5090659"/>
            <a:ext cx="10515600" cy="5868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SI"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Označba mesta vsebine 3">
            <a:extLst>
              <a:ext uri="{FF2B5EF4-FFF2-40B4-BE49-F238E27FC236}">
                <a16:creationId xmlns:a16="http://schemas.microsoft.com/office/drawing/2014/main" id="{589FB3E7-A4D5-A733-4876-220512EA51DF}"/>
              </a:ext>
            </a:extLst>
          </p:cNvPr>
          <p:cNvPicPr>
            <a:picLocks noChangeAspect="1"/>
          </p:cNvPicPr>
          <p:nvPr/>
        </p:nvPicPr>
        <p:blipFill>
          <a:blip r:embed="rId3"/>
          <a:stretch>
            <a:fillRect/>
          </a:stretch>
        </p:blipFill>
        <p:spPr>
          <a:xfrm>
            <a:off x="817861" y="1977803"/>
            <a:ext cx="10794819" cy="3406304"/>
          </a:xfrm>
          <a:prstGeom prst="rect">
            <a:avLst/>
          </a:prstGeom>
        </p:spPr>
      </p:pic>
    </p:spTree>
    <p:extLst>
      <p:ext uri="{BB962C8B-B14F-4D97-AF65-F5344CB8AC3E}">
        <p14:creationId xmlns:p14="http://schemas.microsoft.com/office/powerpoint/2010/main" val="4189847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462062" y="365125"/>
            <a:ext cx="10515600" cy="815319"/>
          </a:xfrm>
        </p:spPr>
        <p:txBody>
          <a:bodyPr>
            <a:normAutofit/>
          </a:bodyPr>
          <a:lstStyle/>
          <a:p>
            <a:r>
              <a:rPr lang="sl-SI" sz="3600" b="1" dirty="0">
                <a:solidFill>
                  <a:schemeClr val="accent1"/>
                </a:solidFill>
                <a:latin typeface="Open Sans"/>
                <a:ea typeface="+mn-ea"/>
                <a:cs typeface="Arial" panose="020B0604020202020204" pitchFamily="34" charset="0"/>
              </a:rPr>
              <a:t>EMERGING PRIORITIES</a:t>
            </a:r>
            <a:endParaRPr lang="en-US" sz="3600" b="1" dirty="0">
              <a:solidFill>
                <a:schemeClr val="accent1"/>
              </a:solidFill>
              <a:latin typeface="Open Sans"/>
              <a:ea typeface="+mn-ea"/>
              <a:cs typeface="Arial" panose="020B0604020202020204" pitchFamily="34" charset="0"/>
            </a:endParaRPr>
          </a:p>
        </p:txBody>
      </p:sp>
      <p:sp>
        <p:nvSpPr>
          <p:cNvPr id="4" name="Title 1">
            <a:extLst>
              <a:ext uri="{FF2B5EF4-FFF2-40B4-BE49-F238E27FC236}">
                <a16:creationId xmlns:a16="http://schemas.microsoft.com/office/drawing/2014/main" id="{05690957-B953-1749-8640-6A0CEA75C716}"/>
              </a:ext>
            </a:extLst>
          </p:cNvPr>
          <p:cNvSpPr txBox="1">
            <a:spLocks/>
          </p:cNvSpPr>
          <p:nvPr/>
        </p:nvSpPr>
        <p:spPr>
          <a:xfrm>
            <a:off x="957471" y="2787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SI" sz="36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Content Placeholder 2">
            <a:extLst>
              <a:ext uri="{FF2B5EF4-FFF2-40B4-BE49-F238E27FC236}">
                <a16:creationId xmlns:a16="http://schemas.microsoft.com/office/drawing/2014/main" id="{8F0ABFB6-67D1-F148-9E97-50ECA9C4DE45}"/>
              </a:ext>
            </a:extLst>
          </p:cNvPr>
          <p:cNvSpPr txBox="1">
            <a:spLocks/>
          </p:cNvSpPr>
          <p:nvPr/>
        </p:nvSpPr>
        <p:spPr>
          <a:xfrm>
            <a:off x="957471" y="5090659"/>
            <a:ext cx="10515600" cy="5868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SI"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Podnaslov 2">
            <a:extLst>
              <a:ext uri="{FF2B5EF4-FFF2-40B4-BE49-F238E27FC236}">
                <a16:creationId xmlns:a16="http://schemas.microsoft.com/office/drawing/2014/main" id="{2C3DE917-4BE3-240A-2941-2114C45A8F4E}"/>
              </a:ext>
            </a:extLst>
          </p:cNvPr>
          <p:cNvSpPr txBox="1">
            <a:spLocks/>
          </p:cNvSpPr>
          <p:nvPr/>
        </p:nvSpPr>
        <p:spPr>
          <a:xfrm>
            <a:off x="127446" y="1604326"/>
            <a:ext cx="8042787" cy="393922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defTabSz="457200">
              <a:lnSpc>
                <a:spcPct val="100000"/>
              </a:lnSpc>
              <a:spcBef>
                <a:spcPts val="1000"/>
              </a:spcBef>
              <a:buClr>
                <a:srgbClr val="90C226"/>
              </a:buClr>
              <a:buSzPct val="80000"/>
              <a:buBlip>
                <a:blip r:embed="rId3"/>
              </a:buBlip>
              <a:defRPr/>
            </a:pPr>
            <a:r>
              <a:rPr lang="en-GB" sz="1800" b="1" dirty="0">
                <a:solidFill>
                  <a:srgbClr val="3E7292"/>
                </a:solidFill>
              </a:rPr>
              <a:t>Security</a:t>
            </a:r>
          </a:p>
          <a:p>
            <a:pPr lvl="1" defTabSz="457200">
              <a:lnSpc>
                <a:spcPct val="100000"/>
              </a:lnSpc>
              <a:spcBef>
                <a:spcPts val="1000"/>
              </a:spcBef>
              <a:buClr>
                <a:srgbClr val="90C226"/>
              </a:buClr>
              <a:buSzPct val="80000"/>
              <a:buBlip>
                <a:blip r:embed="rId3"/>
              </a:buBlip>
              <a:defRPr/>
            </a:pPr>
            <a:r>
              <a:rPr lang="en-GB" sz="1800" b="1" dirty="0">
                <a:solidFill>
                  <a:srgbClr val="3E7292"/>
                </a:solidFill>
              </a:rPr>
              <a:t>Defence </a:t>
            </a:r>
          </a:p>
          <a:p>
            <a:pPr lvl="1" defTabSz="457200">
              <a:lnSpc>
                <a:spcPct val="100000"/>
              </a:lnSpc>
              <a:spcBef>
                <a:spcPts val="1000"/>
              </a:spcBef>
              <a:buClr>
                <a:srgbClr val="90C226"/>
              </a:buClr>
              <a:buSzPct val="80000"/>
              <a:buBlip>
                <a:blip r:embed="rId3"/>
              </a:buBlip>
              <a:defRPr/>
            </a:pPr>
            <a:r>
              <a:rPr lang="en-GB" sz="1800" b="1" dirty="0">
                <a:solidFill>
                  <a:srgbClr val="3E7292"/>
                </a:solidFill>
              </a:rPr>
              <a:t>Migration </a:t>
            </a:r>
          </a:p>
          <a:p>
            <a:pPr lvl="1" defTabSz="457200">
              <a:lnSpc>
                <a:spcPct val="100000"/>
              </a:lnSpc>
              <a:spcBef>
                <a:spcPts val="1000"/>
              </a:spcBef>
              <a:buClr>
                <a:srgbClr val="90C226"/>
              </a:buClr>
              <a:buSzPct val="80000"/>
              <a:buBlip>
                <a:blip r:embed="rId3"/>
              </a:buBlip>
              <a:defRPr/>
            </a:pPr>
            <a:r>
              <a:rPr lang="en-GB" sz="1800" b="1" dirty="0">
                <a:solidFill>
                  <a:srgbClr val="3E7292"/>
                </a:solidFill>
              </a:rPr>
              <a:t>Green transition</a:t>
            </a:r>
          </a:p>
          <a:p>
            <a:pPr lvl="1" defTabSz="457200">
              <a:lnSpc>
                <a:spcPct val="100000"/>
              </a:lnSpc>
              <a:spcBef>
                <a:spcPts val="1000"/>
              </a:spcBef>
              <a:buClr>
                <a:srgbClr val="90C226"/>
              </a:buClr>
              <a:buSzPct val="80000"/>
              <a:buBlip>
                <a:blip r:embed="rId3"/>
              </a:buBlip>
              <a:defRPr/>
            </a:pPr>
            <a:r>
              <a:rPr lang="en-GB" sz="1800" b="1" dirty="0">
                <a:solidFill>
                  <a:srgbClr val="3E7292"/>
                </a:solidFill>
              </a:rPr>
              <a:t>Digital transition</a:t>
            </a:r>
          </a:p>
          <a:p>
            <a:pPr lvl="1" defTabSz="457200">
              <a:lnSpc>
                <a:spcPct val="100000"/>
              </a:lnSpc>
              <a:spcBef>
                <a:spcPts val="1000"/>
              </a:spcBef>
              <a:buClr>
                <a:srgbClr val="90C226"/>
              </a:buClr>
              <a:buSzPct val="80000"/>
              <a:buBlip>
                <a:blip r:embed="rId3"/>
              </a:buBlip>
              <a:defRPr/>
            </a:pPr>
            <a:r>
              <a:rPr lang="en-GB" sz="1800" b="1" dirty="0">
                <a:solidFill>
                  <a:srgbClr val="3E7292"/>
                </a:solidFill>
              </a:rPr>
              <a:t>Education and capacity of people</a:t>
            </a:r>
          </a:p>
          <a:p>
            <a:pPr lvl="1" defTabSz="457200">
              <a:lnSpc>
                <a:spcPct val="100000"/>
              </a:lnSpc>
              <a:spcBef>
                <a:spcPts val="1000"/>
              </a:spcBef>
              <a:buClr>
                <a:srgbClr val="90C226"/>
              </a:buClr>
              <a:buSzPct val="80000"/>
              <a:buBlip>
                <a:blip r:embed="rId3"/>
              </a:buBlip>
              <a:defRPr/>
            </a:pPr>
            <a:r>
              <a:rPr lang="en-GB" sz="1800" b="1" dirty="0">
                <a:solidFill>
                  <a:srgbClr val="3E7292"/>
                </a:solidFill>
              </a:rPr>
              <a:t>Housing</a:t>
            </a:r>
          </a:p>
          <a:p>
            <a:pPr lvl="1" defTabSz="457200">
              <a:lnSpc>
                <a:spcPct val="100000"/>
              </a:lnSpc>
              <a:spcBef>
                <a:spcPts val="1000"/>
              </a:spcBef>
              <a:buClr>
                <a:srgbClr val="90C226"/>
              </a:buClr>
              <a:buSzPct val="80000"/>
              <a:buBlip>
                <a:blip r:embed="rId3"/>
              </a:buBlip>
              <a:defRPr/>
            </a:pPr>
            <a:r>
              <a:rPr lang="en-GB" sz="1800" b="1" dirty="0">
                <a:solidFill>
                  <a:srgbClr val="3E7292"/>
                </a:solidFill>
              </a:rPr>
              <a:t>Demography</a:t>
            </a:r>
          </a:p>
        </p:txBody>
      </p:sp>
      <p:pic>
        <p:nvPicPr>
          <p:cNvPr id="6" name="Slika 5">
            <a:extLst>
              <a:ext uri="{FF2B5EF4-FFF2-40B4-BE49-F238E27FC236}">
                <a16:creationId xmlns:a16="http://schemas.microsoft.com/office/drawing/2014/main" id="{EB816EE8-2C48-667D-CEA8-EEB05855F21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337382" y="1767341"/>
            <a:ext cx="2979546" cy="3018503"/>
          </a:xfrm>
          <a:prstGeom prst="rect">
            <a:avLst/>
          </a:prstGeom>
        </p:spPr>
      </p:pic>
      <p:sp>
        <p:nvSpPr>
          <p:cNvPr id="8" name="PoljeZBesedilom 7">
            <a:extLst>
              <a:ext uri="{FF2B5EF4-FFF2-40B4-BE49-F238E27FC236}">
                <a16:creationId xmlns:a16="http://schemas.microsoft.com/office/drawing/2014/main" id="{4C4F5378-9DC0-C5E1-732B-D1C1106739AE}"/>
              </a:ext>
            </a:extLst>
          </p:cNvPr>
          <p:cNvSpPr txBox="1"/>
          <p:nvPr/>
        </p:nvSpPr>
        <p:spPr>
          <a:xfrm>
            <a:off x="8572554" y="4972059"/>
            <a:ext cx="2744374" cy="923330"/>
          </a:xfrm>
          <a:prstGeom prst="rect">
            <a:avLst/>
          </a:prstGeom>
          <a:noFill/>
        </p:spPr>
        <p:txBody>
          <a:bodyPr wrap="square">
            <a:spAutoFit/>
          </a:bodyPr>
          <a:lstStyle/>
          <a:p>
            <a:r>
              <a:rPr lang="sl-SI" dirty="0">
                <a:hlinkClick r:id="rId5"/>
              </a:rPr>
              <a:t>https://www.consilium.europa.eu/media/yxrc05pz/sn02167en24_web.pdf</a:t>
            </a:r>
            <a:endParaRPr lang="sl-SI" dirty="0"/>
          </a:p>
        </p:txBody>
      </p:sp>
    </p:spTree>
    <p:extLst>
      <p:ext uri="{BB962C8B-B14F-4D97-AF65-F5344CB8AC3E}">
        <p14:creationId xmlns:p14="http://schemas.microsoft.com/office/powerpoint/2010/main" val="2313305961"/>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26724</TotalTime>
  <Words>1432</Words>
  <Application>Microsoft Office PowerPoint</Application>
  <PresentationFormat>Širokozaslonsko</PresentationFormat>
  <Paragraphs>205</Paragraphs>
  <Slides>27</Slides>
  <Notes>26</Notes>
  <HiddenSlides>0</HiddenSlides>
  <MMClips>0</MMClips>
  <ScaleCrop>false</ScaleCrop>
  <HeadingPairs>
    <vt:vector size="6" baseType="variant">
      <vt:variant>
        <vt:lpstr>Uporabljene pisave</vt:lpstr>
      </vt:variant>
      <vt:variant>
        <vt:i4>6</vt:i4>
      </vt:variant>
      <vt:variant>
        <vt:lpstr>Tema</vt:lpstr>
      </vt:variant>
      <vt:variant>
        <vt:i4>1</vt:i4>
      </vt:variant>
      <vt:variant>
        <vt:lpstr>Naslovi diapozitivov</vt:lpstr>
      </vt:variant>
      <vt:variant>
        <vt:i4>27</vt:i4>
      </vt:variant>
    </vt:vector>
  </HeadingPairs>
  <TitlesOfParts>
    <vt:vector size="34" baseType="lpstr">
      <vt:lpstr>Arial</vt:lpstr>
      <vt:lpstr>Calibri</vt:lpstr>
      <vt:lpstr>Calibri Light</vt:lpstr>
      <vt:lpstr>Open Sans</vt:lpstr>
      <vt:lpstr>Segoe UI</vt:lpstr>
      <vt:lpstr>Wingdings</vt:lpstr>
      <vt:lpstr>Officeova tema</vt:lpstr>
      <vt:lpstr>PowerPointova predstavitev</vt:lpstr>
      <vt:lpstr>WHERE WILL THE CITIES AND  REGIONS BE IN 2075 - AI</vt:lpstr>
      <vt:lpstr>WHERE WILL THE CITIES AND  REGIONS BE IN 2075 - PEOPLE</vt:lpstr>
      <vt:lpstr>REQUIRED READING</vt:lpstr>
      <vt:lpstr>LET‘S MENTI</vt:lpstr>
      <vt:lpstr>UNDERSTANDING OF THE LEGISLATIVE PROCESS</vt:lpstr>
      <vt:lpstr>ESTIMATED TIMELINE</vt:lpstr>
      <vt:lpstr>ABSORBTION SPEED</vt:lpstr>
      <vt:lpstr>EMERGING PRIORITIES</vt:lpstr>
      <vt:lpstr>POSSIBLE FUTURE OF CP</vt:lpstr>
      <vt:lpstr>POSSIBLE FUTURE OF CP</vt:lpstr>
      <vt:lpstr>POSSIBLE FUTURE OF CP</vt:lpstr>
      <vt:lpstr>CHALLENGES FOR FUTURE OF CP</vt:lpstr>
      <vt:lpstr>LET‘S MENTI</vt:lpstr>
      <vt:lpstr>EU CHALLENGES</vt:lpstr>
      <vt:lpstr>GEOGRAPHY OF PRODUCTIVITY</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LOOKING BACK: PREVIOUS PERIODS</vt:lpstr>
      <vt:lpstr>LET‘S MENTI</vt:lpstr>
      <vt:lpstr>QUESTIONS TO BE ADDRESSED  REGARDING FUTURE</vt:lpstr>
      <vt:lpstr>THANK YOU FOR YOUR ATTENTION!</vt:lpstr>
    </vt:vector>
  </TitlesOfParts>
  <Company>MJU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zkitic</dc:creator>
  <cp:lastModifiedBy>Vesna Engelman</cp:lastModifiedBy>
  <cp:revision>260</cp:revision>
  <cp:lastPrinted>2024-05-21T04:30:58Z</cp:lastPrinted>
  <dcterms:created xsi:type="dcterms:W3CDTF">2022-10-21T10:06:31Z</dcterms:created>
  <dcterms:modified xsi:type="dcterms:W3CDTF">2024-12-09T06:29:48Z</dcterms:modified>
</cp:coreProperties>
</file>