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66" r:id="rId2"/>
    <p:sldId id="281" r:id="rId3"/>
    <p:sldId id="274" r:id="rId4"/>
    <p:sldId id="292" r:id="rId5"/>
    <p:sldId id="309" r:id="rId6"/>
    <p:sldId id="312" r:id="rId7"/>
    <p:sldId id="293" r:id="rId8"/>
    <p:sldId id="310" r:id="rId9"/>
    <p:sldId id="313" r:id="rId10"/>
    <p:sldId id="294" r:id="rId11"/>
    <p:sldId id="311" r:id="rId12"/>
    <p:sldId id="314" r:id="rId13"/>
    <p:sldId id="295" r:id="rId14"/>
    <p:sldId id="297" r:id="rId15"/>
    <p:sldId id="296" r:id="rId16"/>
    <p:sldId id="300" r:id="rId17"/>
    <p:sldId id="302" r:id="rId18"/>
    <p:sldId id="301" r:id="rId19"/>
    <p:sldId id="303" r:id="rId20"/>
    <p:sldId id="276" r:id="rId21"/>
    <p:sldId id="279" r:id="rId22"/>
    <p:sldId id="304" r:id="rId23"/>
    <p:sldId id="308" r:id="rId24"/>
    <p:sldId id="305" r:id="rId25"/>
    <p:sldId id="278" r:id="rId26"/>
    <p:sldId id="289" r:id="rId27"/>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1" d="100"/>
          <a:sy n="111" d="100"/>
        </p:scale>
        <p:origin x="58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6AB6E5-CB88-4F44-9D53-4DDB5DDE2CA5}" type="datetimeFigureOut">
              <a:rPr lang="sl-SI" smtClean="0"/>
              <a:t>4. 12. 2024</a:t>
            </a:fld>
            <a:endParaRPr lang="sl-SI"/>
          </a:p>
        </p:txBody>
      </p:sp>
      <p:sp>
        <p:nvSpPr>
          <p:cNvPr id="4" name="Označba mesta stranske slik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6" name="Označba mest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668AF5-719D-4627-B499-DF7B7FAF117A}" type="slidenum">
              <a:rPr lang="sl-SI" smtClean="0"/>
              <a:t>‹#›</a:t>
            </a:fld>
            <a:endParaRPr lang="sl-SI"/>
          </a:p>
        </p:txBody>
      </p:sp>
    </p:spTree>
    <p:extLst>
      <p:ext uri="{BB962C8B-B14F-4D97-AF65-F5344CB8AC3E}">
        <p14:creationId xmlns:p14="http://schemas.microsoft.com/office/powerpoint/2010/main" val="3399353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err="1"/>
              <a:t>Interreg</a:t>
            </a:r>
            <a:r>
              <a:rPr lang="sl-SI" dirty="0"/>
              <a:t> Slovenija-Hrvaška obsega 17 NUTS 3 regij - statistične regije v Sloveniji in županije na Hrvaškem:</a:t>
            </a:r>
          </a:p>
          <a:p>
            <a:r>
              <a:rPr lang="sl-SI" dirty="0"/>
              <a:t>•	Slovenija: Pomurska regija, Podravska regija, Savinjska regija, Zasavska regija, Posavska regija, regija Jugovzhodna Slovenija, Osrednjeslovenska regija, Primorsko-notranjska regija, Obalno-kraška regija;</a:t>
            </a:r>
          </a:p>
          <a:p>
            <a:endParaRPr lang="sl-SI" dirty="0"/>
          </a:p>
          <a:p>
            <a:r>
              <a:rPr lang="sl-SI" dirty="0"/>
              <a:t>•	Hrvaška: Primorsko-</a:t>
            </a:r>
            <a:r>
              <a:rPr lang="sl-SI" dirty="0" err="1"/>
              <a:t>goranska</a:t>
            </a:r>
            <a:r>
              <a:rPr lang="sl-SI" dirty="0"/>
              <a:t> županija, </a:t>
            </a:r>
            <a:r>
              <a:rPr lang="sl-SI" dirty="0" err="1"/>
              <a:t>Istarska</a:t>
            </a:r>
            <a:r>
              <a:rPr lang="sl-SI" dirty="0"/>
              <a:t> županija, Mesto Zagreb, </a:t>
            </a:r>
            <a:r>
              <a:rPr lang="sl-SI" dirty="0" err="1"/>
              <a:t>Zagrebačka</a:t>
            </a:r>
            <a:r>
              <a:rPr lang="sl-SI" dirty="0"/>
              <a:t> županija, Krapinsko-zagorska županija, Varaždinska županija, </a:t>
            </a:r>
            <a:r>
              <a:rPr lang="sl-SI" dirty="0" err="1"/>
              <a:t>Međimurska</a:t>
            </a:r>
            <a:r>
              <a:rPr lang="sl-SI" dirty="0"/>
              <a:t> županija in </a:t>
            </a:r>
            <a:r>
              <a:rPr lang="sl-SI" dirty="0" err="1"/>
              <a:t>Karlovačka</a:t>
            </a:r>
            <a:r>
              <a:rPr lang="sl-SI" dirty="0"/>
              <a:t> županija.</a:t>
            </a:r>
          </a:p>
          <a:p>
            <a:endParaRPr lang="sl-SI" dirty="0"/>
          </a:p>
          <a:p>
            <a:r>
              <a:rPr lang="sl-SI" dirty="0"/>
              <a:t>Programsko območje obsega 31.728 km2, od tega 46,6% v Sloveniji in 53,4% na Hrvaškem in zajema velik delež slovenskega ozemlja (73 %) ter skoraj tretjino ozemlja Hrvaške (30 %). Dolžina kopenske meje med Slovenijo in Hrvaško je približno 657 km. Na programskem območju živi približno 3.8 milijonov prebivalcev – od tega 56,5 % prebivalcev na Hrvaškem in 43,5 % v Sloveniji.</a:t>
            </a:r>
          </a:p>
          <a:p>
            <a:endParaRPr lang="sl-SI" dirty="0"/>
          </a:p>
          <a:p>
            <a:r>
              <a:rPr lang="sl-SI" dirty="0"/>
              <a:t>To pomeni, da programsko območje zajema velik teritorij. Velik</a:t>
            </a:r>
            <a:r>
              <a:rPr lang="sl-SI" baseline="0" dirty="0"/>
              <a:t> teritorij pa pomeni veliko potreb. Tako so se v procesu programiranja skupaj z deležniki na terenu oblikovale 3 prednostne naloge in vizijo programa. </a:t>
            </a:r>
            <a:endParaRPr lang="sl-SI" dirty="0"/>
          </a:p>
        </p:txBody>
      </p:sp>
      <p:sp>
        <p:nvSpPr>
          <p:cNvPr id="4" name="Označba mesta številke diapozitiva 3"/>
          <p:cNvSpPr>
            <a:spLocks noGrp="1"/>
          </p:cNvSpPr>
          <p:nvPr>
            <p:ph type="sldNum" sz="quarter" idx="10"/>
          </p:nvPr>
        </p:nvSpPr>
        <p:spPr/>
        <p:txBody>
          <a:bodyPr/>
          <a:lstStyle/>
          <a:p>
            <a:fld id="{8E055CE7-A717-4B28-B498-8A973D7F12D5}" type="slidenum">
              <a:rPr lang="sl-SI" smtClean="0"/>
              <a:t>2</a:t>
            </a:fld>
            <a:endParaRPr lang="sl-SI"/>
          </a:p>
        </p:txBody>
      </p:sp>
    </p:spTree>
    <p:extLst>
      <p:ext uri="{BB962C8B-B14F-4D97-AF65-F5344CB8AC3E}">
        <p14:creationId xmlns:p14="http://schemas.microsoft.com/office/powerpoint/2010/main" val="3700838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6E310F9-2817-B7CD-2501-24EC5E2FD25A}"/>
              </a:ext>
            </a:extLst>
          </p:cNvPr>
          <p:cNvSpPr>
            <a:spLocks noGrp="1"/>
          </p:cNvSpPr>
          <p:nvPr>
            <p:ph type="ctrTitle"/>
          </p:nvPr>
        </p:nvSpPr>
        <p:spPr>
          <a:xfrm>
            <a:off x="1524000" y="1122363"/>
            <a:ext cx="9144000" cy="2387600"/>
          </a:xfrm>
        </p:spPr>
        <p:txBody>
          <a:bodyPr anchor="b"/>
          <a:lstStyle>
            <a:lvl1pPr algn="ctr">
              <a:defRPr sz="6000"/>
            </a:lvl1pPr>
          </a:lstStyle>
          <a:p>
            <a:r>
              <a:rPr lang="sl-SI"/>
              <a:t>Kliknite, če želite urediti slog naslova matrice</a:t>
            </a:r>
          </a:p>
        </p:txBody>
      </p:sp>
      <p:sp>
        <p:nvSpPr>
          <p:cNvPr id="3" name="Podnaslov 2">
            <a:extLst>
              <a:ext uri="{FF2B5EF4-FFF2-40B4-BE49-F238E27FC236}">
                <a16:creationId xmlns:a16="http://schemas.microsoft.com/office/drawing/2014/main" id="{50473676-51A7-AE84-2354-DCD0FF8F99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če želite urediti slog podnaslova matrice</a:t>
            </a:r>
          </a:p>
        </p:txBody>
      </p:sp>
      <p:sp>
        <p:nvSpPr>
          <p:cNvPr id="4" name="Označba mesta datuma 3">
            <a:extLst>
              <a:ext uri="{FF2B5EF4-FFF2-40B4-BE49-F238E27FC236}">
                <a16:creationId xmlns:a16="http://schemas.microsoft.com/office/drawing/2014/main" id="{E2A5DB77-ADA9-F106-042E-8AFAFE94C427}"/>
              </a:ext>
            </a:extLst>
          </p:cNvPr>
          <p:cNvSpPr>
            <a:spLocks noGrp="1"/>
          </p:cNvSpPr>
          <p:nvPr>
            <p:ph type="dt" sz="half" idx="10"/>
          </p:nvPr>
        </p:nvSpPr>
        <p:spPr/>
        <p:txBody>
          <a:bodyPr/>
          <a:lstStyle/>
          <a:p>
            <a:fld id="{8F991872-6C62-4A00-BACE-ECAF2107F7A2}" type="datetimeFigureOut">
              <a:rPr lang="sl-SI" smtClean="0"/>
              <a:t>4. 12. 2024</a:t>
            </a:fld>
            <a:endParaRPr lang="sl-SI"/>
          </a:p>
        </p:txBody>
      </p:sp>
      <p:sp>
        <p:nvSpPr>
          <p:cNvPr id="5" name="Označba mesta noge 4">
            <a:extLst>
              <a:ext uri="{FF2B5EF4-FFF2-40B4-BE49-F238E27FC236}">
                <a16:creationId xmlns:a16="http://schemas.microsoft.com/office/drawing/2014/main" id="{63BBF3D6-6BA4-2E85-AD88-463921466410}"/>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B08627C4-C715-B326-0504-E15756A5B2A0}"/>
              </a:ext>
            </a:extLst>
          </p:cNvPr>
          <p:cNvSpPr>
            <a:spLocks noGrp="1"/>
          </p:cNvSpPr>
          <p:nvPr>
            <p:ph type="sldNum" sz="quarter" idx="12"/>
          </p:nvPr>
        </p:nvSpPr>
        <p:spPr/>
        <p:txBody>
          <a:bodyPr/>
          <a:lstStyle/>
          <a:p>
            <a:fld id="{BBF20C42-A843-4ABA-9C49-F788CAD94D7E}" type="slidenum">
              <a:rPr lang="sl-SI" smtClean="0"/>
              <a:t>‹#›</a:t>
            </a:fld>
            <a:endParaRPr lang="sl-SI"/>
          </a:p>
        </p:txBody>
      </p:sp>
    </p:spTree>
    <p:extLst>
      <p:ext uri="{BB962C8B-B14F-4D97-AF65-F5344CB8AC3E}">
        <p14:creationId xmlns:p14="http://schemas.microsoft.com/office/powerpoint/2010/main" val="1917947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66BEC67-8568-B645-5EA8-5B1557ECA924}"/>
              </a:ext>
            </a:extLst>
          </p:cNvPr>
          <p:cNvSpPr>
            <a:spLocks noGrp="1"/>
          </p:cNvSpPr>
          <p:nvPr>
            <p:ph type="title"/>
          </p:nvPr>
        </p:nvSpPr>
        <p:spPr/>
        <p:txBody>
          <a:bodyPr/>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id="{005318E0-9ECB-F2A8-1DDA-9B3622632F52}"/>
              </a:ext>
            </a:extLst>
          </p:cNvPr>
          <p:cNvSpPr>
            <a:spLocks noGrp="1"/>
          </p:cNvSpPr>
          <p:nvPr>
            <p:ph type="body" orient="vert" idx="1"/>
          </p:nvPr>
        </p:nvSpPr>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5C21E868-25B9-480E-4626-E8C2C236268F}"/>
              </a:ext>
            </a:extLst>
          </p:cNvPr>
          <p:cNvSpPr>
            <a:spLocks noGrp="1"/>
          </p:cNvSpPr>
          <p:nvPr>
            <p:ph type="dt" sz="half" idx="10"/>
          </p:nvPr>
        </p:nvSpPr>
        <p:spPr/>
        <p:txBody>
          <a:bodyPr/>
          <a:lstStyle/>
          <a:p>
            <a:fld id="{8F991872-6C62-4A00-BACE-ECAF2107F7A2}" type="datetimeFigureOut">
              <a:rPr lang="sl-SI" smtClean="0"/>
              <a:t>4. 12. 2024</a:t>
            </a:fld>
            <a:endParaRPr lang="sl-SI"/>
          </a:p>
        </p:txBody>
      </p:sp>
      <p:sp>
        <p:nvSpPr>
          <p:cNvPr id="5" name="Označba mesta noge 4">
            <a:extLst>
              <a:ext uri="{FF2B5EF4-FFF2-40B4-BE49-F238E27FC236}">
                <a16:creationId xmlns:a16="http://schemas.microsoft.com/office/drawing/2014/main" id="{E1175F81-FAC8-4BB6-2A89-2984D7C50EEE}"/>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F944D9AF-3B5B-290F-C915-9E66F5D407E9}"/>
              </a:ext>
            </a:extLst>
          </p:cNvPr>
          <p:cNvSpPr>
            <a:spLocks noGrp="1"/>
          </p:cNvSpPr>
          <p:nvPr>
            <p:ph type="sldNum" sz="quarter" idx="12"/>
          </p:nvPr>
        </p:nvSpPr>
        <p:spPr/>
        <p:txBody>
          <a:bodyPr/>
          <a:lstStyle/>
          <a:p>
            <a:fld id="{BBF20C42-A843-4ABA-9C49-F788CAD94D7E}" type="slidenum">
              <a:rPr lang="sl-SI" smtClean="0"/>
              <a:t>‹#›</a:t>
            </a:fld>
            <a:endParaRPr lang="sl-SI"/>
          </a:p>
        </p:txBody>
      </p:sp>
    </p:spTree>
    <p:extLst>
      <p:ext uri="{BB962C8B-B14F-4D97-AF65-F5344CB8AC3E}">
        <p14:creationId xmlns:p14="http://schemas.microsoft.com/office/powerpoint/2010/main" val="2617477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a:extLst>
              <a:ext uri="{FF2B5EF4-FFF2-40B4-BE49-F238E27FC236}">
                <a16:creationId xmlns:a16="http://schemas.microsoft.com/office/drawing/2014/main" id="{0DA1DC29-A05F-F195-A15C-C306CFC48449}"/>
              </a:ext>
            </a:extLst>
          </p:cNvPr>
          <p:cNvSpPr>
            <a:spLocks noGrp="1"/>
          </p:cNvSpPr>
          <p:nvPr>
            <p:ph type="title" orient="vert"/>
          </p:nvPr>
        </p:nvSpPr>
        <p:spPr>
          <a:xfrm>
            <a:off x="8724900" y="365125"/>
            <a:ext cx="2628900" cy="5811838"/>
          </a:xfrm>
        </p:spPr>
        <p:txBody>
          <a:bodyPr vert="eaVert"/>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id="{5C9F9528-AAF6-BCF2-970E-F819588003F7}"/>
              </a:ext>
            </a:extLst>
          </p:cNvPr>
          <p:cNvSpPr>
            <a:spLocks noGrp="1"/>
          </p:cNvSpPr>
          <p:nvPr>
            <p:ph type="body" orient="vert" idx="1"/>
          </p:nvPr>
        </p:nvSpPr>
        <p:spPr>
          <a:xfrm>
            <a:off x="838200" y="365125"/>
            <a:ext cx="7734300" cy="5811838"/>
          </a:xfrm>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F6222794-A905-3141-489B-1CD60F727CD7}"/>
              </a:ext>
            </a:extLst>
          </p:cNvPr>
          <p:cNvSpPr>
            <a:spLocks noGrp="1"/>
          </p:cNvSpPr>
          <p:nvPr>
            <p:ph type="dt" sz="half" idx="10"/>
          </p:nvPr>
        </p:nvSpPr>
        <p:spPr/>
        <p:txBody>
          <a:bodyPr/>
          <a:lstStyle/>
          <a:p>
            <a:fld id="{8F991872-6C62-4A00-BACE-ECAF2107F7A2}" type="datetimeFigureOut">
              <a:rPr lang="sl-SI" smtClean="0"/>
              <a:t>4. 12. 2024</a:t>
            </a:fld>
            <a:endParaRPr lang="sl-SI"/>
          </a:p>
        </p:txBody>
      </p:sp>
      <p:sp>
        <p:nvSpPr>
          <p:cNvPr id="5" name="Označba mesta noge 4">
            <a:extLst>
              <a:ext uri="{FF2B5EF4-FFF2-40B4-BE49-F238E27FC236}">
                <a16:creationId xmlns:a16="http://schemas.microsoft.com/office/drawing/2014/main" id="{7FD29C1A-A926-6A9C-1054-8A892C27E003}"/>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4F1BC23C-6A2C-455F-51B1-D57CD3EDDDBE}"/>
              </a:ext>
            </a:extLst>
          </p:cNvPr>
          <p:cNvSpPr>
            <a:spLocks noGrp="1"/>
          </p:cNvSpPr>
          <p:nvPr>
            <p:ph type="sldNum" sz="quarter" idx="12"/>
          </p:nvPr>
        </p:nvSpPr>
        <p:spPr/>
        <p:txBody>
          <a:bodyPr/>
          <a:lstStyle/>
          <a:p>
            <a:fld id="{BBF20C42-A843-4ABA-9C49-F788CAD94D7E}" type="slidenum">
              <a:rPr lang="sl-SI" smtClean="0"/>
              <a:t>‹#›</a:t>
            </a:fld>
            <a:endParaRPr lang="sl-SI"/>
          </a:p>
        </p:txBody>
      </p:sp>
    </p:spTree>
    <p:extLst>
      <p:ext uri="{BB962C8B-B14F-4D97-AF65-F5344CB8AC3E}">
        <p14:creationId xmlns:p14="http://schemas.microsoft.com/office/powerpoint/2010/main" val="26297493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Naslovni diapozitiv">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E950E11-F051-EF48-8F8B-C914153FF4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013988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Naslov in vsebina">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896D61A-4728-0340-8883-9CF39E0D8F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PoljeZBesedilom 13">
            <a:extLst>
              <a:ext uri="{FF2B5EF4-FFF2-40B4-BE49-F238E27FC236}">
                <a16:creationId xmlns:a16="http://schemas.microsoft.com/office/drawing/2014/main" id="{E71017B2-A755-514A-8A7C-04A117F47DE4}"/>
              </a:ext>
            </a:extLst>
          </p:cNvPr>
          <p:cNvSpPr txBox="1"/>
          <p:nvPr userDrawn="1"/>
        </p:nvSpPr>
        <p:spPr>
          <a:xfrm>
            <a:off x="11106912" y="6277245"/>
            <a:ext cx="652271" cy="369332"/>
          </a:xfrm>
          <a:prstGeom prst="rect">
            <a:avLst/>
          </a:prstGeom>
          <a:noFill/>
        </p:spPr>
        <p:txBody>
          <a:bodyPr wrap="square" lIns="72000" tIns="0" bIns="0" rtlCol="0" anchor="t" anchorCtr="0">
            <a:spAutoFit/>
          </a:bodyPr>
          <a:lstStyle/>
          <a:p>
            <a:r>
              <a:rPr lang="sl-SI" sz="1600" dirty="0"/>
              <a:t>  </a:t>
            </a:r>
            <a:fld id="{6ECE92B7-F74E-1D45-BE72-282E32C47F73}" type="slidenum">
              <a:rPr lang="sl-SI" sz="2400" smtClean="0">
                <a:solidFill>
                  <a:schemeClr val="bg1"/>
                </a:solidFill>
              </a:rPr>
              <a:t>‹#›</a:t>
            </a:fld>
            <a:endParaRPr lang="sl-SI" sz="2400" dirty="0">
              <a:solidFill>
                <a:schemeClr val="bg1"/>
              </a:solidFill>
            </a:endParaRPr>
          </a:p>
        </p:txBody>
      </p:sp>
    </p:spTree>
    <p:extLst>
      <p:ext uri="{BB962C8B-B14F-4D97-AF65-F5344CB8AC3E}">
        <p14:creationId xmlns:p14="http://schemas.microsoft.com/office/powerpoint/2010/main" val="3621313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7397320-779A-54A3-F0BF-144D49C3C109}"/>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6CB62578-DC6C-DD89-E725-50A637EEFACB}"/>
              </a:ext>
            </a:extLst>
          </p:cNvPr>
          <p:cNvSpPr>
            <a:spLocks noGrp="1"/>
          </p:cNvSpPr>
          <p:nvPr>
            <p:ph idx="1"/>
          </p:nvPr>
        </p:nvSpPr>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DC753E25-0379-6DA0-A660-B4081F91DA5F}"/>
              </a:ext>
            </a:extLst>
          </p:cNvPr>
          <p:cNvSpPr>
            <a:spLocks noGrp="1"/>
          </p:cNvSpPr>
          <p:nvPr>
            <p:ph type="dt" sz="half" idx="10"/>
          </p:nvPr>
        </p:nvSpPr>
        <p:spPr/>
        <p:txBody>
          <a:bodyPr/>
          <a:lstStyle/>
          <a:p>
            <a:fld id="{8F991872-6C62-4A00-BACE-ECAF2107F7A2}" type="datetimeFigureOut">
              <a:rPr lang="sl-SI" smtClean="0"/>
              <a:t>4. 12. 2024</a:t>
            </a:fld>
            <a:endParaRPr lang="sl-SI"/>
          </a:p>
        </p:txBody>
      </p:sp>
      <p:sp>
        <p:nvSpPr>
          <p:cNvPr id="5" name="Označba mesta noge 4">
            <a:extLst>
              <a:ext uri="{FF2B5EF4-FFF2-40B4-BE49-F238E27FC236}">
                <a16:creationId xmlns:a16="http://schemas.microsoft.com/office/drawing/2014/main" id="{D5793E74-1E65-FDD2-AB56-A061F9F545B5}"/>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9FFEFFC0-95A3-5C99-BB5B-4A81DC071864}"/>
              </a:ext>
            </a:extLst>
          </p:cNvPr>
          <p:cNvSpPr>
            <a:spLocks noGrp="1"/>
          </p:cNvSpPr>
          <p:nvPr>
            <p:ph type="sldNum" sz="quarter" idx="12"/>
          </p:nvPr>
        </p:nvSpPr>
        <p:spPr/>
        <p:txBody>
          <a:bodyPr/>
          <a:lstStyle/>
          <a:p>
            <a:fld id="{BBF20C42-A843-4ABA-9C49-F788CAD94D7E}" type="slidenum">
              <a:rPr lang="sl-SI" smtClean="0"/>
              <a:t>‹#›</a:t>
            </a:fld>
            <a:endParaRPr lang="sl-SI"/>
          </a:p>
        </p:txBody>
      </p:sp>
    </p:spTree>
    <p:extLst>
      <p:ext uri="{BB962C8B-B14F-4D97-AF65-F5344CB8AC3E}">
        <p14:creationId xmlns:p14="http://schemas.microsoft.com/office/powerpoint/2010/main" val="2107202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62A84D5-2CF5-CC18-3746-284EC2195146}"/>
              </a:ext>
            </a:extLst>
          </p:cNvPr>
          <p:cNvSpPr>
            <a:spLocks noGrp="1"/>
          </p:cNvSpPr>
          <p:nvPr>
            <p:ph type="title"/>
          </p:nvPr>
        </p:nvSpPr>
        <p:spPr>
          <a:xfrm>
            <a:off x="831850" y="1709738"/>
            <a:ext cx="10515600" cy="2852737"/>
          </a:xfrm>
        </p:spPr>
        <p:txBody>
          <a:bodyPr anchor="b"/>
          <a:lstStyle>
            <a:lvl1pPr>
              <a:defRPr sz="6000"/>
            </a:lvl1pPr>
          </a:lstStyle>
          <a:p>
            <a:r>
              <a:rPr lang="sl-SI"/>
              <a:t>Kliknite, če želite urediti slog naslova matrice</a:t>
            </a:r>
          </a:p>
        </p:txBody>
      </p:sp>
      <p:sp>
        <p:nvSpPr>
          <p:cNvPr id="3" name="Označba mesta besedila 2">
            <a:extLst>
              <a:ext uri="{FF2B5EF4-FFF2-40B4-BE49-F238E27FC236}">
                <a16:creationId xmlns:a16="http://schemas.microsoft.com/office/drawing/2014/main" id="{BEA764FE-8D58-811D-98A1-3405074C21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a:t>Kliknite za urejanje slogov besedila matrice</a:t>
            </a:r>
          </a:p>
        </p:txBody>
      </p:sp>
      <p:sp>
        <p:nvSpPr>
          <p:cNvPr id="4" name="Označba mesta datuma 3">
            <a:extLst>
              <a:ext uri="{FF2B5EF4-FFF2-40B4-BE49-F238E27FC236}">
                <a16:creationId xmlns:a16="http://schemas.microsoft.com/office/drawing/2014/main" id="{E676AD53-AB5A-79F7-C72D-AEE42463E2F2}"/>
              </a:ext>
            </a:extLst>
          </p:cNvPr>
          <p:cNvSpPr>
            <a:spLocks noGrp="1"/>
          </p:cNvSpPr>
          <p:nvPr>
            <p:ph type="dt" sz="half" idx="10"/>
          </p:nvPr>
        </p:nvSpPr>
        <p:spPr/>
        <p:txBody>
          <a:bodyPr/>
          <a:lstStyle/>
          <a:p>
            <a:fld id="{8F991872-6C62-4A00-BACE-ECAF2107F7A2}" type="datetimeFigureOut">
              <a:rPr lang="sl-SI" smtClean="0"/>
              <a:t>4. 12. 2024</a:t>
            </a:fld>
            <a:endParaRPr lang="sl-SI"/>
          </a:p>
        </p:txBody>
      </p:sp>
      <p:sp>
        <p:nvSpPr>
          <p:cNvPr id="5" name="Označba mesta noge 4">
            <a:extLst>
              <a:ext uri="{FF2B5EF4-FFF2-40B4-BE49-F238E27FC236}">
                <a16:creationId xmlns:a16="http://schemas.microsoft.com/office/drawing/2014/main" id="{D6576875-8DCA-E777-DF55-DB42AECF3094}"/>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82A0DEFD-17D3-AA9A-F148-2B8CB3F6406D}"/>
              </a:ext>
            </a:extLst>
          </p:cNvPr>
          <p:cNvSpPr>
            <a:spLocks noGrp="1"/>
          </p:cNvSpPr>
          <p:nvPr>
            <p:ph type="sldNum" sz="quarter" idx="12"/>
          </p:nvPr>
        </p:nvSpPr>
        <p:spPr/>
        <p:txBody>
          <a:bodyPr/>
          <a:lstStyle/>
          <a:p>
            <a:fld id="{BBF20C42-A843-4ABA-9C49-F788CAD94D7E}" type="slidenum">
              <a:rPr lang="sl-SI" smtClean="0"/>
              <a:t>‹#›</a:t>
            </a:fld>
            <a:endParaRPr lang="sl-SI"/>
          </a:p>
        </p:txBody>
      </p:sp>
    </p:spTree>
    <p:extLst>
      <p:ext uri="{BB962C8B-B14F-4D97-AF65-F5344CB8AC3E}">
        <p14:creationId xmlns:p14="http://schemas.microsoft.com/office/powerpoint/2010/main" val="3821314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8AEC6C6-7104-2279-120C-AFA3F8235EAE}"/>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7FFB0EE1-BB3E-D19A-4063-62F956B4155F}"/>
              </a:ext>
            </a:extLst>
          </p:cNvPr>
          <p:cNvSpPr>
            <a:spLocks noGrp="1"/>
          </p:cNvSpPr>
          <p:nvPr>
            <p:ph sz="half" idx="1"/>
          </p:nvPr>
        </p:nvSpPr>
        <p:spPr>
          <a:xfrm>
            <a:off x="838200" y="1825625"/>
            <a:ext cx="5181600" cy="435133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a:extLst>
              <a:ext uri="{FF2B5EF4-FFF2-40B4-BE49-F238E27FC236}">
                <a16:creationId xmlns:a16="http://schemas.microsoft.com/office/drawing/2014/main" id="{E03BAC9E-EF3B-5282-D753-5D2F55CBD45F}"/>
              </a:ext>
            </a:extLst>
          </p:cNvPr>
          <p:cNvSpPr>
            <a:spLocks noGrp="1"/>
          </p:cNvSpPr>
          <p:nvPr>
            <p:ph sz="half" idx="2"/>
          </p:nvPr>
        </p:nvSpPr>
        <p:spPr>
          <a:xfrm>
            <a:off x="6172200" y="1825625"/>
            <a:ext cx="5181600" cy="435133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datuma 4">
            <a:extLst>
              <a:ext uri="{FF2B5EF4-FFF2-40B4-BE49-F238E27FC236}">
                <a16:creationId xmlns:a16="http://schemas.microsoft.com/office/drawing/2014/main" id="{D2457EB9-200E-C816-EB97-8DD33F9D9DE8}"/>
              </a:ext>
            </a:extLst>
          </p:cNvPr>
          <p:cNvSpPr>
            <a:spLocks noGrp="1"/>
          </p:cNvSpPr>
          <p:nvPr>
            <p:ph type="dt" sz="half" idx="10"/>
          </p:nvPr>
        </p:nvSpPr>
        <p:spPr/>
        <p:txBody>
          <a:bodyPr/>
          <a:lstStyle/>
          <a:p>
            <a:fld id="{8F991872-6C62-4A00-BACE-ECAF2107F7A2}" type="datetimeFigureOut">
              <a:rPr lang="sl-SI" smtClean="0"/>
              <a:t>4. 12. 2024</a:t>
            </a:fld>
            <a:endParaRPr lang="sl-SI"/>
          </a:p>
        </p:txBody>
      </p:sp>
      <p:sp>
        <p:nvSpPr>
          <p:cNvPr id="6" name="Označba mesta noge 5">
            <a:extLst>
              <a:ext uri="{FF2B5EF4-FFF2-40B4-BE49-F238E27FC236}">
                <a16:creationId xmlns:a16="http://schemas.microsoft.com/office/drawing/2014/main" id="{D1F65D6D-E76C-FAB8-DA09-CFAFB5ECD5F4}"/>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CDD7E2DD-DEA9-8506-1EEF-74D4FE5B4EC6}"/>
              </a:ext>
            </a:extLst>
          </p:cNvPr>
          <p:cNvSpPr>
            <a:spLocks noGrp="1"/>
          </p:cNvSpPr>
          <p:nvPr>
            <p:ph type="sldNum" sz="quarter" idx="12"/>
          </p:nvPr>
        </p:nvSpPr>
        <p:spPr/>
        <p:txBody>
          <a:bodyPr/>
          <a:lstStyle/>
          <a:p>
            <a:fld id="{BBF20C42-A843-4ABA-9C49-F788CAD94D7E}" type="slidenum">
              <a:rPr lang="sl-SI" smtClean="0"/>
              <a:t>‹#›</a:t>
            </a:fld>
            <a:endParaRPr lang="sl-SI"/>
          </a:p>
        </p:txBody>
      </p:sp>
    </p:spTree>
    <p:extLst>
      <p:ext uri="{BB962C8B-B14F-4D97-AF65-F5344CB8AC3E}">
        <p14:creationId xmlns:p14="http://schemas.microsoft.com/office/powerpoint/2010/main" val="1409406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20071B0-1375-B255-C0C2-E5C967396A4F}"/>
              </a:ext>
            </a:extLst>
          </p:cNvPr>
          <p:cNvSpPr>
            <a:spLocks noGrp="1"/>
          </p:cNvSpPr>
          <p:nvPr>
            <p:ph type="title"/>
          </p:nvPr>
        </p:nvSpPr>
        <p:spPr>
          <a:xfrm>
            <a:off x="839788" y="365125"/>
            <a:ext cx="10515600" cy="1325563"/>
          </a:xfrm>
        </p:spPr>
        <p:txBody>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DA183A3A-E8D6-02A6-DB47-61E72C6823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4" name="Označba mesta vsebine 3">
            <a:extLst>
              <a:ext uri="{FF2B5EF4-FFF2-40B4-BE49-F238E27FC236}">
                <a16:creationId xmlns:a16="http://schemas.microsoft.com/office/drawing/2014/main" id="{7F1BE4D6-4FA6-3918-2D5C-C759591DC371}"/>
              </a:ext>
            </a:extLst>
          </p:cNvPr>
          <p:cNvSpPr>
            <a:spLocks noGrp="1"/>
          </p:cNvSpPr>
          <p:nvPr>
            <p:ph sz="half" idx="2"/>
          </p:nvPr>
        </p:nvSpPr>
        <p:spPr>
          <a:xfrm>
            <a:off x="839788" y="2505075"/>
            <a:ext cx="5157787"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a:extLst>
              <a:ext uri="{FF2B5EF4-FFF2-40B4-BE49-F238E27FC236}">
                <a16:creationId xmlns:a16="http://schemas.microsoft.com/office/drawing/2014/main" id="{2A59F24B-3EFA-6517-01BA-530A7C66B5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6" name="Označba mesta vsebine 5">
            <a:extLst>
              <a:ext uri="{FF2B5EF4-FFF2-40B4-BE49-F238E27FC236}">
                <a16:creationId xmlns:a16="http://schemas.microsoft.com/office/drawing/2014/main" id="{51C6C20A-0FEB-5E5E-20AC-460E2FDC6EFC}"/>
              </a:ext>
            </a:extLst>
          </p:cNvPr>
          <p:cNvSpPr>
            <a:spLocks noGrp="1"/>
          </p:cNvSpPr>
          <p:nvPr>
            <p:ph sz="quarter" idx="4"/>
          </p:nvPr>
        </p:nvSpPr>
        <p:spPr>
          <a:xfrm>
            <a:off x="6172200" y="2505075"/>
            <a:ext cx="5183188"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7" name="Označba mesta datuma 6">
            <a:extLst>
              <a:ext uri="{FF2B5EF4-FFF2-40B4-BE49-F238E27FC236}">
                <a16:creationId xmlns:a16="http://schemas.microsoft.com/office/drawing/2014/main" id="{BDA05C33-75E2-CED3-E75A-2A481313AEFB}"/>
              </a:ext>
            </a:extLst>
          </p:cNvPr>
          <p:cNvSpPr>
            <a:spLocks noGrp="1"/>
          </p:cNvSpPr>
          <p:nvPr>
            <p:ph type="dt" sz="half" idx="10"/>
          </p:nvPr>
        </p:nvSpPr>
        <p:spPr/>
        <p:txBody>
          <a:bodyPr/>
          <a:lstStyle/>
          <a:p>
            <a:fld id="{8F991872-6C62-4A00-BACE-ECAF2107F7A2}" type="datetimeFigureOut">
              <a:rPr lang="sl-SI" smtClean="0"/>
              <a:t>4. 12. 2024</a:t>
            </a:fld>
            <a:endParaRPr lang="sl-SI"/>
          </a:p>
        </p:txBody>
      </p:sp>
      <p:sp>
        <p:nvSpPr>
          <p:cNvPr id="8" name="Označba mesta noge 7">
            <a:extLst>
              <a:ext uri="{FF2B5EF4-FFF2-40B4-BE49-F238E27FC236}">
                <a16:creationId xmlns:a16="http://schemas.microsoft.com/office/drawing/2014/main" id="{F39DEDDC-63D8-9686-16FA-3350913CC16D}"/>
              </a:ext>
            </a:extLst>
          </p:cNvPr>
          <p:cNvSpPr>
            <a:spLocks noGrp="1"/>
          </p:cNvSpPr>
          <p:nvPr>
            <p:ph type="ftr" sz="quarter" idx="11"/>
          </p:nvPr>
        </p:nvSpPr>
        <p:spPr/>
        <p:txBody>
          <a:bodyPr/>
          <a:lstStyle/>
          <a:p>
            <a:endParaRPr lang="sl-SI"/>
          </a:p>
        </p:txBody>
      </p:sp>
      <p:sp>
        <p:nvSpPr>
          <p:cNvPr id="9" name="Označba mesta številke diapozitiva 8">
            <a:extLst>
              <a:ext uri="{FF2B5EF4-FFF2-40B4-BE49-F238E27FC236}">
                <a16:creationId xmlns:a16="http://schemas.microsoft.com/office/drawing/2014/main" id="{42BE0191-611B-748D-D539-EE5A99E36B52}"/>
              </a:ext>
            </a:extLst>
          </p:cNvPr>
          <p:cNvSpPr>
            <a:spLocks noGrp="1"/>
          </p:cNvSpPr>
          <p:nvPr>
            <p:ph type="sldNum" sz="quarter" idx="12"/>
          </p:nvPr>
        </p:nvSpPr>
        <p:spPr/>
        <p:txBody>
          <a:bodyPr/>
          <a:lstStyle/>
          <a:p>
            <a:fld id="{BBF20C42-A843-4ABA-9C49-F788CAD94D7E}" type="slidenum">
              <a:rPr lang="sl-SI" smtClean="0"/>
              <a:t>‹#›</a:t>
            </a:fld>
            <a:endParaRPr lang="sl-SI"/>
          </a:p>
        </p:txBody>
      </p:sp>
    </p:spTree>
    <p:extLst>
      <p:ext uri="{BB962C8B-B14F-4D97-AF65-F5344CB8AC3E}">
        <p14:creationId xmlns:p14="http://schemas.microsoft.com/office/powerpoint/2010/main" val="197623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5BB6C28-8A7F-BB04-0F5E-1AFF14FC61C3}"/>
              </a:ext>
            </a:extLst>
          </p:cNvPr>
          <p:cNvSpPr>
            <a:spLocks noGrp="1"/>
          </p:cNvSpPr>
          <p:nvPr>
            <p:ph type="title"/>
          </p:nvPr>
        </p:nvSpPr>
        <p:spPr/>
        <p:txBody>
          <a:bodyPr/>
          <a:lstStyle/>
          <a:p>
            <a:r>
              <a:rPr lang="sl-SI"/>
              <a:t>Kliknite, če želite urediti slog naslova matrice</a:t>
            </a:r>
          </a:p>
        </p:txBody>
      </p:sp>
      <p:sp>
        <p:nvSpPr>
          <p:cNvPr id="3" name="Označba mesta datuma 2">
            <a:extLst>
              <a:ext uri="{FF2B5EF4-FFF2-40B4-BE49-F238E27FC236}">
                <a16:creationId xmlns:a16="http://schemas.microsoft.com/office/drawing/2014/main" id="{F469A73D-847F-883F-D1F6-9E79D1628843}"/>
              </a:ext>
            </a:extLst>
          </p:cNvPr>
          <p:cNvSpPr>
            <a:spLocks noGrp="1"/>
          </p:cNvSpPr>
          <p:nvPr>
            <p:ph type="dt" sz="half" idx="10"/>
          </p:nvPr>
        </p:nvSpPr>
        <p:spPr/>
        <p:txBody>
          <a:bodyPr/>
          <a:lstStyle/>
          <a:p>
            <a:fld id="{8F991872-6C62-4A00-BACE-ECAF2107F7A2}" type="datetimeFigureOut">
              <a:rPr lang="sl-SI" smtClean="0"/>
              <a:t>4. 12. 2024</a:t>
            </a:fld>
            <a:endParaRPr lang="sl-SI"/>
          </a:p>
        </p:txBody>
      </p:sp>
      <p:sp>
        <p:nvSpPr>
          <p:cNvPr id="4" name="Označba mesta noge 3">
            <a:extLst>
              <a:ext uri="{FF2B5EF4-FFF2-40B4-BE49-F238E27FC236}">
                <a16:creationId xmlns:a16="http://schemas.microsoft.com/office/drawing/2014/main" id="{AE5FAD88-8A5B-9D20-8849-224CD441DBBF}"/>
              </a:ext>
            </a:extLst>
          </p:cNvPr>
          <p:cNvSpPr>
            <a:spLocks noGrp="1"/>
          </p:cNvSpPr>
          <p:nvPr>
            <p:ph type="ftr" sz="quarter" idx="11"/>
          </p:nvPr>
        </p:nvSpPr>
        <p:spPr/>
        <p:txBody>
          <a:bodyPr/>
          <a:lstStyle/>
          <a:p>
            <a:endParaRPr lang="sl-SI"/>
          </a:p>
        </p:txBody>
      </p:sp>
      <p:sp>
        <p:nvSpPr>
          <p:cNvPr id="5" name="Označba mesta številke diapozitiva 4">
            <a:extLst>
              <a:ext uri="{FF2B5EF4-FFF2-40B4-BE49-F238E27FC236}">
                <a16:creationId xmlns:a16="http://schemas.microsoft.com/office/drawing/2014/main" id="{8D6D4A9E-342C-2892-72EC-C434E23F9FF6}"/>
              </a:ext>
            </a:extLst>
          </p:cNvPr>
          <p:cNvSpPr>
            <a:spLocks noGrp="1"/>
          </p:cNvSpPr>
          <p:nvPr>
            <p:ph type="sldNum" sz="quarter" idx="12"/>
          </p:nvPr>
        </p:nvSpPr>
        <p:spPr/>
        <p:txBody>
          <a:bodyPr/>
          <a:lstStyle/>
          <a:p>
            <a:fld id="{BBF20C42-A843-4ABA-9C49-F788CAD94D7E}" type="slidenum">
              <a:rPr lang="sl-SI" smtClean="0"/>
              <a:t>‹#›</a:t>
            </a:fld>
            <a:endParaRPr lang="sl-SI"/>
          </a:p>
        </p:txBody>
      </p:sp>
    </p:spTree>
    <p:extLst>
      <p:ext uri="{BB962C8B-B14F-4D97-AF65-F5344CB8AC3E}">
        <p14:creationId xmlns:p14="http://schemas.microsoft.com/office/powerpoint/2010/main" val="3013610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a:extLst>
              <a:ext uri="{FF2B5EF4-FFF2-40B4-BE49-F238E27FC236}">
                <a16:creationId xmlns:a16="http://schemas.microsoft.com/office/drawing/2014/main" id="{7D6329BA-6AA2-2A80-C446-FDECC55D68F4}"/>
              </a:ext>
            </a:extLst>
          </p:cNvPr>
          <p:cNvSpPr>
            <a:spLocks noGrp="1"/>
          </p:cNvSpPr>
          <p:nvPr>
            <p:ph type="dt" sz="half" idx="10"/>
          </p:nvPr>
        </p:nvSpPr>
        <p:spPr/>
        <p:txBody>
          <a:bodyPr/>
          <a:lstStyle/>
          <a:p>
            <a:fld id="{8F991872-6C62-4A00-BACE-ECAF2107F7A2}" type="datetimeFigureOut">
              <a:rPr lang="sl-SI" smtClean="0"/>
              <a:t>4. 12. 2024</a:t>
            </a:fld>
            <a:endParaRPr lang="sl-SI"/>
          </a:p>
        </p:txBody>
      </p:sp>
      <p:sp>
        <p:nvSpPr>
          <p:cNvPr id="3" name="Označba mesta noge 2">
            <a:extLst>
              <a:ext uri="{FF2B5EF4-FFF2-40B4-BE49-F238E27FC236}">
                <a16:creationId xmlns:a16="http://schemas.microsoft.com/office/drawing/2014/main" id="{E755D910-1715-9C92-C4D6-3142A41FF1C6}"/>
              </a:ext>
            </a:extLst>
          </p:cNvPr>
          <p:cNvSpPr>
            <a:spLocks noGrp="1"/>
          </p:cNvSpPr>
          <p:nvPr>
            <p:ph type="ftr" sz="quarter" idx="11"/>
          </p:nvPr>
        </p:nvSpPr>
        <p:spPr/>
        <p:txBody>
          <a:bodyPr/>
          <a:lstStyle/>
          <a:p>
            <a:endParaRPr lang="sl-SI"/>
          </a:p>
        </p:txBody>
      </p:sp>
      <p:sp>
        <p:nvSpPr>
          <p:cNvPr id="4" name="Označba mesta številke diapozitiva 3">
            <a:extLst>
              <a:ext uri="{FF2B5EF4-FFF2-40B4-BE49-F238E27FC236}">
                <a16:creationId xmlns:a16="http://schemas.microsoft.com/office/drawing/2014/main" id="{C5D9DBD7-ADAA-D9B0-B5A8-C957364C8BB9}"/>
              </a:ext>
            </a:extLst>
          </p:cNvPr>
          <p:cNvSpPr>
            <a:spLocks noGrp="1"/>
          </p:cNvSpPr>
          <p:nvPr>
            <p:ph type="sldNum" sz="quarter" idx="12"/>
          </p:nvPr>
        </p:nvSpPr>
        <p:spPr/>
        <p:txBody>
          <a:bodyPr/>
          <a:lstStyle/>
          <a:p>
            <a:fld id="{BBF20C42-A843-4ABA-9C49-F788CAD94D7E}" type="slidenum">
              <a:rPr lang="sl-SI" smtClean="0"/>
              <a:t>‹#›</a:t>
            </a:fld>
            <a:endParaRPr lang="sl-SI"/>
          </a:p>
        </p:txBody>
      </p:sp>
    </p:spTree>
    <p:extLst>
      <p:ext uri="{BB962C8B-B14F-4D97-AF65-F5344CB8AC3E}">
        <p14:creationId xmlns:p14="http://schemas.microsoft.com/office/powerpoint/2010/main" val="3763971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46AEB84-10D5-091C-2D0D-C8A9FF017521}"/>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p>
        </p:txBody>
      </p:sp>
      <p:sp>
        <p:nvSpPr>
          <p:cNvPr id="3" name="Označba mesta vsebine 2">
            <a:extLst>
              <a:ext uri="{FF2B5EF4-FFF2-40B4-BE49-F238E27FC236}">
                <a16:creationId xmlns:a16="http://schemas.microsoft.com/office/drawing/2014/main" id="{82282F45-1FE3-11D8-DCD7-B223CAAEE0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a:extLst>
              <a:ext uri="{FF2B5EF4-FFF2-40B4-BE49-F238E27FC236}">
                <a16:creationId xmlns:a16="http://schemas.microsoft.com/office/drawing/2014/main" id="{A15008D2-5505-8338-374B-D06F4BB045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25846C2D-300B-495C-B872-8B6C3A138170}"/>
              </a:ext>
            </a:extLst>
          </p:cNvPr>
          <p:cNvSpPr>
            <a:spLocks noGrp="1"/>
          </p:cNvSpPr>
          <p:nvPr>
            <p:ph type="dt" sz="half" idx="10"/>
          </p:nvPr>
        </p:nvSpPr>
        <p:spPr/>
        <p:txBody>
          <a:bodyPr/>
          <a:lstStyle/>
          <a:p>
            <a:fld id="{8F991872-6C62-4A00-BACE-ECAF2107F7A2}" type="datetimeFigureOut">
              <a:rPr lang="sl-SI" smtClean="0"/>
              <a:t>4. 12. 2024</a:t>
            </a:fld>
            <a:endParaRPr lang="sl-SI"/>
          </a:p>
        </p:txBody>
      </p:sp>
      <p:sp>
        <p:nvSpPr>
          <p:cNvPr id="6" name="Označba mesta noge 5">
            <a:extLst>
              <a:ext uri="{FF2B5EF4-FFF2-40B4-BE49-F238E27FC236}">
                <a16:creationId xmlns:a16="http://schemas.microsoft.com/office/drawing/2014/main" id="{4E3B60DE-4BC4-1684-88E4-2B4AA619C432}"/>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0EE3ED13-41CB-DA1B-D162-04E9855CB5C4}"/>
              </a:ext>
            </a:extLst>
          </p:cNvPr>
          <p:cNvSpPr>
            <a:spLocks noGrp="1"/>
          </p:cNvSpPr>
          <p:nvPr>
            <p:ph type="sldNum" sz="quarter" idx="12"/>
          </p:nvPr>
        </p:nvSpPr>
        <p:spPr/>
        <p:txBody>
          <a:bodyPr/>
          <a:lstStyle/>
          <a:p>
            <a:fld id="{BBF20C42-A843-4ABA-9C49-F788CAD94D7E}" type="slidenum">
              <a:rPr lang="sl-SI" smtClean="0"/>
              <a:t>‹#›</a:t>
            </a:fld>
            <a:endParaRPr lang="sl-SI"/>
          </a:p>
        </p:txBody>
      </p:sp>
    </p:spTree>
    <p:extLst>
      <p:ext uri="{BB962C8B-B14F-4D97-AF65-F5344CB8AC3E}">
        <p14:creationId xmlns:p14="http://schemas.microsoft.com/office/powerpoint/2010/main" val="2757441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B613D2A-D088-698C-8A5D-95DF18EA5C7A}"/>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p>
        </p:txBody>
      </p:sp>
      <p:sp>
        <p:nvSpPr>
          <p:cNvPr id="3" name="Označba mesta slike 2">
            <a:extLst>
              <a:ext uri="{FF2B5EF4-FFF2-40B4-BE49-F238E27FC236}">
                <a16:creationId xmlns:a16="http://schemas.microsoft.com/office/drawing/2014/main" id="{7B4321C6-4EE2-142B-B096-77F9122D1D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a:extLst>
              <a:ext uri="{FF2B5EF4-FFF2-40B4-BE49-F238E27FC236}">
                <a16:creationId xmlns:a16="http://schemas.microsoft.com/office/drawing/2014/main" id="{3A0BF4E8-6D79-A895-1FFE-5C33BDBB9D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EF3734EE-52B9-BF06-C26F-4A9EDC52CF7A}"/>
              </a:ext>
            </a:extLst>
          </p:cNvPr>
          <p:cNvSpPr>
            <a:spLocks noGrp="1"/>
          </p:cNvSpPr>
          <p:nvPr>
            <p:ph type="dt" sz="half" idx="10"/>
          </p:nvPr>
        </p:nvSpPr>
        <p:spPr/>
        <p:txBody>
          <a:bodyPr/>
          <a:lstStyle/>
          <a:p>
            <a:fld id="{8F991872-6C62-4A00-BACE-ECAF2107F7A2}" type="datetimeFigureOut">
              <a:rPr lang="sl-SI" smtClean="0"/>
              <a:t>4. 12. 2024</a:t>
            </a:fld>
            <a:endParaRPr lang="sl-SI"/>
          </a:p>
        </p:txBody>
      </p:sp>
      <p:sp>
        <p:nvSpPr>
          <p:cNvPr id="6" name="Označba mesta noge 5">
            <a:extLst>
              <a:ext uri="{FF2B5EF4-FFF2-40B4-BE49-F238E27FC236}">
                <a16:creationId xmlns:a16="http://schemas.microsoft.com/office/drawing/2014/main" id="{BF972C18-FC63-0E13-B60E-50BE1086A2A1}"/>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DF6A1BBD-47FC-BFC6-3A74-DA38991C34D1}"/>
              </a:ext>
            </a:extLst>
          </p:cNvPr>
          <p:cNvSpPr>
            <a:spLocks noGrp="1"/>
          </p:cNvSpPr>
          <p:nvPr>
            <p:ph type="sldNum" sz="quarter" idx="12"/>
          </p:nvPr>
        </p:nvSpPr>
        <p:spPr/>
        <p:txBody>
          <a:bodyPr/>
          <a:lstStyle/>
          <a:p>
            <a:fld id="{BBF20C42-A843-4ABA-9C49-F788CAD94D7E}" type="slidenum">
              <a:rPr lang="sl-SI" smtClean="0"/>
              <a:t>‹#›</a:t>
            </a:fld>
            <a:endParaRPr lang="sl-SI"/>
          </a:p>
        </p:txBody>
      </p:sp>
    </p:spTree>
    <p:extLst>
      <p:ext uri="{BB962C8B-B14F-4D97-AF65-F5344CB8AC3E}">
        <p14:creationId xmlns:p14="http://schemas.microsoft.com/office/powerpoint/2010/main" val="3087977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a:extLst>
              <a:ext uri="{FF2B5EF4-FFF2-40B4-BE49-F238E27FC236}">
                <a16:creationId xmlns:a16="http://schemas.microsoft.com/office/drawing/2014/main" id="{37935319-FC90-2371-58EF-AA5E40C81A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7869B4D7-0C80-7C23-E1EB-4460B1F645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6E37B8BC-955B-C9CA-8B4B-F9A1776C39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991872-6C62-4A00-BACE-ECAF2107F7A2}" type="datetimeFigureOut">
              <a:rPr lang="sl-SI" smtClean="0"/>
              <a:t>4. 12. 2024</a:t>
            </a:fld>
            <a:endParaRPr lang="sl-SI"/>
          </a:p>
        </p:txBody>
      </p:sp>
      <p:sp>
        <p:nvSpPr>
          <p:cNvPr id="5" name="Označba mesta noge 4">
            <a:extLst>
              <a:ext uri="{FF2B5EF4-FFF2-40B4-BE49-F238E27FC236}">
                <a16:creationId xmlns:a16="http://schemas.microsoft.com/office/drawing/2014/main" id="{1D5FBECE-75A9-4908-7753-5466F68F7E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a:extLst>
              <a:ext uri="{FF2B5EF4-FFF2-40B4-BE49-F238E27FC236}">
                <a16:creationId xmlns:a16="http://schemas.microsoft.com/office/drawing/2014/main" id="{1473ADE9-0166-3A01-382B-687FFC3873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F20C42-A843-4ABA-9C49-F788CAD94D7E}" type="slidenum">
              <a:rPr lang="sl-SI" smtClean="0"/>
              <a:t>‹#›</a:t>
            </a:fld>
            <a:endParaRPr lang="sl-SI"/>
          </a:p>
        </p:txBody>
      </p:sp>
    </p:spTree>
    <p:extLst>
      <p:ext uri="{BB962C8B-B14F-4D97-AF65-F5344CB8AC3E}">
        <p14:creationId xmlns:p14="http://schemas.microsoft.com/office/powerpoint/2010/main" val="12034460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7">
            <a:extLst>
              <a:ext uri="{FF2B5EF4-FFF2-40B4-BE49-F238E27FC236}">
                <a16:creationId xmlns:a16="http://schemas.microsoft.com/office/drawing/2014/main" id="{986CF4A0-36E3-8D42-8204-0B67725D3647}"/>
              </a:ext>
            </a:extLst>
          </p:cNvPr>
          <p:cNvSpPr txBox="1">
            <a:spLocks/>
          </p:cNvSpPr>
          <p:nvPr/>
        </p:nvSpPr>
        <p:spPr>
          <a:xfrm>
            <a:off x="651230" y="4608576"/>
            <a:ext cx="10613232" cy="1443331"/>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Javni razpis za predložitev vlog za standardne projekte</a:t>
            </a:r>
          </a:p>
          <a:p>
            <a:endParaRPr lang="sl-SI" sz="2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sl-SI" sz="20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Otvoreni</a:t>
            </a:r>
            <a:r>
              <a:rPr lang="sl-SI"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 poziv za dostavu projektnih prijava za standardne projekte</a:t>
            </a:r>
          </a:p>
          <a:p>
            <a:endParaRPr lang="sl-SI" sz="2000" i="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r"/>
            <a:r>
              <a:rPr lang="sl-SI" sz="1200" i="1" dirty="0">
                <a:solidFill>
                  <a:schemeClr val="bg1"/>
                </a:solidFill>
                <a:latin typeface="Open Sans" panose="020B0606030504020204" pitchFamily="34" charset="0"/>
                <a:ea typeface="Open Sans" panose="020B0606030504020204" pitchFamily="34" charset="0"/>
                <a:cs typeface="Open Sans" panose="020B0606030504020204" pitchFamily="34" charset="0"/>
              </a:rPr>
              <a:t>Ptuj, 5. december 2024</a:t>
            </a:r>
          </a:p>
          <a:p>
            <a:pPr algn="r"/>
            <a:r>
              <a:rPr lang="sl-SI" sz="1200" i="1" dirty="0">
                <a:solidFill>
                  <a:schemeClr val="bg1"/>
                </a:solidFill>
                <a:latin typeface="Open Sans" panose="020B0606030504020204" pitchFamily="34" charset="0"/>
                <a:ea typeface="Open Sans" panose="020B0606030504020204" pitchFamily="34" charset="0"/>
                <a:cs typeface="Open Sans" panose="020B0606030504020204" pitchFamily="34" charset="0"/>
              </a:rPr>
              <a:t>Ptuj, 5. </a:t>
            </a:r>
            <a:r>
              <a:rPr lang="sl-SI" sz="1200" i="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prosinac</a:t>
            </a:r>
            <a:r>
              <a:rPr lang="sl-SI" sz="1200" i="1" dirty="0">
                <a:solidFill>
                  <a:schemeClr val="bg1"/>
                </a:solidFill>
                <a:latin typeface="Open Sans" panose="020B0606030504020204" pitchFamily="34" charset="0"/>
                <a:ea typeface="Open Sans" panose="020B0606030504020204" pitchFamily="34" charset="0"/>
                <a:cs typeface="Open Sans" panose="020B0606030504020204" pitchFamily="34" charset="0"/>
              </a:rPr>
              <a:t> 2024.</a:t>
            </a:r>
          </a:p>
        </p:txBody>
      </p:sp>
    </p:spTree>
    <p:extLst>
      <p:ext uri="{BB962C8B-B14F-4D97-AF65-F5344CB8AC3E}">
        <p14:creationId xmlns:p14="http://schemas.microsoft.com/office/powerpoint/2010/main" val="2913957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EF2D-5A8A-F24F-8769-0C5D7B7D2A95}"/>
              </a:ext>
            </a:extLst>
          </p:cNvPr>
          <p:cNvSpPr>
            <a:spLocks noGrp="1"/>
          </p:cNvSpPr>
          <p:nvPr>
            <p:ph type="title" idx="4294967295"/>
          </p:nvPr>
        </p:nvSpPr>
        <p:spPr>
          <a:xfrm>
            <a:off x="0" y="365125"/>
            <a:ext cx="10515600" cy="1325563"/>
          </a:xfrm>
        </p:spPr>
        <p:txBody>
          <a:bodyPr/>
          <a:lstStyle/>
          <a:p>
            <a:r>
              <a:rPr lang="en-SI" dirty="0"/>
              <a:t> </a:t>
            </a:r>
          </a:p>
        </p:txBody>
      </p:sp>
      <p:sp>
        <p:nvSpPr>
          <p:cNvPr id="4" name="Title 1">
            <a:extLst>
              <a:ext uri="{FF2B5EF4-FFF2-40B4-BE49-F238E27FC236}">
                <a16:creationId xmlns:a16="http://schemas.microsoft.com/office/drawing/2014/main" id="{7504C586-F9F1-8A4F-A99E-0FCD7C4B8AF1}"/>
              </a:ext>
            </a:extLst>
          </p:cNvPr>
          <p:cNvSpPr txBox="1">
            <a:spLocks/>
          </p:cNvSpPr>
          <p:nvPr/>
        </p:nvSpPr>
        <p:spPr>
          <a:xfrm>
            <a:off x="957471" y="278763"/>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sz="2200" b="1" dirty="0">
                <a:latin typeface="Arial" panose="020B0604020202020204" pitchFamily="34" charset="0"/>
                <a:ea typeface="Open Sans" panose="020B0606030504020204" pitchFamily="34" charset="0"/>
                <a:cs typeface="Arial" panose="020B0604020202020204" pitchFamily="34" charset="0"/>
              </a:rPr>
              <a:t>ODPRTI J</a:t>
            </a:r>
            <a:r>
              <a:rPr lang="en-SI" sz="2200" b="1" dirty="0">
                <a:latin typeface="Arial" panose="020B0604020202020204" pitchFamily="34" charset="0"/>
                <a:ea typeface="Open Sans" panose="020B0606030504020204" pitchFamily="34" charset="0"/>
                <a:cs typeface="Arial" panose="020B0604020202020204" pitchFamily="34" charset="0"/>
              </a:rPr>
              <a:t>AVN</a:t>
            </a:r>
            <a:r>
              <a:rPr lang="sl-SI" sz="2200" b="1" dirty="0">
                <a:latin typeface="Arial" panose="020B0604020202020204" pitchFamily="34" charset="0"/>
                <a:ea typeface="Open Sans" panose="020B0606030504020204" pitchFamily="34" charset="0"/>
                <a:cs typeface="Arial" panose="020B0604020202020204" pitchFamily="34" charset="0"/>
              </a:rPr>
              <a:t>I</a:t>
            </a:r>
            <a:r>
              <a:rPr lang="en-SI" sz="2200" b="1" dirty="0">
                <a:latin typeface="Arial" panose="020B0604020202020204" pitchFamily="34" charset="0"/>
                <a:ea typeface="Open Sans" panose="020B0606030504020204" pitchFamily="34" charset="0"/>
                <a:cs typeface="Arial" panose="020B0604020202020204" pitchFamily="34" charset="0"/>
              </a:rPr>
              <a:t> RAZPIS </a:t>
            </a:r>
            <a:r>
              <a:rPr lang="sl-SI" sz="2200" b="1" dirty="0">
                <a:latin typeface="Arial" panose="020B0604020202020204" pitchFamily="34" charset="0"/>
                <a:ea typeface="Open Sans" panose="020B0606030504020204" pitchFamily="34" charset="0"/>
                <a:cs typeface="Arial" panose="020B0604020202020204" pitchFamily="34" charset="0"/>
              </a:rPr>
              <a:t>ZA </a:t>
            </a:r>
            <a:r>
              <a:rPr lang="en-SI" sz="2200" b="1" dirty="0">
                <a:latin typeface="Arial" panose="020B0604020202020204" pitchFamily="34" charset="0"/>
                <a:ea typeface="Open Sans" panose="020B0606030504020204" pitchFamily="34" charset="0"/>
                <a:cs typeface="Arial" panose="020B0604020202020204" pitchFamily="34" charset="0"/>
              </a:rPr>
              <a:t>STANDARDNE PROJEKTE</a:t>
            </a:r>
            <a:r>
              <a:rPr lang="sl-SI" sz="2200" b="1" dirty="0">
                <a:latin typeface="Arial" panose="020B0604020202020204" pitchFamily="34" charset="0"/>
                <a:ea typeface="Open Sans" panose="020B0606030504020204" pitchFamily="34" charset="0"/>
                <a:cs typeface="Arial" panose="020B0604020202020204" pitchFamily="34" charset="0"/>
              </a:rPr>
              <a:t> </a:t>
            </a:r>
          </a:p>
          <a:p>
            <a:r>
              <a:rPr lang="sl-SI" sz="2200" b="1" dirty="0">
                <a:latin typeface="Arial" panose="020B0604020202020204" pitchFamily="34" charset="0"/>
                <a:ea typeface="Open Sans" panose="020B0606030504020204" pitchFamily="34" charset="0"/>
                <a:cs typeface="Arial" panose="020B0604020202020204" pitchFamily="34" charset="0"/>
              </a:rPr>
              <a:t>OTVORENI POZIV ZA STANDARDNE PROJEKTE</a:t>
            </a:r>
            <a:endParaRPr lang="en-SI" sz="2200" b="1" dirty="0">
              <a:latin typeface="Arial" panose="020B0604020202020204" pitchFamily="34" charset="0"/>
              <a:ea typeface="Open Sans" panose="020B0606030504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72D1FEB3-6183-794B-834A-BDEC0FE77725}"/>
              </a:ext>
            </a:extLst>
          </p:cNvPr>
          <p:cNvSpPr txBox="1">
            <a:spLocks/>
          </p:cNvSpPr>
          <p:nvPr/>
        </p:nvSpPr>
        <p:spPr>
          <a:xfrm>
            <a:off x="957471" y="2153617"/>
            <a:ext cx="10515600" cy="33556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SI"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Content Placeholder 2">
            <a:extLst>
              <a:ext uri="{FF2B5EF4-FFF2-40B4-BE49-F238E27FC236}">
                <a16:creationId xmlns:a16="http://schemas.microsoft.com/office/drawing/2014/main" id="{F027A1CB-CD54-FE4B-9F5B-15646C34E68C}"/>
              </a:ext>
            </a:extLst>
          </p:cNvPr>
          <p:cNvSpPr txBox="1">
            <a:spLocks/>
          </p:cNvSpPr>
          <p:nvPr/>
        </p:nvSpPr>
        <p:spPr>
          <a:xfrm>
            <a:off x="957471" y="2057401"/>
            <a:ext cx="10515600" cy="34518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8"/>
            <a:endParaRPr lang="en-SI" sz="1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7A7D8283-1F2A-8E3A-798E-665B655FA289}"/>
              </a:ext>
            </a:extLst>
          </p:cNvPr>
          <p:cNvSpPr txBox="1"/>
          <p:nvPr/>
        </p:nvSpPr>
        <p:spPr>
          <a:xfrm>
            <a:off x="1018032" y="1604326"/>
            <a:ext cx="9321728" cy="4314890"/>
          </a:xfrm>
          <a:prstGeom prst="rect">
            <a:avLst/>
          </a:prstGeom>
          <a:noFill/>
        </p:spPr>
        <p:txBody>
          <a:bodyPr wrap="square">
            <a:noAutofit/>
          </a:bodyPr>
          <a:lstStyle/>
          <a:p>
            <a:pPr algn="just">
              <a:spcBef>
                <a:spcPts val="1200"/>
              </a:spcBef>
              <a:spcAft>
                <a:spcPts val="1200"/>
              </a:spcAft>
            </a:pPr>
            <a:r>
              <a:rPr lang="sl-SI" sz="1800" b="1" dirty="0">
                <a:solidFill>
                  <a:srgbClr val="000000"/>
                </a:solidFill>
                <a:effectLst/>
                <a:latin typeface="Arial" panose="020B0604020202020204" pitchFamily="34" charset="0"/>
                <a:ea typeface="Calibri" panose="020F0502020204030204" pitchFamily="34" charset="0"/>
              </a:rPr>
              <a:t>Prednostna naloga 3: dostopna in povezana regija - 1.498.066,27 EUR</a:t>
            </a:r>
            <a:endParaRPr lang="sl-SI" sz="1800" dirty="0">
              <a:effectLst/>
              <a:latin typeface="Calibri" panose="020F0502020204030204" pitchFamily="34" charset="0"/>
              <a:ea typeface="Calibri" panose="020F0502020204030204" pitchFamily="34" charset="0"/>
            </a:endParaRPr>
          </a:p>
          <a:p>
            <a:pPr algn="just">
              <a:spcBef>
                <a:spcPts val="1200"/>
              </a:spcBef>
              <a:spcAft>
                <a:spcPts val="1200"/>
              </a:spcAft>
            </a:pPr>
            <a:r>
              <a:rPr lang="sl-SI" sz="1800" dirty="0">
                <a:solidFill>
                  <a:srgbClr val="000000"/>
                </a:solidFill>
                <a:effectLst/>
                <a:latin typeface="Segoe UI Symbol" panose="020B0502040204020203" pitchFamily="34" charset="0"/>
                <a:ea typeface="Calibri" panose="020F0502020204030204" pitchFamily="34" charset="0"/>
                <a:cs typeface="Segoe UI Symbol" panose="020B0502040204020203" pitchFamily="34" charset="0"/>
              </a:rPr>
              <a:t>✓</a:t>
            </a:r>
            <a:r>
              <a:rPr lang="sl-SI" sz="1800" dirty="0">
                <a:solidFill>
                  <a:srgbClr val="000000"/>
                </a:solidFill>
                <a:effectLst/>
                <a:latin typeface="Arial" panose="020B0604020202020204" pitchFamily="34" charset="0"/>
                <a:ea typeface="Calibri" panose="020F0502020204030204" pitchFamily="34" charset="0"/>
              </a:rPr>
              <a:t> Specifični cilj 6.2: Krepitev učinkovite javne uprave s spodbujanjem pravnega in upravnega sodelovanja ter sodelovanja med državljani, akterji civilne družbe in institucijami, zlasti z namenom, da se odpravijo pravne in druge ovire v obmejnih regijah.</a:t>
            </a:r>
            <a:endParaRPr lang="sl-SI" dirty="0">
              <a:solidFill>
                <a:srgbClr val="000000"/>
              </a:solidFill>
              <a:latin typeface="Calibri" panose="020F0502020204030204" pitchFamily="34" charset="0"/>
              <a:ea typeface="Calibri" panose="020F0502020204030204" pitchFamily="34" charset="0"/>
            </a:endParaRPr>
          </a:p>
          <a:p>
            <a:pPr algn="just">
              <a:spcBef>
                <a:spcPts val="1200"/>
              </a:spcBef>
              <a:spcAft>
                <a:spcPts val="1200"/>
              </a:spcAft>
            </a:pPr>
            <a:endParaRPr lang="sl-SI" sz="1800" dirty="0">
              <a:effectLst/>
              <a:latin typeface="Calibri" panose="020F0502020204030204" pitchFamily="34" charset="0"/>
              <a:ea typeface="Calibri" panose="020F0502020204030204" pitchFamily="34" charset="0"/>
            </a:endParaRPr>
          </a:p>
          <a:p>
            <a:pPr algn="just">
              <a:spcBef>
                <a:spcPts val="1200"/>
              </a:spcBef>
              <a:spcAft>
                <a:spcPts val="1200"/>
              </a:spcAft>
            </a:pPr>
            <a:r>
              <a:rPr lang="sl-SI" sz="1800" b="1" dirty="0">
                <a:effectLst/>
                <a:latin typeface="Arial" panose="020B0604020202020204" pitchFamily="34" charset="0"/>
                <a:ea typeface="Calibri" panose="020F0502020204030204" pitchFamily="34" charset="0"/>
                <a:cs typeface="Arial" panose="020B0604020202020204" pitchFamily="34" charset="0"/>
              </a:rPr>
              <a:t>Prioritet 3: </a:t>
            </a:r>
            <a:r>
              <a:rPr lang="sl-SI" sz="1800" b="1" dirty="0" err="1">
                <a:effectLst/>
                <a:latin typeface="Arial" panose="020B0604020202020204" pitchFamily="34" charset="0"/>
                <a:ea typeface="Calibri" panose="020F0502020204030204" pitchFamily="34" charset="0"/>
                <a:cs typeface="Arial" panose="020B0604020202020204" pitchFamily="34" charset="0"/>
              </a:rPr>
              <a:t>pristupačna</a:t>
            </a:r>
            <a:r>
              <a:rPr lang="sl-SI" sz="1800" b="1" dirty="0">
                <a:effectLst/>
                <a:latin typeface="Arial" panose="020B0604020202020204" pitchFamily="34" charset="0"/>
                <a:ea typeface="Calibri" panose="020F0502020204030204" pitchFamily="34" charset="0"/>
                <a:cs typeface="Arial" panose="020B0604020202020204" pitchFamily="34" charset="0"/>
              </a:rPr>
              <a:t> i povezana regija – 1 498 066,27 EUR</a:t>
            </a:r>
          </a:p>
          <a:p>
            <a:pPr algn="just">
              <a:spcBef>
                <a:spcPts val="1200"/>
              </a:spcBef>
              <a:spcAft>
                <a:spcPts val="1200"/>
              </a:spcAft>
            </a:pPr>
            <a:r>
              <a:rPr lang="sl-SI" sz="1800" dirty="0">
                <a:effectLst/>
                <a:latin typeface="Arial" panose="020B0604020202020204" pitchFamily="34" charset="0"/>
                <a:ea typeface="Calibri" panose="020F0502020204030204" pitchFamily="34" charset="0"/>
                <a:cs typeface="Arial" panose="020B0604020202020204" pitchFamily="34" charset="0"/>
              </a:rPr>
              <a:t>✓ Specifični cilj 6.2.: Jačanje učinkovite javne uprave promicanjem pravne, administrativne i suradnje između građana, aktera civilnog društva i institucija, posebno u cilju uklanjanja pravnih i drugih prepreka u pograničnim regijama.</a:t>
            </a:r>
          </a:p>
          <a:p>
            <a:pPr algn="just">
              <a:spcBef>
                <a:spcPts val="1200"/>
              </a:spcBef>
              <a:spcAft>
                <a:spcPts val="1200"/>
              </a:spcAft>
            </a:pPr>
            <a:endParaRPr lang="sl-SI" sz="1800" dirty="0">
              <a:effectLst/>
              <a:latin typeface="Calibri" panose="020F0502020204030204" pitchFamily="34" charset="0"/>
              <a:ea typeface="Calibri" panose="020F0502020204030204" pitchFamily="34" charset="0"/>
            </a:endParaRPr>
          </a:p>
          <a:p>
            <a:pPr algn="just">
              <a:spcBef>
                <a:spcPts val="1200"/>
              </a:spcBef>
              <a:spcAft>
                <a:spcPts val="1200"/>
              </a:spcAft>
            </a:pPr>
            <a:endParaRPr lang="sl-SI" sz="1800" dirty="0">
              <a:effectLst/>
              <a:latin typeface="Calibri" panose="020F0502020204030204" pitchFamily="34" charset="0"/>
              <a:ea typeface="Calibri" panose="020F0502020204030204" pitchFamily="34" charset="0"/>
            </a:endParaRPr>
          </a:p>
          <a:p>
            <a:endParaRPr lang="sl-SI" dirty="0"/>
          </a:p>
        </p:txBody>
      </p:sp>
    </p:spTree>
    <p:extLst>
      <p:ext uri="{BB962C8B-B14F-4D97-AF65-F5344CB8AC3E}">
        <p14:creationId xmlns:p14="http://schemas.microsoft.com/office/powerpoint/2010/main" val="2740064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EF2D-5A8A-F24F-8769-0C5D7B7D2A95}"/>
              </a:ext>
            </a:extLst>
          </p:cNvPr>
          <p:cNvSpPr>
            <a:spLocks noGrp="1"/>
          </p:cNvSpPr>
          <p:nvPr>
            <p:ph type="title" idx="4294967295"/>
          </p:nvPr>
        </p:nvSpPr>
        <p:spPr>
          <a:xfrm>
            <a:off x="0" y="365125"/>
            <a:ext cx="10515600" cy="1325563"/>
          </a:xfrm>
        </p:spPr>
        <p:txBody>
          <a:bodyPr/>
          <a:lstStyle/>
          <a:p>
            <a:r>
              <a:rPr lang="en-SI" dirty="0"/>
              <a:t> </a:t>
            </a:r>
          </a:p>
        </p:txBody>
      </p:sp>
      <p:sp>
        <p:nvSpPr>
          <p:cNvPr id="4" name="Title 1">
            <a:extLst>
              <a:ext uri="{FF2B5EF4-FFF2-40B4-BE49-F238E27FC236}">
                <a16:creationId xmlns:a16="http://schemas.microsoft.com/office/drawing/2014/main" id="{7504C586-F9F1-8A4F-A99E-0FCD7C4B8AF1}"/>
              </a:ext>
            </a:extLst>
          </p:cNvPr>
          <p:cNvSpPr txBox="1">
            <a:spLocks/>
          </p:cNvSpPr>
          <p:nvPr/>
        </p:nvSpPr>
        <p:spPr>
          <a:xfrm>
            <a:off x="957471" y="278763"/>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sz="2200" b="1" dirty="0">
                <a:latin typeface="Arial" panose="020B0604020202020204" pitchFamily="34" charset="0"/>
                <a:ea typeface="Open Sans" panose="020B0606030504020204" pitchFamily="34" charset="0"/>
                <a:cs typeface="Arial" panose="020B0604020202020204" pitchFamily="34" charset="0"/>
              </a:rPr>
              <a:t>UPRAVIČENI PRIJAVITELJI (za 6.2)</a:t>
            </a:r>
            <a:endParaRPr lang="en-SI" sz="2200" b="1" dirty="0">
              <a:latin typeface="Arial" panose="020B0604020202020204" pitchFamily="34" charset="0"/>
              <a:ea typeface="Open Sans" panose="020B0606030504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72D1FEB3-6183-794B-834A-BDEC0FE77725}"/>
              </a:ext>
            </a:extLst>
          </p:cNvPr>
          <p:cNvSpPr txBox="1">
            <a:spLocks/>
          </p:cNvSpPr>
          <p:nvPr/>
        </p:nvSpPr>
        <p:spPr>
          <a:xfrm>
            <a:off x="957471" y="2153617"/>
            <a:ext cx="10515600" cy="33556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SI"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Content Placeholder 2">
            <a:extLst>
              <a:ext uri="{FF2B5EF4-FFF2-40B4-BE49-F238E27FC236}">
                <a16:creationId xmlns:a16="http://schemas.microsoft.com/office/drawing/2014/main" id="{F027A1CB-CD54-FE4B-9F5B-15646C34E68C}"/>
              </a:ext>
            </a:extLst>
          </p:cNvPr>
          <p:cNvSpPr txBox="1">
            <a:spLocks/>
          </p:cNvSpPr>
          <p:nvPr/>
        </p:nvSpPr>
        <p:spPr>
          <a:xfrm>
            <a:off x="957471" y="2057401"/>
            <a:ext cx="10515600" cy="34518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8"/>
            <a:endParaRPr lang="en-SI" sz="1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7A7D8283-1F2A-8E3A-798E-665B655FA289}"/>
              </a:ext>
            </a:extLst>
          </p:cNvPr>
          <p:cNvSpPr txBox="1"/>
          <p:nvPr/>
        </p:nvSpPr>
        <p:spPr>
          <a:xfrm>
            <a:off x="1018032" y="1604326"/>
            <a:ext cx="9321728" cy="4314890"/>
          </a:xfrm>
          <a:prstGeom prst="rect">
            <a:avLst/>
          </a:prstGeom>
          <a:noFill/>
        </p:spPr>
        <p:txBody>
          <a:bodyPr wrap="square">
            <a:noAutofit/>
          </a:bodyPr>
          <a:lstStyle/>
          <a:p>
            <a:pPr marL="285750" indent="-285750" algn="just">
              <a:spcBef>
                <a:spcPts val="1200"/>
              </a:spcBef>
              <a:spcAft>
                <a:spcPts val="1200"/>
              </a:spcAft>
              <a:buFontTx/>
              <a:buChar char="-"/>
            </a:pPr>
            <a:r>
              <a:rPr lang="sl-SI" dirty="0"/>
              <a:t>nacionalni, regionalni in lokalni javni organi ter telesa, ki jih ustanovijo in upravljajo nacionalni, regionalni ali lokalni organi (nacionalna, regionalna in lokalna oblast, ministrstva, nacionalne agencije, javne institucije, sektorske agencije, itd.); </a:t>
            </a:r>
          </a:p>
          <a:p>
            <a:pPr marL="285750" indent="-285750" algn="just">
              <a:spcBef>
                <a:spcPts val="1200"/>
              </a:spcBef>
              <a:spcAft>
                <a:spcPts val="1200"/>
              </a:spcAft>
              <a:buFontTx/>
              <a:buChar char="-"/>
            </a:pPr>
            <a:r>
              <a:rPr lang="sl-SI" dirty="0"/>
              <a:t>- neprofitne organizacije, ustanovljene po javnem ali zasebnem pravu – pravne osebe (npr. zdravstveni domovi, organizacije na področju socialnega varstva, nevladne organizacije, domovi za starejše, regionalne razvojne agencije, socialna podjetja, visokošolske in raziskovalne ustanove, itd.); </a:t>
            </a:r>
          </a:p>
          <a:p>
            <a:pPr marL="285750" indent="-285750" algn="just">
              <a:spcBef>
                <a:spcPts val="1200"/>
              </a:spcBef>
              <a:spcAft>
                <a:spcPts val="1200"/>
              </a:spcAft>
              <a:buFontTx/>
              <a:buChar char="-"/>
            </a:pPr>
            <a:r>
              <a:rPr lang="sl-SI" dirty="0"/>
              <a:t>- organizacije, ki opravljajo storitve v javnem interesu (ponudniki storitev javnega prevoza, zdravstveni in socialni zavodi, javna komunalna podjetja, itd.).</a:t>
            </a:r>
          </a:p>
        </p:txBody>
      </p:sp>
    </p:spTree>
    <p:extLst>
      <p:ext uri="{BB962C8B-B14F-4D97-AF65-F5344CB8AC3E}">
        <p14:creationId xmlns:p14="http://schemas.microsoft.com/office/powerpoint/2010/main" val="1337898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EF2D-5A8A-F24F-8769-0C5D7B7D2A95}"/>
              </a:ext>
            </a:extLst>
          </p:cNvPr>
          <p:cNvSpPr>
            <a:spLocks noGrp="1"/>
          </p:cNvSpPr>
          <p:nvPr>
            <p:ph type="title" idx="4294967295"/>
          </p:nvPr>
        </p:nvSpPr>
        <p:spPr>
          <a:xfrm>
            <a:off x="0" y="365125"/>
            <a:ext cx="10515600" cy="1325563"/>
          </a:xfrm>
        </p:spPr>
        <p:txBody>
          <a:bodyPr/>
          <a:lstStyle/>
          <a:p>
            <a:r>
              <a:rPr lang="en-SI" dirty="0"/>
              <a:t> </a:t>
            </a:r>
          </a:p>
        </p:txBody>
      </p:sp>
      <p:sp>
        <p:nvSpPr>
          <p:cNvPr id="4" name="Title 1">
            <a:extLst>
              <a:ext uri="{FF2B5EF4-FFF2-40B4-BE49-F238E27FC236}">
                <a16:creationId xmlns:a16="http://schemas.microsoft.com/office/drawing/2014/main" id="{7504C586-F9F1-8A4F-A99E-0FCD7C4B8AF1}"/>
              </a:ext>
            </a:extLst>
          </p:cNvPr>
          <p:cNvSpPr txBox="1">
            <a:spLocks/>
          </p:cNvSpPr>
          <p:nvPr/>
        </p:nvSpPr>
        <p:spPr>
          <a:xfrm>
            <a:off x="957471" y="278763"/>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sz="2200" b="1" dirty="0">
                <a:latin typeface="Arial" panose="020B0604020202020204" pitchFamily="34" charset="0"/>
                <a:ea typeface="Open Sans" panose="020B0606030504020204" pitchFamily="34" charset="0"/>
                <a:cs typeface="Arial" panose="020B0604020202020204" pitchFamily="34" charset="0"/>
              </a:rPr>
              <a:t>PRIHVATLJIVI KORISNICI (za 6.2)</a:t>
            </a:r>
            <a:endParaRPr lang="en-SI" sz="2200" b="1" dirty="0">
              <a:latin typeface="Arial" panose="020B0604020202020204" pitchFamily="34" charset="0"/>
              <a:ea typeface="Open Sans" panose="020B0606030504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72D1FEB3-6183-794B-834A-BDEC0FE77725}"/>
              </a:ext>
            </a:extLst>
          </p:cNvPr>
          <p:cNvSpPr txBox="1">
            <a:spLocks/>
          </p:cNvSpPr>
          <p:nvPr/>
        </p:nvSpPr>
        <p:spPr>
          <a:xfrm>
            <a:off x="957471" y="2153617"/>
            <a:ext cx="10515600" cy="33556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SI"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Content Placeholder 2">
            <a:extLst>
              <a:ext uri="{FF2B5EF4-FFF2-40B4-BE49-F238E27FC236}">
                <a16:creationId xmlns:a16="http://schemas.microsoft.com/office/drawing/2014/main" id="{F027A1CB-CD54-FE4B-9F5B-15646C34E68C}"/>
              </a:ext>
            </a:extLst>
          </p:cNvPr>
          <p:cNvSpPr txBox="1">
            <a:spLocks/>
          </p:cNvSpPr>
          <p:nvPr/>
        </p:nvSpPr>
        <p:spPr>
          <a:xfrm>
            <a:off x="957471" y="2057401"/>
            <a:ext cx="10515600" cy="34518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8"/>
            <a:endParaRPr lang="en-SI" sz="1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7A7D8283-1F2A-8E3A-798E-665B655FA289}"/>
              </a:ext>
            </a:extLst>
          </p:cNvPr>
          <p:cNvSpPr txBox="1"/>
          <p:nvPr/>
        </p:nvSpPr>
        <p:spPr>
          <a:xfrm>
            <a:off x="1018032" y="1604326"/>
            <a:ext cx="9321728" cy="4314890"/>
          </a:xfrm>
          <a:prstGeom prst="rect">
            <a:avLst/>
          </a:prstGeom>
          <a:noFill/>
        </p:spPr>
        <p:txBody>
          <a:bodyPr wrap="square">
            <a:noAutofit/>
          </a:bodyPr>
          <a:lstStyle/>
          <a:p>
            <a:pPr marL="285750" indent="-285750" algn="just">
              <a:spcBef>
                <a:spcPts val="1200"/>
              </a:spcBef>
              <a:spcAft>
                <a:spcPts val="1200"/>
              </a:spcAft>
              <a:buFontTx/>
              <a:buChar char="-"/>
            </a:pPr>
            <a:r>
              <a:rPr lang="sl-SI" dirty="0"/>
              <a:t>Nacionalna, regionalna i lokalna javna </a:t>
            </a:r>
            <a:r>
              <a:rPr lang="sl-SI" dirty="0" err="1"/>
              <a:t>tijela</a:t>
            </a:r>
            <a:r>
              <a:rPr lang="sl-SI" dirty="0"/>
              <a:t> i </a:t>
            </a:r>
            <a:r>
              <a:rPr lang="sl-SI" dirty="0" err="1"/>
              <a:t>tijela</a:t>
            </a:r>
            <a:r>
              <a:rPr lang="sl-SI" dirty="0"/>
              <a:t> </a:t>
            </a:r>
            <a:r>
              <a:rPr lang="sl-SI" dirty="0" err="1"/>
              <a:t>koja</a:t>
            </a:r>
            <a:r>
              <a:rPr lang="sl-SI" dirty="0"/>
              <a:t> su </a:t>
            </a:r>
            <a:r>
              <a:rPr lang="sl-SI" dirty="0" err="1"/>
              <a:t>uspostavila</a:t>
            </a:r>
            <a:r>
              <a:rPr lang="sl-SI" dirty="0"/>
              <a:t> i </a:t>
            </a:r>
            <a:r>
              <a:rPr lang="sl-SI" dirty="0" err="1"/>
              <a:t>kojima</a:t>
            </a:r>
            <a:r>
              <a:rPr lang="sl-SI" dirty="0"/>
              <a:t> </a:t>
            </a:r>
            <a:r>
              <a:rPr lang="sl-SI" dirty="0" err="1"/>
              <a:t>upravljaju</a:t>
            </a:r>
            <a:r>
              <a:rPr lang="sl-SI" dirty="0"/>
              <a:t> nacionalna, regionalna ili lokalna javna </a:t>
            </a:r>
            <a:r>
              <a:rPr lang="sl-SI" dirty="0" err="1"/>
              <a:t>tijela</a:t>
            </a:r>
            <a:r>
              <a:rPr lang="sl-SI" dirty="0"/>
              <a:t> (</a:t>
            </a:r>
            <a:r>
              <a:rPr lang="sl-SI" dirty="0" err="1"/>
              <a:t>tijela</a:t>
            </a:r>
            <a:r>
              <a:rPr lang="sl-SI" dirty="0"/>
              <a:t> nacionalne, regionalne ili lokalne </a:t>
            </a:r>
            <a:r>
              <a:rPr lang="sl-SI" dirty="0" err="1"/>
              <a:t>vlasti</a:t>
            </a:r>
            <a:r>
              <a:rPr lang="sl-SI" dirty="0"/>
              <a:t>, </a:t>
            </a:r>
            <a:r>
              <a:rPr lang="sl-SI" dirty="0" err="1"/>
              <a:t>ministarstva</a:t>
            </a:r>
            <a:r>
              <a:rPr lang="sl-SI" dirty="0"/>
              <a:t>, nacionalne agencije, javne institucije, sektorske agencije, itd.); </a:t>
            </a:r>
          </a:p>
          <a:p>
            <a:pPr marL="285750" indent="-285750" algn="just">
              <a:spcBef>
                <a:spcPts val="1200"/>
              </a:spcBef>
              <a:spcAft>
                <a:spcPts val="1200"/>
              </a:spcAft>
              <a:buFontTx/>
              <a:buChar char="-"/>
            </a:pPr>
            <a:r>
              <a:rPr lang="sl-SI" dirty="0"/>
              <a:t>Neprofitne organizacije osnovane prema </a:t>
            </a:r>
            <a:r>
              <a:rPr lang="sl-SI" dirty="0" err="1"/>
              <a:t>javnom</a:t>
            </a:r>
            <a:r>
              <a:rPr lang="sl-SI" dirty="0"/>
              <a:t> ili </a:t>
            </a:r>
            <a:r>
              <a:rPr lang="sl-SI" dirty="0" err="1"/>
              <a:t>privatnom</a:t>
            </a:r>
            <a:r>
              <a:rPr lang="sl-SI" dirty="0"/>
              <a:t> pravu - pravne </a:t>
            </a:r>
            <a:r>
              <a:rPr lang="sl-SI" dirty="0" err="1"/>
              <a:t>osobe</a:t>
            </a:r>
            <a:r>
              <a:rPr lang="sl-SI" dirty="0"/>
              <a:t> (npr. zdravstveni centri, organizacije </a:t>
            </a:r>
            <a:r>
              <a:rPr lang="sl-SI" dirty="0" err="1"/>
              <a:t>socijalne</a:t>
            </a:r>
            <a:r>
              <a:rPr lang="sl-SI" dirty="0"/>
              <a:t> skrbi, </a:t>
            </a:r>
            <a:r>
              <a:rPr lang="sl-SI" dirty="0" err="1"/>
              <a:t>nevladine</a:t>
            </a:r>
            <a:r>
              <a:rPr lang="sl-SI" dirty="0"/>
              <a:t> organizacije, centri za </a:t>
            </a:r>
            <a:r>
              <a:rPr lang="sl-SI" dirty="0" err="1"/>
              <a:t>starije</a:t>
            </a:r>
            <a:r>
              <a:rPr lang="sl-SI" dirty="0"/>
              <a:t> 7 </a:t>
            </a:r>
            <a:r>
              <a:rPr lang="sl-SI" dirty="0" err="1"/>
              <a:t>osobe</a:t>
            </a:r>
            <a:r>
              <a:rPr lang="sl-SI" dirty="0"/>
              <a:t>, regionalne razvojne agencije, </a:t>
            </a:r>
            <a:r>
              <a:rPr lang="sl-SI" dirty="0" err="1"/>
              <a:t>socijalna</a:t>
            </a:r>
            <a:r>
              <a:rPr lang="sl-SI" dirty="0"/>
              <a:t> </a:t>
            </a:r>
            <a:r>
              <a:rPr lang="sl-SI" dirty="0" err="1"/>
              <a:t>poduzeća</a:t>
            </a:r>
            <a:r>
              <a:rPr lang="sl-SI" dirty="0"/>
              <a:t>, visoka </a:t>
            </a:r>
            <a:r>
              <a:rPr lang="sl-SI" dirty="0" err="1"/>
              <a:t>učilišta</a:t>
            </a:r>
            <a:r>
              <a:rPr lang="sl-SI" dirty="0"/>
              <a:t> i </a:t>
            </a:r>
            <a:r>
              <a:rPr lang="sl-SI" dirty="0" err="1"/>
              <a:t>istraživački</a:t>
            </a:r>
            <a:r>
              <a:rPr lang="sl-SI" dirty="0"/>
              <a:t> instituti, itd.); </a:t>
            </a:r>
          </a:p>
          <a:p>
            <a:pPr marL="285750" indent="-285750" algn="just">
              <a:spcBef>
                <a:spcPts val="1200"/>
              </a:spcBef>
              <a:spcAft>
                <a:spcPts val="1200"/>
              </a:spcAft>
              <a:buFontTx/>
              <a:buChar char="-"/>
            </a:pPr>
            <a:r>
              <a:rPr lang="sl-SI" dirty="0"/>
              <a:t>Organizacije </a:t>
            </a:r>
            <a:r>
              <a:rPr lang="sl-SI" dirty="0" err="1"/>
              <a:t>koje</a:t>
            </a:r>
            <a:r>
              <a:rPr lang="sl-SI" dirty="0"/>
              <a:t> </a:t>
            </a:r>
            <a:r>
              <a:rPr lang="sl-SI" dirty="0" err="1"/>
              <a:t>pružaju</a:t>
            </a:r>
            <a:r>
              <a:rPr lang="sl-SI" dirty="0"/>
              <a:t> usluge u </a:t>
            </a:r>
            <a:r>
              <a:rPr lang="sl-SI" dirty="0" err="1"/>
              <a:t>javnom</a:t>
            </a:r>
            <a:r>
              <a:rPr lang="sl-SI" dirty="0"/>
              <a:t> interesu (</a:t>
            </a:r>
            <a:r>
              <a:rPr lang="sl-SI" dirty="0" err="1"/>
              <a:t>pružatelji</a:t>
            </a:r>
            <a:r>
              <a:rPr lang="sl-SI" dirty="0"/>
              <a:t> usluga </a:t>
            </a:r>
            <a:r>
              <a:rPr lang="sl-SI" dirty="0" err="1"/>
              <a:t>javnog</a:t>
            </a:r>
            <a:r>
              <a:rPr lang="sl-SI" dirty="0"/>
              <a:t> </a:t>
            </a:r>
            <a:r>
              <a:rPr lang="sl-SI" dirty="0" err="1"/>
              <a:t>prijevoza</a:t>
            </a:r>
            <a:r>
              <a:rPr lang="sl-SI" dirty="0"/>
              <a:t>, zdravstvene i </a:t>
            </a:r>
            <a:r>
              <a:rPr lang="sl-SI" dirty="0" err="1"/>
              <a:t>socijalne</a:t>
            </a:r>
            <a:r>
              <a:rPr lang="sl-SI" dirty="0"/>
              <a:t> institucije, komunalne institucije, itd.).</a:t>
            </a:r>
          </a:p>
        </p:txBody>
      </p:sp>
    </p:spTree>
    <p:extLst>
      <p:ext uri="{BB962C8B-B14F-4D97-AF65-F5344CB8AC3E}">
        <p14:creationId xmlns:p14="http://schemas.microsoft.com/office/powerpoint/2010/main" val="24620933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EF2D-5A8A-F24F-8769-0C5D7B7D2A95}"/>
              </a:ext>
            </a:extLst>
          </p:cNvPr>
          <p:cNvSpPr>
            <a:spLocks noGrp="1"/>
          </p:cNvSpPr>
          <p:nvPr>
            <p:ph type="title" idx="4294967295"/>
          </p:nvPr>
        </p:nvSpPr>
        <p:spPr>
          <a:xfrm>
            <a:off x="0" y="365125"/>
            <a:ext cx="10515600" cy="1325563"/>
          </a:xfrm>
        </p:spPr>
        <p:txBody>
          <a:bodyPr/>
          <a:lstStyle/>
          <a:p>
            <a:r>
              <a:rPr lang="en-SI" dirty="0"/>
              <a:t> </a:t>
            </a:r>
          </a:p>
        </p:txBody>
      </p:sp>
      <p:sp>
        <p:nvSpPr>
          <p:cNvPr id="4" name="Title 1">
            <a:extLst>
              <a:ext uri="{FF2B5EF4-FFF2-40B4-BE49-F238E27FC236}">
                <a16:creationId xmlns:a16="http://schemas.microsoft.com/office/drawing/2014/main" id="{7504C586-F9F1-8A4F-A99E-0FCD7C4B8AF1}"/>
              </a:ext>
            </a:extLst>
          </p:cNvPr>
          <p:cNvSpPr txBox="1">
            <a:spLocks/>
          </p:cNvSpPr>
          <p:nvPr/>
        </p:nvSpPr>
        <p:spPr>
          <a:xfrm>
            <a:off x="957471" y="278763"/>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sz="2200" b="1" dirty="0">
                <a:latin typeface="Arial" panose="020B0604020202020204" pitchFamily="34" charset="0"/>
                <a:ea typeface="Open Sans" panose="020B0606030504020204" pitchFamily="34" charset="0"/>
                <a:cs typeface="Arial" panose="020B0604020202020204" pitchFamily="34" charset="0"/>
              </a:rPr>
              <a:t>ODPRTI J</a:t>
            </a:r>
            <a:r>
              <a:rPr lang="en-SI" sz="2200" b="1" dirty="0">
                <a:latin typeface="Arial" panose="020B0604020202020204" pitchFamily="34" charset="0"/>
                <a:ea typeface="Open Sans" panose="020B0606030504020204" pitchFamily="34" charset="0"/>
                <a:cs typeface="Arial" panose="020B0604020202020204" pitchFamily="34" charset="0"/>
              </a:rPr>
              <a:t>AVN</a:t>
            </a:r>
            <a:r>
              <a:rPr lang="sl-SI" sz="2200" b="1" dirty="0">
                <a:latin typeface="Arial" panose="020B0604020202020204" pitchFamily="34" charset="0"/>
                <a:ea typeface="Open Sans" panose="020B0606030504020204" pitchFamily="34" charset="0"/>
                <a:cs typeface="Arial" panose="020B0604020202020204" pitchFamily="34" charset="0"/>
              </a:rPr>
              <a:t>I</a:t>
            </a:r>
            <a:r>
              <a:rPr lang="en-SI" sz="2200" b="1" dirty="0">
                <a:latin typeface="Arial" panose="020B0604020202020204" pitchFamily="34" charset="0"/>
                <a:ea typeface="Open Sans" panose="020B0606030504020204" pitchFamily="34" charset="0"/>
                <a:cs typeface="Arial" panose="020B0604020202020204" pitchFamily="34" charset="0"/>
              </a:rPr>
              <a:t> RAZPIS </a:t>
            </a:r>
            <a:r>
              <a:rPr lang="sl-SI" sz="2200" b="1" dirty="0">
                <a:latin typeface="Arial" panose="020B0604020202020204" pitchFamily="34" charset="0"/>
                <a:ea typeface="Open Sans" panose="020B0606030504020204" pitchFamily="34" charset="0"/>
                <a:cs typeface="Arial" panose="020B0604020202020204" pitchFamily="34" charset="0"/>
              </a:rPr>
              <a:t>ZA </a:t>
            </a:r>
            <a:r>
              <a:rPr lang="en-SI" sz="2200" b="1" dirty="0">
                <a:latin typeface="Arial" panose="020B0604020202020204" pitchFamily="34" charset="0"/>
                <a:ea typeface="Open Sans" panose="020B0606030504020204" pitchFamily="34" charset="0"/>
                <a:cs typeface="Arial" panose="020B0604020202020204" pitchFamily="34" charset="0"/>
              </a:rPr>
              <a:t>STANDARDNE PROJEKTE</a:t>
            </a:r>
            <a:r>
              <a:rPr lang="sl-SI" sz="2200" b="1" dirty="0">
                <a:latin typeface="Arial" panose="020B0604020202020204" pitchFamily="34" charset="0"/>
                <a:ea typeface="Open Sans" panose="020B0606030504020204" pitchFamily="34" charset="0"/>
                <a:cs typeface="Arial" panose="020B0604020202020204" pitchFamily="34" charset="0"/>
              </a:rPr>
              <a:t> </a:t>
            </a:r>
          </a:p>
          <a:p>
            <a:r>
              <a:rPr lang="sl-SI" sz="2200" b="1" dirty="0">
                <a:latin typeface="Arial" panose="020B0604020202020204" pitchFamily="34" charset="0"/>
                <a:ea typeface="Open Sans" panose="020B0606030504020204" pitchFamily="34" charset="0"/>
                <a:cs typeface="Arial" panose="020B0604020202020204" pitchFamily="34" charset="0"/>
              </a:rPr>
              <a:t>OTVORENI POZIV ZA STANDARDNE PROJEKTE</a:t>
            </a:r>
            <a:endParaRPr lang="en-SI" sz="2200" b="1" dirty="0">
              <a:latin typeface="Arial" panose="020B0604020202020204" pitchFamily="34" charset="0"/>
              <a:ea typeface="Open Sans" panose="020B0606030504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72D1FEB3-6183-794B-834A-BDEC0FE77725}"/>
              </a:ext>
            </a:extLst>
          </p:cNvPr>
          <p:cNvSpPr txBox="1">
            <a:spLocks/>
          </p:cNvSpPr>
          <p:nvPr/>
        </p:nvSpPr>
        <p:spPr>
          <a:xfrm>
            <a:off x="957471" y="2153617"/>
            <a:ext cx="10515600" cy="33556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SI"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Content Placeholder 2">
            <a:extLst>
              <a:ext uri="{FF2B5EF4-FFF2-40B4-BE49-F238E27FC236}">
                <a16:creationId xmlns:a16="http://schemas.microsoft.com/office/drawing/2014/main" id="{F027A1CB-CD54-FE4B-9F5B-15646C34E68C}"/>
              </a:ext>
            </a:extLst>
          </p:cNvPr>
          <p:cNvSpPr txBox="1">
            <a:spLocks/>
          </p:cNvSpPr>
          <p:nvPr/>
        </p:nvSpPr>
        <p:spPr>
          <a:xfrm>
            <a:off x="957471" y="2057401"/>
            <a:ext cx="10515600" cy="34518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8"/>
            <a:endParaRPr lang="en-SI" sz="1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7A7D8283-1F2A-8E3A-798E-665B655FA289}"/>
              </a:ext>
            </a:extLst>
          </p:cNvPr>
          <p:cNvSpPr txBox="1"/>
          <p:nvPr/>
        </p:nvSpPr>
        <p:spPr>
          <a:xfrm>
            <a:off x="1018032" y="1604326"/>
            <a:ext cx="9321728" cy="4314890"/>
          </a:xfrm>
          <a:prstGeom prst="rect">
            <a:avLst/>
          </a:prstGeom>
          <a:noFill/>
        </p:spPr>
        <p:txBody>
          <a:bodyPr wrap="square">
            <a:noAutofit/>
          </a:bodyPr>
          <a:lstStyle/>
          <a:p>
            <a:pPr marL="285750" indent="-285750" algn="just">
              <a:spcAft>
                <a:spcPts val="1500"/>
              </a:spcAft>
              <a:buFontTx/>
              <a:buChar char="-"/>
            </a:pPr>
            <a:r>
              <a:rPr lang="sl-SI" sz="1800" dirty="0">
                <a:solidFill>
                  <a:srgbClr val="000000"/>
                </a:solidFill>
                <a:effectLst/>
                <a:latin typeface="Arial" panose="020B0604020202020204" pitchFamily="34" charset="0"/>
                <a:ea typeface="Calibri" panose="020F0502020204030204" pitchFamily="34" charset="0"/>
              </a:rPr>
              <a:t>Javni razpis za predložitev projektov za standardne projekte se izvaja na osnovi odprtega javnega razpisa. Prijavitelji lahko vloge predložijo neprekinjeno od objave razpisa naprej oziroma dokler so sredstva na voljo.</a:t>
            </a:r>
            <a:endParaRPr lang="sl-SI" sz="1800" dirty="0">
              <a:effectLst/>
              <a:latin typeface="Calibri" panose="020F0502020204030204" pitchFamily="34" charset="0"/>
              <a:ea typeface="Calibri" panose="020F0502020204030204" pitchFamily="34" charset="0"/>
            </a:endParaRPr>
          </a:p>
          <a:p>
            <a:pPr marL="285750" indent="-285750" algn="just">
              <a:spcAft>
                <a:spcPts val="1500"/>
              </a:spcAft>
              <a:buFontTx/>
              <a:buChar char="-"/>
            </a:pPr>
            <a:r>
              <a:rPr lang="sl-SI" b="1" dirty="0">
                <a:solidFill>
                  <a:schemeClr val="accent1"/>
                </a:solidFill>
                <a:effectLst/>
                <a:latin typeface="Arial" panose="020B0604020202020204" pitchFamily="34" charset="0"/>
                <a:ea typeface="Calibri" panose="020F0502020204030204" pitchFamily="34" charset="0"/>
              </a:rPr>
              <a:t>Prvi rok za predložitev vlog je 19. februarja 2025, do 12. ure (srednjeevropski čas).</a:t>
            </a:r>
          </a:p>
          <a:p>
            <a:pPr marL="285750" indent="-285750" algn="just">
              <a:spcAft>
                <a:spcPts val="1500"/>
              </a:spcAft>
              <a:buFontTx/>
              <a:buChar char="-"/>
            </a:pPr>
            <a:endParaRPr lang="sl-SI" sz="1800" b="1" dirty="0">
              <a:solidFill>
                <a:schemeClr val="accent1"/>
              </a:solidFill>
              <a:effectLst/>
              <a:latin typeface="Calibri" panose="020F0502020204030204" pitchFamily="34" charset="0"/>
              <a:ea typeface="Calibri" panose="020F0502020204030204" pitchFamily="34" charset="0"/>
            </a:endParaRPr>
          </a:p>
          <a:p>
            <a:pPr marL="285750" indent="-285750">
              <a:buFontTx/>
              <a:buChar char="-"/>
            </a:pPr>
            <a:r>
              <a:rPr lang="sl-SI" dirty="0">
                <a:latin typeface="Arial" panose="020B0604020202020204" pitchFamily="34" charset="0"/>
                <a:cs typeface="Arial" panose="020B0604020202020204" pitchFamily="34" charset="0"/>
              </a:rPr>
              <a:t>Otvoreni poziv za dostavu projektnih prijava za standardne projekte izvodi se na osnovi otvorenog javnog poziva što znači da prijavitelji mogu podnositi projektne prijave neprekidno od objave poziva pa sve dok postoje raspoloživa sredstva.</a:t>
            </a:r>
          </a:p>
          <a:p>
            <a:endParaRPr lang="sl-SI" dirty="0">
              <a:latin typeface="Arial" panose="020B0604020202020204" pitchFamily="34" charset="0"/>
              <a:cs typeface="Arial" panose="020B0604020202020204" pitchFamily="34" charset="0"/>
            </a:endParaRPr>
          </a:p>
          <a:p>
            <a:pPr marL="285750" indent="-285750">
              <a:buFontTx/>
              <a:buChar char="-"/>
            </a:pPr>
            <a:r>
              <a:rPr lang="sl-SI" b="1" dirty="0">
                <a:solidFill>
                  <a:schemeClr val="accent1"/>
                </a:solidFill>
                <a:latin typeface="Arial" panose="020B0604020202020204" pitchFamily="34" charset="0"/>
                <a:cs typeface="Arial" panose="020B0604020202020204" pitchFamily="34" charset="0"/>
              </a:rPr>
              <a:t>Prvi rok za podnošenje projektnih prijava je 19. </a:t>
            </a:r>
            <a:r>
              <a:rPr lang="sl-SI" b="1" dirty="0" err="1">
                <a:solidFill>
                  <a:schemeClr val="accent1"/>
                </a:solidFill>
                <a:latin typeface="Arial" panose="020B0604020202020204" pitchFamily="34" charset="0"/>
                <a:cs typeface="Arial" panose="020B0604020202020204" pitchFamily="34" charset="0"/>
              </a:rPr>
              <a:t>veljače</a:t>
            </a:r>
            <a:r>
              <a:rPr lang="sl-SI" b="1" dirty="0">
                <a:solidFill>
                  <a:schemeClr val="accent1"/>
                </a:solidFill>
                <a:latin typeface="Arial" panose="020B0604020202020204" pitchFamily="34" charset="0"/>
                <a:cs typeface="Arial" panose="020B0604020202020204" pitchFamily="34" charset="0"/>
              </a:rPr>
              <a:t> 2025., do 12 sati (po </a:t>
            </a:r>
            <a:r>
              <a:rPr lang="sl-SI" b="1" dirty="0" err="1">
                <a:solidFill>
                  <a:schemeClr val="accent1"/>
                </a:solidFill>
                <a:latin typeface="Arial" panose="020B0604020202020204" pitchFamily="34" charset="0"/>
                <a:cs typeface="Arial" panose="020B0604020202020204" pitchFamily="34" charset="0"/>
              </a:rPr>
              <a:t>srednjoeuropskom</a:t>
            </a:r>
            <a:r>
              <a:rPr lang="sl-SI" b="1" dirty="0">
                <a:solidFill>
                  <a:schemeClr val="accent1"/>
                </a:solidFill>
                <a:latin typeface="Arial" panose="020B0604020202020204" pitchFamily="34" charset="0"/>
                <a:cs typeface="Arial" panose="020B0604020202020204" pitchFamily="34" charset="0"/>
              </a:rPr>
              <a:t> vremenu).</a:t>
            </a:r>
          </a:p>
          <a:p>
            <a:endParaRPr lang="sl-SI" b="1" dirty="0">
              <a:solidFill>
                <a:schemeClr val="accent1"/>
              </a:solidFill>
              <a:latin typeface="Arial" panose="020B0604020202020204" pitchFamily="34" charset="0"/>
              <a:cs typeface="Arial" panose="020B0604020202020204" pitchFamily="34" charset="0"/>
            </a:endParaRPr>
          </a:p>
          <a:p>
            <a:endParaRPr lang="sl-SI" dirty="0"/>
          </a:p>
        </p:txBody>
      </p:sp>
    </p:spTree>
    <p:extLst>
      <p:ext uri="{BB962C8B-B14F-4D97-AF65-F5344CB8AC3E}">
        <p14:creationId xmlns:p14="http://schemas.microsoft.com/office/powerpoint/2010/main" val="2413503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EF2D-5A8A-F24F-8769-0C5D7B7D2A95}"/>
              </a:ext>
            </a:extLst>
          </p:cNvPr>
          <p:cNvSpPr>
            <a:spLocks noGrp="1"/>
          </p:cNvSpPr>
          <p:nvPr>
            <p:ph type="title" idx="4294967295"/>
          </p:nvPr>
        </p:nvSpPr>
        <p:spPr>
          <a:xfrm>
            <a:off x="0" y="365125"/>
            <a:ext cx="10515600" cy="1325563"/>
          </a:xfrm>
        </p:spPr>
        <p:txBody>
          <a:bodyPr/>
          <a:lstStyle/>
          <a:p>
            <a:r>
              <a:rPr lang="en-SI" dirty="0"/>
              <a:t> </a:t>
            </a:r>
          </a:p>
        </p:txBody>
      </p:sp>
      <p:sp>
        <p:nvSpPr>
          <p:cNvPr id="4" name="Title 1">
            <a:extLst>
              <a:ext uri="{FF2B5EF4-FFF2-40B4-BE49-F238E27FC236}">
                <a16:creationId xmlns:a16="http://schemas.microsoft.com/office/drawing/2014/main" id="{7504C586-F9F1-8A4F-A99E-0FCD7C4B8AF1}"/>
              </a:ext>
            </a:extLst>
          </p:cNvPr>
          <p:cNvSpPr txBox="1">
            <a:spLocks/>
          </p:cNvSpPr>
          <p:nvPr/>
        </p:nvSpPr>
        <p:spPr>
          <a:xfrm>
            <a:off x="957471" y="2787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sz="2200" b="1" dirty="0">
                <a:latin typeface="Arial" panose="020B0604020202020204" pitchFamily="34" charset="0"/>
                <a:ea typeface="Open Sans" panose="020B0606030504020204" pitchFamily="34" charset="0"/>
                <a:cs typeface="Arial" panose="020B0604020202020204" pitchFamily="34" charset="0"/>
              </a:rPr>
              <a:t>RAZPISNA / </a:t>
            </a:r>
            <a:r>
              <a:rPr lang="hr-HR" sz="2200" b="1" dirty="0">
                <a:latin typeface="Arial" panose="020B0604020202020204" pitchFamily="34" charset="0"/>
                <a:cs typeface="Arial" panose="020B0604020202020204" pitchFamily="34" charset="0"/>
              </a:rPr>
              <a:t>NATJEČAJNA DOKUMENTACIJA</a:t>
            </a:r>
            <a:endParaRPr lang="en-SI" sz="2200" b="1" dirty="0">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72D1FEB3-6183-794B-834A-BDEC0FE77725}"/>
              </a:ext>
            </a:extLst>
          </p:cNvPr>
          <p:cNvSpPr txBox="1">
            <a:spLocks/>
          </p:cNvSpPr>
          <p:nvPr/>
        </p:nvSpPr>
        <p:spPr>
          <a:xfrm>
            <a:off x="957471" y="2153617"/>
            <a:ext cx="10515600" cy="33556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SI"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Content Placeholder 2">
            <a:extLst>
              <a:ext uri="{FF2B5EF4-FFF2-40B4-BE49-F238E27FC236}">
                <a16:creationId xmlns:a16="http://schemas.microsoft.com/office/drawing/2014/main" id="{F027A1CB-CD54-FE4B-9F5B-15646C34E68C}"/>
              </a:ext>
            </a:extLst>
          </p:cNvPr>
          <p:cNvSpPr txBox="1">
            <a:spLocks/>
          </p:cNvSpPr>
          <p:nvPr/>
        </p:nvSpPr>
        <p:spPr>
          <a:xfrm>
            <a:off x="957471" y="2057401"/>
            <a:ext cx="10515600" cy="34518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8"/>
            <a:endParaRPr lang="en-SI" sz="1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7A7D8283-1F2A-8E3A-798E-665B655FA289}"/>
              </a:ext>
            </a:extLst>
          </p:cNvPr>
          <p:cNvSpPr txBox="1"/>
          <p:nvPr/>
        </p:nvSpPr>
        <p:spPr>
          <a:xfrm>
            <a:off x="1018032" y="1310640"/>
            <a:ext cx="9321728" cy="4468370"/>
          </a:xfrm>
          <a:prstGeom prst="rect">
            <a:avLst/>
          </a:prstGeom>
          <a:noFill/>
        </p:spPr>
        <p:txBody>
          <a:bodyPr wrap="square">
            <a:noAutofit/>
          </a:bodyPr>
          <a:lstStyle/>
          <a:p>
            <a:pPr marL="285750" indent="-285750" algn="just">
              <a:buFontTx/>
              <a:buChar char="-"/>
            </a:pPr>
            <a:endParaRPr lang="hr-HR" dirty="0">
              <a:solidFill>
                <a:schemeClr val="accent1"/>
              </a:solidFill>
              <a:latin typeface="Arial" panose="020B0604020202020204" pitchFamily="34" charset="0"/>
              <a:cs typeface="Arial" panose="020B0604020202020204" pitchFamily="34" charset="0"/>
            </a:endParaRPr>
          </a:p>
          <a:p>
            <a:pPr marL="285750" indent="-285750" algn="just">
              <a:buFontTx/>
              <a:buChar char="-"/>
            </a:pPr>
            <a:endParaRPr lang="hr-HR" dirty="0">
              <a:solidFill>
                <a:schemeClr val="accent1"/>
              </a:solidFill>
              <a:latin typeface="Arial" panose="020B0604020202020204" pitchFamily="34" charset="0"/>
              <a:cs typeface="Arial" panose="020B0604020202020204" pitchFamily="34" charset="0"/>
            </a:endParaRPr>
          </a:p>
          <a:p>
            <a:pPr marL="285750" indent="-285750" algn="just">
              <a:buFontTx/>
              <a:buChar char="-"/>
            </a:pPr>
            <a:r>
              <a:rPr lang="hr-HR" dirty="0">
                <a:solidFill>
                  <a:schemeClr val="accent1"/>
                </a:solidFill>
                <a:latin typeface="Arial" panose="020B0604020202020204" pitchFamily="34" charset="0"/>
                <a:cs typeface="Arial" panose="020B0604020202020204" pitchFamily="34" charset="0"/>
              </a:rPr>
              <a:t>Javni </a:t>
            </a:r>
            <a:r>
              <a:rPr lang="hr-HR" dirty="0" err="1">
                <a:solidFill>
                  <a:schemeClr val="accent1"/>
                </a:solidFill>
                <a:latin typeface="Arial" panose="020B0604020202020204" pitchFamily="34" charset="0"/>
                <a:cs typeface="Arial" panose="020B0604020202020204" pitchFamily="34" charset="0"/>
              </a:rPr>
              <a:t>razpis</a:t>
            </a:r>
            <a:r>
              <a:rPr lang="hr-HR" dirty="0">
                <a:solidFill>
                  <a:schemeClr val="accent1"/>
                </a:solidFill>
                <a:latin typeface="Arial" panose="020B0604020202020204" pitchFamily="34" charset="0"/>
                <a:cs typeface="Arial" panose="020B0604020202020204" pitchFamily="34" charset="0"/>
              </a:rPr>
              <a:t>, </a:t>
            </a:r>
          </a:p>
          <a:p>
            <a:pPr marL="285750" indent="-285750" algn="just">
              <a:buFontTx/>
              <a:buChar char="-"/>
            </a:pPr>
            <a:r>
              <a:rPr lang="hr-HR" dirty="0" err="1">
                <a:latin typeface="Arial" panose="020B0604020202020204" pitchFamily="34" charset="0"/>
                <a:cs typeface="Arial" panose="020B0604020202020204" pitchFamily="34" charset="0"/>
              </a:rPr>
              <a:t>Priročnik</a:t>
            </a:r>
            <a:r>
              <a:rPr lang="hr-HR" dirty="0">
                <a:latin typeface="Arial" panose="020B0604020202020204" pitchFamily="34" charset="0"/>
                <a:cs typeface="Arial" panose="020B0604020202020204" pitchFamily="34" charset="0"/>
              </a:rPr>
              <a:t> za prijavitelje za standardne projekte </a:t>
            </a:r>
            <a:r>
              <a:rPr lang="hr-HR" dirty="0" err="1">
                <a:latin typeface="Arial" panose="020B0604020202020204" pitchFamily="34" charset="0"/>
                <a:cs typeface="Arial" panose="020B0604020202020204" pitchFamily="34" charset="0"/>
              </a:rPr>
              <a:t>ter</a:t>
            </a:r>
            <a:r>
              <a:rPr lang="hr-HR" dirty="0">
                <a:latin typeface="Arial" panose="020B0604020202020204" pitchFamily="34" charset="0"/>
                <a:cs typeface="Arial" panose="020B0604020202020204" pitchFamily="34" charset="0"/>
              </a:rPr>
              <a:t> </a:t>
            </a:r>
            <a:r>
              <a:rPr lang="hr-HR" dirty="0" err="1">
                <a:latin typeface="Arial" panose="020B0604020202020204" pitchFamily="34" charset="0"/>
                <a:cs typeface="Arial" panose="020B0604020202020204" pitchFamily="34" charset="0"/>
              </a:rPr>
              <a:t>Interreg</a:t>
            </a:r>
            <a:r>
              <a:rPr lang="hr-HR" dirty="0">
                <a:latin typeface="Arial" panose="020B0604020202020204" pitchFamily="34" charset="0"/>
                <a:cs typeface="Arial" panose="020B0604020202020204" pitchFamily="34" charset="0"/>
              </a:rPr>
              <a:t> program SI-HR 2021-2027</a:t>
            </a:r>
          </a:p>
          <a:p>
            <a:pPr marL="285750" indent="-285750" algn="just">
              <a:buFontTx/>
              <a:buChar char="-"/>
            </a:pPr>
            <a:r>
              <a:rPr lang="hr-HR" dirty="0" err="1">
                <a:solidFill>
                  <a:schemeClr val="accent1"/>
                </a:solidFill>
                <a:latin typeface="Arial" panose="020B0604020202020204" pitchFamily="34" charset="0"/>
                <a:cs typeface="Arial" panose="020B0604020202020204" pitchFamily="34" charset="0"/>
              </a:rPr>
              <a:t>predloga</a:t>
            </a:r>
            <a:r>
              <a:rPr lang="hr-HR" dirty="0">
                <a:solidFill>
                  <a:schemeClr val="accent1"/>
                </a:solidFill>
                <a:latin typeface="Arial" panose="020B0604020202020204" pitchFamily="34" charset="0"/>
                <a:cs typeface="Arial" panose="020B0604020202020204" pitchFamily="34" charset="0"/>
              </a:rPr>
              <a:t> izjave o projektu </a:t>
            </a:r>
            <a:r>
              <a:rPr lang="hr-HR" dirty="0" err="1">
                <a:solidFill>
                  <a:schemeClr val="accent1"/>
                </a:solidFill>
                <a:latin typeface="Arial" panose="020B0604020202020204" pitchFamily="34" charset="0"/>
                <a:cs typeface="Arial" panose="020B0604020202020204" pitchFamily="34" charset="0"/>
              </a:rPr>
              <a:t>ter</a:t>
            </a:r>
            <a:r>
              <a:rPr lang="hr-HR" dirty="0">
                <a:solidFill>
                  <a:schemeClr val="accent1"/>
                </a:solidFill>
                <a:latin typeface="Arial" panose="020B0604020202020204" pitchFamily="34" charset="0"/>
                <a:cs typeface="Arial" panose="020B0604020202020204" pitchFamily="34" charset="0"/>
              </a:rPr>
              <a:t> </a:t>
            </a:r>
            <a:r>
              <a:rPr lang="hr-HR" dirty="0" err="1">
                <a:solidFill>
                  <a:schemeClr val="accent1"/>
                </a:solidFill>
                <a:latin typeface="Arial" panose="020B0604020202020204" pitchFamily="34" charset="0"/>
                <a:cs typeface="Arial" panose="020B0604020202020204" pitchFamily="34" charset="0"/>
              </a:rPr>
              <a:t>predloga</a:t>
            </a:r>
            <a:r>
              <a:rPr lang="hr-HR" dirty="0">
                <a:solidFill>
                  <a:schemeClr val="accent1"/>
                </a:solidFill>
                <a:latin typeface="Arial" panose="020B0604020202020204" pitchFamily="34" charset="0"/>
                <a:cs typeface="Arial" panose="020B0604020202020204" pitchFamily="34" charset="0"/>
              </a:rPr>
              <a:t> izjave </a:t>
            </a:r>
            <a:r>
              <a:rPr lang="hr-HR" dirty="0" err="1">
                <a:solidFill>
                  <a:schemeClr val="accent1"/>
                </a:solidFill>
                <a:latin typeface="Arial" panose="020B0604020202020204" pitchFamily="34" charset="0"/>
                <a:cs typeface="Arial" panose="020B0604020202020204" pitchFamily="34" charset="0"/>
              </a:rPr>
              <a:t>projektnega</a:t>
            </a:r>
            <a:r>
              <a:rPr lang="hr-HR" dirty="0">
                <a:solidFill>
                  <a:schemeClr val="accent1"/>
                </a:solidFill>
                <a:latin typeface="Arial" panose="020B0604020202020204" pitchFamily="34" charset="0"/>
                <a:cs typeface="Arial" panose="020B0604020202020204" pitchFamily="34" charset="0"/>
              </a:rPr>
              <a:t> </a:t>
            </a:r>
            <a:r>
              <a:rPr lang="hr-HR" dirty="0" err="1">
                <a:solidFill>
                  <a:schemeClr val="accent1"/>
                </a:solidFill>
                <a:latin typeface="Arial" panose="020B0604020202020204" pitchFamily="34" charset="0"/>
                <a:cs typeface="Arial" panose="020B0604020202020204" pitchFamily="34" charset="0"/>
              </a:rPr>
              <a:t>partnerja</a:t>
            </a:r>
            <a:r>
              <a:rPr lang="hr-HR" dirty="0">
                <a:solidFill>
                  <a:schemeClr val="accent1"/>
                </a:solidFill>
                <a:latin typeface="Arial" panose="020B0604020202020204" pitchFamily="34" charset="0"/>
                <a:cs typeface="Arial" panose="020B0604020202020204" pitchFamily="34" charset="0"/>
              </a:rPr>
              <a:t>, </a:t>
            </a:r>
          </a:p>
          <a:p>
            <a:pPr marL="285750" indent="-285750" algn="just">
              <a:buFontTx/>
              <a:buChar char="-"/>
            </a:pPr>
            <a:r>
              <a:rPr lang="hr-HR" dirty="0" err="1">
                <a:latin typeface="Arial" panose="020B0604020202020204" pitchFamily="34" charset="0"/>
                <a:cs typeface="Arial" panose="020B0604020202020204" pitchFamily="34" charset="0"/>
              </a:rPr>
              <a:t>vzorec</a:t>
            </a:r>
            <a:r>
              <a:rPr lang="hr-HR" dirty="0">
                <a:latin typeface="Arial" panose="020B0604020202020204" pitchFamily="34" charset="0"/>
                <a:cs typeface="Arial" panose="020B0604020202020204" pitchFamily="34" charset="0"/>
              </a:rPr>
              <a:t> pogodbe o </a:t>
            </a:r>
            <a:r>
              <a:rPr lang="hr-HR" dirty="0" err="1">
                <a:latin typeface="Arial" panose="020B0604020202020204" pitchFamily="34" charset="0"/>
                <a:cs typeface="Arial" panose="020B0604020202020204" pitchFamily="34" charset="0"/>
              </a:rPr>
              <a:t>sofinanciranju</a:t>
            </a:r>
            <a:r>
              <a:rPr lang="hr-HR" dirty="0">
                <a:latin typeface="Arial" panose="020B0604020202020204" pitchFamily="34" charset="0"/>
                <a:cs typeface="Arial" panose="020B0604020202020204" pitchFamily="34" charset="0"/>
              </a:rPr>
              <a:t>, </a:t>
            </a:r>
            <a:r>
              <a:rPr lang="hr-HR" dirty="0" err="1">
                <a:latin typeface="Arial" panose="020B0604020202020204" pitchFamily="34" charset="0"/>
                <a:cs typeface="Arial" panose="020B0604020202020204" pitchFamily="34" charset="0"/>
              </a:rPr>
              <a:t>vzorec</a:t>
            </a:r>
            <a:r>
              <a:rPr lang="hr-HR" dirty="0">
                <a:latin typeface="Arial" panose="020B0604020202020204" pitchFamily="34" charset="0"/>
                <a:cs typeface="Arial" panose="020B0604020202020204" pitchFamily="34" charset="0"/>
              </a:rPr>
              <a:t> sporazuma o partnerstvu,</a:t>
            </a:r>
          </a:p>
          <a:p>
            <a:pPr marL="285750" indent="-285750" algn="just">
              <a:buFontTx/>
              <a:buChar char="-"/>
            </a:pPr>
            <a:r>
              <a:rPr lang="hr-HR" dirty="0">
                <a:solidFill>
                  <a:schemeClr val="accent1"/>
                </a:solidFill>
                <a:latin typeface="Arial" panose="020B0604020202020204" pitchFamily="34" charset="0"/>
                <a:cs typeface="Arial" panose="020B0604020202020204" pitchFamily="34" charset="0"/>
              </a:rPr>
              <a:t>Metodološki dokument o </a:t>
            </a:r>
            <a:r>
              <a:rPr lang="hr-HR" dirty="0" err="1">
                <a:solidFill>
                  <a:schemeClr val="accent1"/>
                </a:solidFill>
                <a:latin typeface="Arial" panose="020B0604020202020204" pitchFamily="34" charset="0"/>
                <a:cs typeface="Arial" panose="020B0604020202020204" pitchFamily="34" charset="0"/>
              </a:rPr>
              <a:t>indikatorjih</a:t>
            </a:r>
            <a:r>
              <a:rPr lang="hr-HR" dirty="0">
                <a:solidFill>
                  <a:schemeClr val="accent1"/>
                </a:solidFill>
                <a:latin typeface="Arial" panose="020B0604020202020204" pitchFamily="34" charset="0"/>
                <a:cs typeface="Arial" panose="020B0604020202020204" pitchFamily="34" charset="0"/>
              </a:rPr>
              <a:t>. </a:t>
            </a:r>
          </a:p>
          <a:p>
            <a:pPr algn="just"/>
            <a:endParaRPr lang="hr-HR" dirty="0">
              <a:solidFill>
                <a:schemeClr val="accent1"/>
              </a:solidFill>
              <a:latin typeface="Arial" panose="020B0604020202020204" pitchFamily="34" charset="0"/>
              <a:cs typeface="Arial" panose="020B0604020202020204" pitchFamily="34" charset="0"/>
            </a:endParaRPr>
          </a:p>
          <a:p>
            <a:pPr marL="285750" indent="-285750" algn="just">
              <a:buFontTx/>
              <a:buChar char="-"/>
            </a:pPr>
            <a:r>
              <a:rPr lang="hr-HR" dirty="0">
                <a:solidFill>
                  <a:schemeClr val="accent1"/>
                </a:solidFill>
                <a:latin typeface="Arial" panose="020B0604020202020204" pitchFamily="34" charset="0"/>
                <a:cs typeface="Arial" panose="020B0604020202020204" pitchFamily="34" charset="0"/>
              </a:rPr>
              <a:t>Otvoreni poziv, </a:t>
            </a:r>
          </a:p>
          <a:p>
            <a:pPr marL="285750" indent="-285750" algn="just">
              <a:buFontTx/>
              <a:buChar char="-"/>
            </a:pPr>
            <a:r>
              <a:rPr lang="hr-HR" dirty="0">
                <a:latin typeface="Arial" panose="020B0604020202020204" pitchFamily="34" charset="0"/>
                <a:cs typeface="Arial" panose="020B0604020202020204" pitchFamily="34" charset="0"/>
              </a:rPr>
              <a:t>Priručnik za korisnike za standardne projekte i Program </a:t>
            </a:r>
            <a:r>
              <a:rPr lang="hr-HR" dirty="0" err="1">
                <a:latin typeface="Arial" panose="020B0604020202020204" pitchFamily="34" charset="0"/>
                <a:cs typeface="Arial" panose="020B0604020202020204" pitchFamily="34" charset="0"/>
              </a:rPr>
              <a:t>Interreg</a:t>
            </a:r>
            <a:r>
              <a:rPr lang="hr-HR" dirty="0">
                <a:latin typeface="Arial" panose="020B0604020202020204" pitchFamily="34" charset="0"/>
                <a:cs typeface="Arial" panose="020B0604020202020204" pitchFamily="34" charset="0"/>
              </a:rPr>
              <a:t> SI-HR 2021. – 2027</a:t>
            </a:r>
          </a:p>
          <a:p>
            <a:pPr marL="285750" indent="-285750" algn="just">
              <a:buFontTx/>
              <a:buChar char="-"/>
            </a:pPr>
            <a:r>
              <a:rPr lang="hr-HR" dirty="0">
                <a:solidFill>
                  <a:schemeClr val="accent1"/>
                </a:solidFill>
                <a:latin typeface="Arial" panose="020B0604020202020204" pitchFamily="34" charset="0"/>
                <a:cs typeface="Arial" panose="020B0604020202020204" pitchFamily="34" charset="0"/>
              </a:rPr>
              <a:t>Obrazac izjave o projektu i izjave projektnog partnera, </a:t>
            </a:r>
          </a:p>
          <a:p>
            <a:pPr marL="285750" indent="-285750" algn="just">
              <a:buFontTx/>
              <a:buChar char="-"/>
            </a:pPr>
            <a:r>
              <a:rPr lang="hr-HR" dirty="0">
                <a:latin typeface="Arial" panose="020B0604020202020204" pitchFamily="34" charset="0"/>
                <a:cs typeface="Arial" panose="020B0604020202020204" pitchFamily="34" charset="0"/>
              </a:rPr>
              <a:t>primjerak ugovora o sufinanciranju iz sredstava EFRR-a, primjerak ugovora o partnerstvu,</a:t>
            </a:r>
          </a:p>
          <a:p>
            <a:pPr marL="285750" indent="-285750" algn="just">
              <a:buFontTx/>
              <a:buChar char="-"/>
            </a:pPr>
            <a:r>
              <a:rPr lang="hr-HR" dirty="0">
                <a:solidFill>
                  <a:schemeClr val="accent1"/>
                </a:solidFill>
                <a:latin typeface="Arial" panose="020B0604020202020204" pitchFamily="34" charset="0"/>
                <a:cs typeface="Arial" panose="020B0604020202020204" pitchFamily="34" charset="0"/>
              </a:rPr>
              <a:t>Metodologija praćenja pokazatelja. </a:t>
            </a:r>
          </a:p>
          <a:p>
            <a:pPr algn="just"/>
            <a:endParaRPr lang="sl-SI" dirty="0"/>
          </a:p>
        </p:txBody>
      </p:sp>
    </p:spTree>
    <p:extLst>
      <p:ext uri="{BB962C8B-B14F-4D97-AF65-F5344CB8AC3E}">
        <p14:creationId xmlns:p14="http://schemas.microsoft.com/office/powerpoint/2010/main" val="5941842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EF2D-5A8A-F24F-8769-0C5D7B7D2A95}"/>
              </a:ext>
            </a:extLst>
          </p:cNvPr>
          <p:cNvSpPr>
            <a:spLocks noGrp="1"/>
          </p:cNvSpPr>
          <p:nvPr>
            <p:ph type="title" idx="4294967295"/>
          </p:nvPr>
        </p:nvSpPr>
        <p:spPr>
          <a:xfrm>
            <a:off x="0" y="365125"/>
            <a:ext cx="10515600" cy="1325563"/>
          </a:xfrm>
        </p:spPr>
        <p:txBody>
          <a:bodyPr/>
          <a:lstStyle/>
          <a:p>
            <a:r>
              <a:rPr lang="en-SI" dirty="0"/>
              <a:t> </a:t>
            </a:r>
          </a:p>
        </p:txBody>
      </p:sp>
      <p:sp>
        <p:nvSpPr>
          <p:cNvPr id="4" name="Title 1">
            <a:extLst>
              <a:ext uri="{FF2B5EF4-FFF2-40B4-BE49-F238E27FC236}">
                <a16:creationId xmlns:a16="http://schemas.microsoft.com/office/drawing/2014/main" id="{7504C586-F9F1-8A4F-A99E-0FCD7C4B8AF1}"/>
              </a:ext>
            </a:extLst>
          </p:cNvPr>
          <p:cNvSpPr txBox="1">
            <a:spLocks/>
          </p:cNvSpPr>
          <p:nvPr/>
        </p:nvSpPr>
        <p:spPr>
          <a:xfrm>
            <a:off x="957471" y="2787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sz="2200" b="1" dirty="0">
                <a:latin typeface="Arial" panose="020B0604020202020204" pitchFamily="34" charset="0"/>
                <a:ea typeface="Open Sans" panose="020B0606030504020204" pitchFamily="34" charset="0"/>
                <a:cs typeface="Arial" panose="020B0604020202020204" pitchFamily="34" charset="0"/>
              </a:rPr>
              <a:t>JEZIK</a:t>
            </a:r>
            <a:endParaRPr lang="en-SI" sz="2200" b="1" dirty="0">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72D1FEB3-6183-794B-834A-BDEC0FE77725}"/>
              </a:ext>
            </a:extLst>
          </p:cNvPr>
          <p:cNvSpPr txBox="1">
            <a:spLocks/>
          </p:cNvSpPr>
          <p:nvPr/>
        </p:nvSpPr>
        <p:spPr>
          <a:xfrm>
            <a:off x="957471" y="2153617"/>
            <a:ext cx="10515600" cy="33556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SI"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Content Placeholder 2">
            <a:extLst>
              <a:ext uri="{FF2B5EF4-FFF2-40B4-BE49-F238E27FC236}">
                <a16:creationId xmlns:a16="http://schemas.microsoft.com/office/drawing/2014/main" id="{F027A1CB-CD54-FE4B-9F5B-15646C34E68C}"/>
              </a:ext>
            </a:extLst>
          </p:cNvPr>
          <p:cNvSpPr txBox="1">
            <a:spLocks/>
          </p:cNvSpPr>
          <p:nvPr/>
        </p:nvSpPr>
        <p:spPr>
          <a:xfrm>
            <a:off x="957471" y="2057401"/>
            <a:ext cx="10515600" cy="34518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8"/>
            <a:endParaRPr lang="en-SI" sz="1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7A7D8283-1F2A-8E3A-798E-665B655FA289}"/>
              </a:ext>
            </a:extLst>
          </p:cNvPr>
          <p:cNvSpPr txBox="1"/>
          <p:nvPr/>
        </p:nvSpPr>
        <p:spPr>
          <a:xfrm>
            <a:off x="1018032" y="1310640"/>
            <a:ext cx="9321728" cy="4468370"/>
          </a:xfrm>
          <a:prstGeom prst="rect">
            <a:avLst/>
          </a:prstGeom>
          <a:noFill/>
        </p:spPr>
        <p:txBody>
          <a:bodyPr wrap="square">
            <a:noAutofit/>
          </a:bodyPr>
          <a:lstStyle/>
          <a:p>
            <a:pPr marL="285750" indent="-285750" algn="just">
              <a:buFontTx/>
              <a:buChar char="-"/>
            </a:pPr>
            <a:endParaRPr lang="sl-SI" dirty="0">
              <a:latin typeface="Arial" panose="020B0604020202020204" pitchFamily="34" charset="0"/>
              <a:cs typeface="Arial" panose="020B0604020202020204" pitchFamily="34" charset="0"/>
            </a:endParaRPr>
          </a:p>
          <a:p>
            <a:pPr marL="285750" indent="-285750" algn="just">
              <a:buFontTx/>
              <a:buChar char="-"/>
            </a:pPr>
            <a:r>
              <a:rPr lang="sl-SI" dirty="0">
                <a:latin typeface="Arial" panose="020B0604020202020204" pitchFamily="34" charset="0"/>
                <a:cs typeface="Arial" panose="020B0604020202020204" pitchFamily="34" charset="0"/>
              </a:rPr>
              <a:t>Javni razpis za predložitev vlog in razpisna dokumentacija sta objavljena </a:t>
            </a:r>
            <a:r>
              <a:rPr lang="sl-SI" b="1" dirty="0">
                <a:latin typeface="Arial" panose="020B0604020202020204" pitchFamily="34" charset="0"/>
                <a:cs typeface="Arial" panose="020B0604020202020204" pitchFamily="34" charset="0"/>
              </a:rPr>
              <a:t>v slovenskem, hrvaškem in angleškem jeziku</a:t>
            </a:r>
            <a:r>
              <a:rPr lang="sl-SI" dirty="0">
                <a:latin typeface="Arial" panose="020B0604020202020204" pitchFamily="34" charset="0"/>
                <a:cs typeface="Arial" panose="020B0604020202020204" pitchFamily="34" charset="0"/>
              </a:rPr>
              <a:t>. </a:t>
            </a:r>
          </a:p>
          <a:p>
            <a:pPr algn="just"/>
            <a:endParaRPr lang="sl-SI" dirty="0">
              <a:latin typeface="Arial" panose="020B0604020202020204" pitchFamily="34" charset="0"/>
              <a:cs typeface="Arial" panose="020B0604020202020204" pitchFamily="34" charset="0"/>
            </a:endParaRPr>
          </a:p>
          <a:p>
            <a:pPr marL="285750" indent="-285750" algn="just">
              <a:buFontTx/>
              <a:buChar char="-"/>
            </a:pPr>
            <a:r>
              <a:rPr lang="sl-SI" b="1" dirty="0">
                <a:solidFill>
                  <a:schemeClr val="accent1"/>
                </a:solidFill>
                <a:latin typeface="Arial" panose="020B0604020202020204" pitchFamily="34" charset="0"/>
                <a:cs typeface="Arial" panose="020B0604020202020204" pitchFamily="34" charset="0"/>
              </a:rPr>
              <a:t>Projektna vloga mora biti dvojezična, napisana v slovenskem in hrvaškem jeziku</a:t>
            </a:r>
            <a:r>
              <a:rPr lang="sl-SI" dirty="0">
                <a:latin typeface="Arial" panose="020B0604020202020204" pitchFamily="34" charset="0"/>
                <a:cs typeface="Arial" panose="020B0604020202020204" pitchFamily="34" charset="0"/>
              </a:rPr>
              <a:t>, razen </a:t>
            </a:r>
            <a:r>
              <a:rPr lang="sl-SI" b="1" dirty="0">
                <a:latin typeface="Arial" panose="020B0604020202020204" pitchFamily="34" charset="0"/>
                <a:cs typeface="Arial" panose="020B0604020202020204" pitchFamily="34" charset="0"/>
              </a:rPr>
              <a:t>povzetka projekta, </a:t>
            </a:r>
            <a:r>
              <a:rPr lang="sl-SI" dirty="0">
                <a:latin typeface="Arial" panose="020B0604020202020204" pitchFamily="34" charset="0"/>
                <a:cs typeface="Arial" panose="020B0604020202020204" pitchFamily="34" charset="0"/>
              </a:rPr>
              <a:t>ki mora biti napisan v slovenskem, hrvaškem in angleškem jeziku. V primeru neskladij prevlada jezik vodilnega partnerja. </a:t>
            </a:r>
          </a:p>
          <a:p>
            <a:pPr marL="285750" indent="-285750" algn="just">
              <a:buFontTx/>
              <a:buChar char="-"/>
            </a:pPr>
            <a:endParaRPr lang="sl-SI" dirty="0">
              <a:latin typeface="Arial" panose="020B0604020202020204" pitchFamily="34" charset="0"/>
              <a:cs typeface="Arial" panose="020B0604020202020204" pitchFamily="34" charset="0"/>
            </a:endParaRPr>
          </a:p>
          <a:p>
            <a:pPr marL="285750" indent="-285750" algn="just">
              <a:buFontTx/>
              <a:buChar char="-"/>
            </a:pPr>
            <a:r>
              <a:rPr lang="hr-HR" dirty="0">
                <a:latin typeface="Arial" panose="020B0604020202020204" pitchFamily="34" charset="0"/>
                <a:cs typeface="Arial" panose="020B0604020202020204" pitchFamily="34" charset="0"/>
              </a:rPr>
              <a:t>Otvoreni poziv za dostavu projektnih prijava i natječajna dokumentacija objavljeni su na </a:t>
            </a:r>
            <a:r>
              <a:rPr lang="hr-HR" b="1" dirty="0">
                <a:latin typeface="Arial" panose="020B0604020202020204" pitchFamily="34" charset="0"/>
                <a:cs typeface="Arial" panose="020B0604020202020204" pitchFamily="34" charset="0"/>
              </a:rPr>
              <a:t>slovenskom, hrvatskom i engleskom jeziku</a:t>
            </a:r>
            <a:r>
              <a:rPr lang="hr-HR" dirty="0">
                <a:latin typeface="Arial" panose="020B0604020202020204" pitchFamily="34" charset="0"/>
                <a:cs typeface="Arial" panose="020B0604020202020204" pitchFamily="34" charset="0"/>
              </a:rPr>
              <a:t>. </a:t>
            </a:r>
          </a:p>
          <a:p>
            <a:pPr algn="just"/>
            <a:endParaRPr lang="hr-HR" dirty="0">
              <a:latin typeface="Arial" panose="020B0604020202020204" pitchFamily="34" charset="0"/>
              <a:cs typeface="Arial" panose="020B0604020202020204" pitchFamily="34" charset="0"/>
            </a:endParaRPr>
          </a:p>
          <a:p>
            <a:pPr marL="285750" indent="-285750" algn="just">
              <a:buFontTx/>
              <a:buChar char="-"/>
            </a:pPr>
            <a:r>
              <a:rPr lang="hr-HR" b="1" dirty="0">
                <a:solidFill>
                  <a:schemeClr val="accent1"/>
                </a:solidFill>
                <a:latin typeface="Arial" panose="020B0604020202020204" pitchFamily="34" charset="0"/>
                <a:cs typeface="Arial" panose="020B0604020202020204" pitchFamily="34" charset="0"/>
              </a:rPr>
              <a:t>Projektna prijava mora biti dvojezična, napisana na slovenskom i hrvatskom jeziku</a:t>
            </a:r>
            <a:r>
              <a:rPr lang="hr-HR" dirty="0">
                <a:latin typeface="Arial" panose="020B0604020202020204" pitchFamily="34" charset="0"/>
                <a:cs typeface="Arial" panose="020B0604020202020204" pitchFamily="34" charset="0"/>
              </a:rPr>
              <a:t>, osim sažetka projekta koji mora biti napisan na </a:t>
            </a:r>
            <a:r>
              <a:rPr lang="hr-HR" b="1" dirty="0">
                <a:latin typeface="Arial" panose="020B0604020202020204" pitchFamily="34" charset="0"/>
                <a:cs typeface="Arial" panose="020B0604020202020204" pitchFamily="34" charset="0"/>
              </a:rPr>
              <a:t>slovenskom, hrvatskom i engleskom jeziku</a:t>
            </a:r>
            <a:r>
              <a:rPr lang="hr-HR" dirty="0">
                <a:latin typeface="Arial" panose="020B0604020202020204" pitchFamily="34" charset="0"/>
                <a:cs typeface="Arial" panose="020B0604020202020204" pitchFamily="34" charset="0"/>
              </a:rPr>
              <a:t>. U slučaju nedosljednosti, prednost ima jezik vodećeg partnera.</a:t>
            </a:r>
          </a:p>
          <a:p>
            <a:pPr algn="just"/>
            <a:endParaRPr lang="hr-HR" dirty="0">
              <a:latin typeface="Arial" panose="020B0604020202020204" pitchFamily="34" charset="0"/>
              <a:cs typeface="Arial" panose="020B0604020202020204" pitchFamily="34" charset="0"/>
            </a:endParaRPr>
          </a:p>
          <a:p>
            <a:pPr marL="285750" indent="-285750" algn="just">
              <a:buFontTx/>
              <a:buChar char="-"/>
            </a:pPr>
            <a:endParaRPr lang="sl-SI"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37567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EF2D-5A8A-F24F-8769-0C5D7B7D2A95}"/>
              </a:ext>
            </a:extLst>
          </p:cNvPr>
          <p:cNvSpPr>
            <a:spLocks noGrp="1"/>
          </p:cNvSpPr>
          <p:nvPr>
            <p:ph type="title" idx="4294967295"/>
          </p:nvPr>
        </p:nvSpPr>
        <p:spPr>
          <a:xfrm>
            <a:off x="0" y="365125"/>
            <a:ext cx="10515600" cy="1325563"/>
          </a:xfrm>
        </p:spPr>
        <p:txBody>
          <a:bodyPr/>
          <a:lstStyle/>
          <a:p>
            <a:r>
              <a:rPr lang="en-SI" dirty="0"/>
              <a:t> </a:t>
            </a:r>
          </a:p>
        </p:txBody>
      </p:sp>
      <p:sp>
        <p:nvSpPr>
          <p:cNvPr id="4" name="Title 1">
            <a:extLst>
              <a:ext uri="{FF2B5EF4-FFF2-40B4-BE49-F238E27FC236}">
                <a16:creationId xmlns:a16="http://schemas.microsoft.com/office/drawing/2014/main" id="{7504C586-F9F1-8A4F-A99E-0FCD7C4B8AF1}"/>
              </a:ext>
            </a:extLst>
          </p:cNvPr>
          <p:cNvSpPr txBox="1">
            <a:spLocks/>
          </p:cNvSpPr>
          <p:nvPr/>
        </p:nvSpPr>
        <p:spPr>
          <a:xfrm>
            <a:off x="957471" y="2787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sz="2200" b="1" dirty="0">
                <a:latin typeface="Arial" panose="020B0604020202020204" pitchFamily="34" charset="0"/>
                <a:ea typeface="Open Sans" panose="020B0606030504020204" pitchFamily="34" charset="0"/>
                <a:cs typeface="Arial" panose="020B0604020202020204" pitchFamily="34" charset="0"/>
              </a:rPr>
              <a:t>FINANCIRANJE IN TRAJANJE</a:t>
            </a:r>
          </a:p>
          <a:p>
            <a:r>
              <a:rPr lang="sl-SI" sz="2200" b="1" dirty="0">
                <a:latin typeface="Arial" panose="020B0604020202020204" pitchFamily="34" charset="0"/>
                <a:ea typeface="Open Sans" panose="020B0606030504020204" pitchFamily="34" charset="0"/>
                <a:cs typeface="Arial" panose="020B0604020202020204" pitchFamily="34" charset="0"/>
              </a:rPr>
              <a:t>FINANCIRANJE I TRAJANJE</a:t>
            </a:r>
            <a:endParaRPr lang="en-SI" sz="2200" b="1" dirty="0">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72D1FEB3-6183-794B-834A-BDEC0FE77725}"/>
              </a:ext>
            </a:extLst>
          </p:cNvPr>
          <p:cNvSpPr txBox="1">
            <a:spLocks/>
          </p:cNvSpPr>
          <p:nvPr/>
        </p:nvSpPr>
        <p:spPr>
          <a:xfrm>
            <a:off x="957471" y="2153617"/>
            <a:ext cx="10515600" cy="33556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SI"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Content Placeholder 2">
            <a:extLst>
              <a:ext uri="{FF2B5EF4-FFF2-40B4-BE49-F238E27FC236}">
                <a16:creationId xmlns:a16="http://schemas.microsoft.com/office/drawing/2014/main" id="{F027A1CB-CD54-FE4B-9F5B-15646C34E68C}"/>
              </a:ext>
            </a:extLst>
          </p:cNvPr>
          <p:cNvSpPr txBox="1">
            <a:spLocks/>
          </p:cNvSpPr>
          <p:nvPr/>
        </p:nvSpPr>
        <p:spPr>
          <a:xfrm>
            <a:off x="957471" y="2057401"/>
            <a:ext cx="10515600" cy="34518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8"/>
            <a:endParaRPr lang="en-SI" sz="1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7A7D8283-1F2A-8E3A-798E-665B655FA289}"/>
              </a:ext>
            </a:extLst>
          </p:cNvPr>
          <p:cNvSpPr txBox="1"/>
          <p:nvPr/>
        </p:nvSpPr>
        <p:spPr>
          <a:xfrm>
            <a:off x="1018032" y="1310640"/>
            <a:ext cx="9321728" cy="4468370"/>
          </a:xfrm>
          <a:prstGeom prst="rect">
            <a:avLst/>
          </a:prstGeom>
          <a:noFill/>
        </p:spPr>
        <p:txBody>
          <a:bodyPr wrap="square">
            <a:noAutofit/>
          </a:bodyPr>
          <a:lstStyle/>
          <a:p>
            <a:pPr algn="just">
              <a:spcBef>
                <a:spcPts val="1200"/>
              </a:spcBef>
              <a:spcAft>
                <a:spcPts val="1200"/>
              </a:spcAft>
            </a:pPr>
            <a:r>
              <a:rPr lang="sl-SI" dirty="0">
                <a:latin typeface="Arial" panose="020B0604020202020204" pitchFamily="34" charset="0"/>
                <a:cs typeface="Arial" panose="020B0604020202020204" pitchFamily="34" charset="0"/>
              </a:rPr>
              <a:t>- </a:t>
            </a:r>
            <a:r>
              <a:rPr lang="sl-SI" sz="1800" dirty="0">
                <a:solidFill>
                  <a:schemeClr val="accent1"/>
                </a:solidFill>
                <a:effectLst/>
                <a:latin typeface="Arial" panose="020B0604020202020204" pitchFamily="34" charset="0"/>
                <a:ea typeface="Calibri" panose="020F0502020204030204" pitchFamily="34" charset="0"/>
              </a:rPr>
              <a:t>Sofinanciranje s sredstvi ESRR znaša do največ 80 % skupnih upravičenih stroškov, najmanj 20 % pa se zagotovi iz lastnega prispevka projektnih partnerjev in/ali drugih virov.</a:t>
            </a:r>
            <a:endParaRPr lang="sl-SI" sz="1800" dirty="0">
              <a:solidFill>
                <a:schemeClr val="accent1"/>
              </a:solidFill>
              <a:effectLst/>
              <a:latin typeface="Calibri" panose="020F0502020204030204" pitchFamily="34" charset="0"/>
              <a:ea typeface="Calibri" panose="020F0502020204030204" pitchFamily="34" charset="0"/>
            </a:endParaRPr>
          </a:p>
          <a:p>
            <a:pPr algn="just">
              <a:spcBef>
                <a:spcPts val="1200"/>
              </a:spcBef>
              <a:spcAft>
                <a:spcPts val="1200"/>
              </a:spcAft>
            </a:pPr>
            <a:r>
              <a:rPr lang="sl-SI" sz="1800" dirty="0">
                <a:solidFill>
                  <a:srgbClr val="000000"/>
                </a:solidFill>
                <a:effectLst/>
                <a:latin typeface="Arial" panose="020B0604020202020204" pitchFamily="34" charset="0"/>
                <a:ea typeface="Calibri" panose="020F0502020204030204" pitchFamily="34" charset="0"/>
              </a:rPr>
              <a:t>- V programu lahko sodelujejo projekti, katerih zaprošeni znesek znaša od 250.000 EUR ESRR sredstev do 2,5 milijona EUR ESRR sredstev za prednostno nalogo 1 in 2 ter od 200.000 EUR ESRR sredstev do 1 milijona EUR ESRR sredstev za prednostno nalogo 3. </a:t>
            </a:r>
            <a:endParaRPr lang="sl-SI" sz="1800" dirty="0">
              <a:effectLst/>
              <a:latin typeface="Calibri" panose="020F0502020204030204" pitchFamily="34" charset="0"/>
              <a:ea typeface="Calibri" panose="020F0502020204030204" pitchFamily="34" charset="0"/>
            </a:endParaRPr>
          </a:p>
          <a:p>
            <a:pPr algn="just"/>
            <a:endParaRPr lang="sl-SI" dirty="0">
              <a:latin typeface="Arial" panose="020B0604020202020204" pitchFamily="34" charset="0"/>
              <a:cs typeface="Arial" panose="020B0604020202020204" pitchFamily="34" charset="0"/>
            </a:endParaRPr>
          </a:p>
          <a:p>
            <a:pPr algn="just"/>
            <a:r>
              <a:rPr lang="sl-SI" dirty="0">
                <a:latin typeface="Arial" panose="020B0604020202020204" pitchFamily="34" charset="0"/>
                <a:cs typeface="Arial" panose="020B0604020202020204" pitchFamily="34" charset="0"/>
              </a:rPr>
              <a:t>- </a:t>
            </a:r>
            <a:r>
              <a:rPr lang="sl-SI" dirty="0" err="1">
                <a:solidFill>
                  <a:schemeClr val="accent1"/>
                </a:solidFill>
                <a:latin typeface="Arial" panose="020B0604020202020204" pitchFamily="34" charset="0"/>
                <a:cs typeface="Arial" panose="020B0604020202020204" pitchFamily="34" charset="0"/>
              </a:rPr>
              <a:t>Sufinanciranje</a:t>
            </a:r>
            <a:r>
              <a:rPr lang="sl-SI" dirty="0">
                <a:solidFill>
                  <a:schemeClr val="accent1"/>
                </a:solidFill>
                <a:latin typeface="Arial" panose="020B0604020202020204" pitchFamily="34" charset="0"/>
                <a:cs typeface="Arial" panose="020B0604020202020204" pitchFamily="34" charset="0"/>
              </a:rPr>
              <a:t> iz EFRR-a iznosi najviše 80 % </a:t>
            </a:r>
            <a:r>
              <a:rPr lang="sl-SI" dirty="0" err="1">
                <a:solidFill>
                  <a:schemeClr val="accent1"/>
                </a:solidFill>
                <a:latin typeface="Arial" panose="020B0604020202020204" pitchFamily="34" charset="0"/>
                <a:cs typeface="Arial" panose="020B0604020202020204" pitchFamily="34" charset="0"/>
              </a:rPr>
              <a:t>ukupnih</a:t>
            </a:r>
            <a:r>
              <a:rPr lang="sl-SI" dirty="0">
                <a:solidFill>
                  <a:schemeClr val="accent1"/>
                </a:solidFill>
                <a:latin typeface="Arial" panose="020B0604020202020204" pitchFamily="34" charset="0"/>
                <a:cs typeface="Arial" panose="020B0604020202020204" pitchFamily="34" charset="0"/>
              </a:rPr>
              <a:t> </a:t>
            </a:r>
            <a:r>
              <a:rPr lang="sl-SI" dirty="0" err="1">
                <a:solidFill>
                  <a:schemeClr val="accent1"/>
                </a:solidFill>
                <a:latin typeface="Arial" panose="020B0604020202020204" pitchFamily="34" charset="0"/>
                <a:cs typeface="Arial" panose="020B0604020202020204" pitchFamily="34" charset="0"/>
              </a:rPr>
              <a:t>prihvatljivih</a:t>
            </a:r>
            <a:r>
              <a:rPr lang="sl-SI" dirty="0">
                <a:solidFill>
                  <a:schemeClr val="accent1"/>
                </a:solidFill>
                <a:latin typeface="Arial" panose="020B0604020202020204" pitchFamily="34" charset="0"/>
                <a:cs typeface="Arial" panose="020B0604020202020204" pitchFamily="34" charset="0"/>
              </a:rPr>
              <a:t> </a:t>
            </a:r>
            <a:r>
              <a:rPr lang="sl-SI" dirty="0" err="1">
                <a:solidFill>
                  <a:schemeClr val="accent1"/>
                </a:solidFill>
                <a:latin typeface="Arial" panose="020B0604020202020204" pitchFamily="34" charset="0"/>
                <a:cs typeface="Arial" panose="020B0604020202020204" pitchFamily="34" charset="0"/>
              </a:rPr>
              <a:t>troškova</a:t>
            </a:r>
            <a:r>
              <a:rPr lang="sl-SI" dirty="0">
                <a:solidFill>
                  <a:schemeClr val="accent1"/>
                </a:solidFill>
                <a:latin typeface="Arial" panose="020B0604020202020204" pitchFamily="34" charset="0"/>
                <a:cs typeface="Arial" panose="020B0604020202020204" pitchFamily="34" charset="0"/>
              </a:rPr>
              <a:t>, pri čemu se </a:t>
            </a:r>
            <a:r>
              <a:rPr lang="sl-SI" dirty="0" err="1">
                <a:solidFill>
                  <a:schemeClr val="accent1"/>
                </a:solidFill>
                <a:latin typeface="Arial" panose="020B0604020202020204" pitchFamily="34" charset="0"/>
                <a:cs typeface="Arial" panose="020B0604020202020204" pitchFamily="34" charset="0"/>
              </a:rPr>
              <a:t>najmanje</a:t>
            </a:r>
            <a:r>
              <a:rPr lang="sl-SI" dirty="0">
                <a:solidFill>
                  <a:schemeClr val="accent1"/>
                </a:solidFill>
                <a:latin typeface="Arial" panose="020B0604020202020204" pitchFamily="34" charset="0"/>
                <a:cs typeface="Arial" panose="020B0604020202020204" pitchFamily="34" charset="0"/>
              </a:rPr>
              <a:t> 20 % osigurava iz </a:t>
            </a:r>
            <a:r>
              <a:rPr lang="sl-SI" dirty="0" err="1">
                <a:solidFill>
                  <a:schemeClr val="accent1"/>
                </a:solidFill>
                <a:latin typeface="Arial" panose="020B0604020202020204" pitchFamily="34" charset="0"/>
                <a:cs typeface="Arial" panose="020B0604020202020204" pitchFamily="34" charset="0"/>
              </a:rPr>
              <a:t>vlastitog</a:t>
            </a:r>
            <a:r>
              <a:rPr lang="sl-SI" dirty="0">
                <a:solidFill>
                  <a:schemeClr val="accent1"/>
                </a:solidFill>
                <a:latin typeface="Arial" panose="020B0604020202020204" pitchFamily="34" charset="0"/>
                <a:cs typeface="Arial" panose="020B0604020202020204" pitchFamily="34" charset="0"/>
              </a:rPr>
              <a:t> doprinosa projektnih </a:t>
            </a:r>
            <a:r>
              <a:rPr lang="sl-SI" dirty="0" err="1">
                <a:solidFill>
                  <a:schemeClr val="accent1"/>
                </a:solidFill>
                <a:latin typeface="Arial" panose="020B0604020202020204" pitchFamily="34" charset="0"/>
                <a:cs typeface="Arial" panose="020B0604020202020204" pitchFamily="34" charset="0"/>
              </a:rPr>
              <a:t>partnera</a:t>
            </a:r>
            <a:r>
              <a:rPr lang="sl-SI" dirty="0">
                <a:solidFill>
                  <a:schemeClr val="accent1"/>
                </a:solidFill>
                <a:latin typeface="Arial" panose="020B0604020202020204" pitchFamily="34" charset="0"/>
                <a:cs typeface="Arial" panose="020B0604020202020204" pitchFamily="34" charset="0"/>
              </a:rPr>
              <a:t> i/ili iz drugih izvora.</a:t>
            </a:r>
          </a:p>
          <a:p>
            <a:pPr algn="just"/>
            <a:endParaRPr lang="sl-SI" dirty="0">
              <a:latin typeface="Arial" panose="020B0604020202020204" pitchFamily="34" charset="0"/>
              <a:cs typeface="Arial" panose="020B0604020202020204" pitchFamily="34" charset="0"/>
            </a:endParaRPr>
          </a:p>
          <a:p>
            <a:pPr algn="just"/>
            <a:r>
              <a:rPr lang="sl-SI" dirty="0">
                <a:latin typeface="Arial" panose="020B0604020202020204" pitchFamily="34" charset="0"/>
                <a:cs typeface="Arial" panose="020B0604020202020204" pitchFamily="34" charset="0"/>
              </a:rPr>
              <a:t>- U programu mogu sudjelovati projekti s ukupnim traženim iznosom od 250 000 EUR do 2,5 milijuna EUR EFRR-a sredstava za prioritete 1 i 2 te od 200 000 EUR do 1 milijun EUR sredstava EFRR-a za prioritet 3. </a:t>
            </a:r>
          </a:p>
          <a:p>
            <a:pPr algn="just"/>
            <a:endParaRPr lang="sl-SI"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19962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EF2D-5A8A-F24F-8769-0C5D7B7D2A95}"/>
              </a:ext>
            </a:extLst>
          </p:cNvPr>
          <p:cNvSpPr>
            <a:spLocks noGrp="1"/>
          </p:cNvSpPr>
          <p:nvPr>
            <p:ph type="title" idx="4294967295"/>
          </p:nvPr>
        </p:nvSpPr>
        <p:spPr>
          <a:xfrm>
            <a:off x="0" y="365125"/>
            <a:ext cx="10515600" cy="1325563"/>
          </a:xfrm>
        </p:spPr>
        <p:txBody>
          <a:bodyPr/>
          <a:lstStyle/>
          <a:p>
            <a:r>
              <a:rPr lang="en-SI" dirty="0"/>
              <a:t> </a:t>
            </a:r>
          </a:p>
        </p:txBody>
      </p:sp>
      <p:sp>
        <p:nvSpPr>
          <p:cNvPr id="4" name="Title 1">
            <a:extLst>
              <a:ext uri="{FF2B5EF4-FFF2-40B4-BE49-F238E27FC236}">
                <a16:creationId xmlns:a16="http://schemas.microsoft.com/office/drawing/2014/main" id="{7504C586-F9F1-8A4F-A99E-0FCD7C4B8AF1}"/>
              </a:ext>
            </a:extLst>
          </p:cNvPr>
          <p:cNvSpPr txBox="1">
            <a:spLocks/>
          </p:cNvSpPr>
          <p:nvPr/>
        </p:nvSpPr>
        <p:spPr>
          <a:xfrm>
            <a:off x="957471" y="2787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sz="2200" b="1" dirty="0">
                <a:latin typeface="Arial" panose="020B0604020202020204" pitchFamily="34" charset="0"/>
                <a:ea typeface="Open Sans" panose="020B0606030504020204" pitchFamily="34" charset="0"/>
                <a:cs typeface="Arial" panose="020B0604020202020204" pitchFamily="34" charset="0"/>
              </a:rPr>
              <a:t>UPRAVIČENI STROŠKI / PRIHVATLJIVI TROŠKOVI</a:t>
            </a:r>
            <a:endParaRPr lang="en-SI" sz="2200" b="1" dirty="0">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72D1FEB3-6183-794B-834A-BDEC0FE77725}"/>
              </a:ext>
            </a:extLst>
          </p:cNvPr>
          <p:cNvSpPr txBox="1">
            <a:spLocks/>
          </p:cNvSpPr>
          <p:nvPr/>
        </p:nvSpPr>
        <p:spPr>
          <a:xfrm>
            <a:off x="957471" y="2153617"/>
            <a:ext cx="10515600" cy="33556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SI"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Content Placeholder 2">
            <a:extLst>
              <a:ext uri="{FF2B5EF4-FFF2-40B4-BE49-F238E27FC236}">
                <a16:creationId xmlns:a16="http://schemas.microsoft.com/office/drawing/2014/main" id="{F027A1CB-CD54-FE4B-9F5B-15646C34E68C}"/>
              </a:ext>
            </a:extLst>
          </p:cNvPr>
          <p:cNvSpPr txBox="1">
            <a:spLocks/>
          </p:cNvSpPr>
          <p:nvPr/>
        </p:nvSpPr>
        <p:spPr>
          <a:xfrm>
            <a:off x="957471" y="2057401"/>
            <a:ext cx="10515600" cy="34518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8"/>
            <a:endParaRPr lang="en-SI" sz="1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7A7D8283-1F2A-8E3A-798E-665B655FA289}"/>
              </a:ext>
            </a:extLst>
          </p:cNvPr>
          <p:cNvSpPr txBox="1"/>
          <p:nvPr/>
        </p:nvSpPr>
        <p:spPr>
          <a:xfrm>
            <a:off x="1018032" y="1310640"/>
            <a:ext cx="9321728" cy="4468370"/>
          </a:xfrm>
          <a:prstGeom prst="rect">
            <a:avLst/>
          </a:prstGeom>
          <a:noFill/>
        </p:spPr>
        <p:txBody>
          <a:bodyPr wrap="square">
            <a:noAutofit/>
          </a:bodyPr>
          <a:lstStyle/>
          <a:p>
            <a:pPr marL="285750" indent="-285750" algn="just">
              <a:buFontTx/>
              <a:buChar char="-"/>
            </a:pPr>
            <a:r>
              <a:rPr lang="sl-SI" sz="1800" dirty="0">
                <a:solidFill>
                  <a:srgbClr val="000000"/>
                </a:solidFill>
                <a:effectLst/>
                <a:latin typeface="Arial" panose="020B0604020202020204" pitchFamily="34" charset="0"/>
                <a:ea typeface="Calibri" panose="020F0502020204030204" pitchFamily="34" charset="0"/>
              </a:rPr>
              <a:t>Stroški osebja, </a:t>
            </a:r>
          </a:p>
          <a:p>
            <a:pPr marL="285750" indent="-285750" algn="just">
              <a:buFontTx/>
              <a:buChar char="-"/>
            </a:pPr>
            <a:r>
              <a:rPr lang="sl-SI" dirty="0">
                <a:solidFill>
                  <a:srgbClr val="000000"/>
                </a:solidFill>
                <a:latin typeface="Arial" panose="020B0604020202020204" pitchFamily="34" charset="0"/>
                <a:ea typeface="Calibri" panose="020F0502020204030204" pitchFamily="34" charset="0"/>
              </a:rPr>
              <a:t>p</a:t>
            </a:r>
            <a:r>
              <a:rPr lang="sl-SI" sz="1800" dirty="0">
                <a:solidFill>
                  <a:srgbClr val="000000"/>
                </a:solidFill>
                <a:effectLst/>
                <a:latin typeface="Arial" panose="020B0604020202020204" pitchFamily="34" charset="0"/>
                <a:ea typeface="Calibri" panose="020F0502020204030204" pitchFamily="34" charset="0"/>
              </a:rPr>
              <a:t>isarniški in administrativni stroški,</a:t>
            </a:r>
          </a:p>
          <a:p>
            <a:pPr marL="285750" indent="-285750" algn="just">
              <a:buFontTx/>
              <a:buChar char="-"/>
            </a:pPr>
            <a:r>
              <a:rPr lang="sl-SI" dirty="0">
                <a:solidFill>
                  <a:srgbClr val="000000"/>
                </a:solidFill>
                <a:latin typeface="Arial" panose="020B0604020202020204" pitchFamily="34" charset="0"/>
                <a:ea typeface="Calibri" panose="020F0502020204030204" pitchFamily="34" charset="0"/>
              </a:rPr>
              <a:t>p</a:t>
            </a:r>
            <a:r>
              <a:rPr lang="sl-SI" sz="1800" dirty="0">
                <a:solidFill>
                  <a:srgbClr val="000000"/>
                </a:solidFill>
                <a:effectLst/>
                <a:latin typeface="Arial" panose="020B0604020202020204" pitchFamily="34" charset="0"/>
                <a:ea typeface="Calibri" panose="020F0502020204030204" pitchFamily="34" charset="0"/>
              </a:rPr>
              <a:t>otni in namestitveni stroški, </a:t>
            </a:r>
          </a:p>
          <a:p>
            <a:pPr marL="285750" indent="-285750" algn="just">
              <a:buFontTx/>
              <a:buChar char="-"/>
            </a:pPr>
            <a:r>
              <a:rPr lang="sl-SI" dirty="0">
                <a:solidFill>
                  <a:srgbClr val="000000"/>
                </a:solidFill>
                <a:latin typeface="Arial" panose="020B0604020202020204" pitchFamily="34" charset="0"/>
                <a:ea typeface="Calibri" panose="020F0502020204030204" pitchFamily="34" charset="0"/>
              </a:rPr>
              <a:t>s</a:t>
            </a:r>
            <a:r>
              <a:rPr lang="sl-SI" sz="1800" dirty="0">
                <a:solidFill>
                  <a:srgbClr val="000000"/>
                </a:solidFill>
                <a:effectLst/>
                <a:latin typeface="Arial" panose="020B0604020202020204" pitchFamily="34" charset="0"/>
                <a:ea typeface="Calibri" panose="020F0502020204030204" pitchFamily="34" charset="0"/>
              </a:rPr>
              <a:t>troški zunanjih strokovnjakov in storitev, </a:t>
            </a:r>
          </a:p>
          <a:p>
            <a:pPr marL="285750" indent="-285750" algn="just">
              <a:buFontTx/>
              <a:buChar char="-"/>
            </a:pPr>
            <a:r>
              <a:rPr lang="sl-SI" dirty="0">
                <a:solidFill>
                  <a:srgbClr val="000000"/>
                </a:solidFill>
                <a:latin typeface="Arial" panose="020B0604020202020204" pitchFamily="34" charset="0"/>
                <a:ea typeface="Calibri" panose="020F0502020204030204" pitchFamily="34" charset="0"/>
              </a:rPr>
              <a:t>s</a:t>
            </a:r>
            <a:r>
              <a:rPr lang="sl-SI" sz="1800" dirty="0">
                <a:solidFill>
                  <a:srgbClr val="000000"/>
                </a:solidFill>
                <a:effectLst/>
                <a:latin typeface="Arial" panose="020B0604020202020204" pitchFamily="34" charset="0"/>
                <a:ea typeface="Calibri" panose="020F0502020204030204" pitchFamily="34" charset="0"/>
              </a:rPr>
              <a:t>troški opreme, </a:t>
            </a:r>
          </a:p>
          <a:p>
            <a:pPr marL="285750" indent="-285750" algn="just">
              <a:buFontTx/>
              <a:buChar char="-"/>
            </a:pPr>
            <a:r>
              <a:rPr lang="sl-SI" dirty="0">
                <a:solidFill>
                  <a:srgbClr val="000000"/>
                </a:solidFill>
                <a:latin typeface="Arial" panose="020B0604020202020204" pitchFamily="34" charset="0"/>
                <a:ea typeface="Calibri" panose="020F0502020204030204" pitchFamily="34" charset="0"/>
              </a:rPr>
              <a:t>s</a:t>
            </a:r>
            <a:r>
              <a:rPr lang="sl-SI" sz="1800" dirty="0">
                <a:solidFill>
                  <a:srgbClr val="000000"/>
                </a:solidFill>
                <a:effectLst/>
                <a:latin typeface="Arial" panose="020B0604020202020204" pitchFamily="34" charset="0"/>
                <a:ea typeface="Calibri" panose="020F0502020204030204" pitchFamily="34" charset="0"/>
              </a:rPr>
              <a:t>troški za infrastrukturo in gradnje </a:t>
            </a:r>
            <a:r>
              <a:rPr lang="sl-SI" sz="1800" dirty="0">
                <a:solidFill>
                  <a:schemeClr val="accent1"/>
                </a:solidFill>
                <a:effectLst/>
                <a:latin typeface="Arial" panose="020B0604020202020204" pitchFamily="34" charset="0"/>
                <a:ea typeface="Calibri" panose="020F0502020204030204" pitchFamily="34" charset="0"/>
              </a:rPr>
              <a:t>(v omejenem obsegu tudi nakup zemljišč, vendar previdno). </a:t>
            </a:r>
          </a:p>
          <a:p>
            <a:pPr marL="285750" indent="-285750" algn="just">
              <a:buFontTx/>
              <a:buChar char="-"/>
            </a:pPr>
            <a:endParaRPr lang="sl-SI" b="1" dirty="0">
              <a:solidFill>
                <a:srgbClr val="000000"/>
              </a:solidFill>
              <a:latin typeface="Arial" panose="020B0604020202020204" pitchFamily="34" charset="0"/>
              <a:ea typeface="Calibri" panose="020F0502020204030204" pitchFamily="34" charset="0"/>
            </a:endParaRPr>
          </a:p>
          <a:p>
            <a:pPr marL="285750" indent="-285750" algn="just">
              <a:buFontTx/>
              <a:buChar char="-"/>
            </a:pPr>
            <a:r>
              <a:rPr lang="sl-SI" dirty="0">
                <a:solidFill>
                  <a:srgbClr val="000000"/>
                </a:solidFill>
                <a:latin typeface="Arial" panose="020B0604020202020204" pitchFamily="34" charset="0"/>
                <a:ea typeface="Calibri" panose="020F0502020204030204" pitchFamily="34" charset="0"/>
              </a:rPr>
              <a:t>t</a:t>
            </a:r>
            <a:r>
              <a:rPr lang="sl-SI" sz="1800" dirty="0">
                <a:solidFill>
                  <a:srgbClr val="000000"/>
                </a:solidFill>
                <a:effectLst/>
                <a:latin typeface="Arial" panose="020B0604020202020204" pitchFamily="34" charset="0"/>
                <a:ea typeface="Calibri" panose="020F0502020204030204" pitchFamily="34" charset="0"/>
              </a:rPr>
              <a:t>roškovi osoblja, </a:t>
            </a:r>
          </a:p>
          <a:p>
            <a:pPr marL="285750" indent="-285750" algn="just">
              <a:buFontTx/>
              <a:buChar char="-"/>
            </a:pPr>
            <a:r>
              <a:rPr lang="sl-SI" sz="1800" dirty="0" err="1">
                <a:solidFill>
                  <a:srgbClr val="000000"/>
                </a:solidFill>
                <a:effectLst/>
                <a:latin typeface="Arial" panose="020B0604020202020204" pitchFamily="34" charset="0"/>
                <a:ea typeface="Calibri" panose="020F0502020204030204" pitchFamily="34" charset="0"/>
              </a:rPr>
              <a:t>uredski</a:t>
            </a:r>
            <a:r>
              <a:rPr lang="sl-SI" sz="1800" dirty="0">
                <a:solidFill>
                  <a:srgbClr val="000000"/>
                </a:solidFill>
                <a:effectLst/>
                <a:latin typeface="Arial" panose="020B0604020202020204" pitchFamily="34" charset="0"/>
                <a:ea typeface="Calibri" panose="020F0502020204030204" pitchFamily="34" charset="0"/>
              </a:rPr>
              <a:t> i administrativni </a:t>
            </a:r>
            <a:r>
              <a:rPr lang="sl-SI" sz="1800" dirty="0" err="1">
                <a:solidFill>
                  <a:srgbClr val="000000"/>
                </a:solidFill>
                <a:effectLst/>
                <a:latin typeface="Arial" panose="020B0604020202020204" pitchFamily="34" charset="0"/>
                <a:ea typeface="Calibri" panose="020F0502020204030204" pitchFamily="34" charset="0"/>
              </a:rPr>
              <a:t>troškovi</a:t>
            </a:r>
            <a:r>
              <a:rPr lang="sl-SI" sz="1800" dirty="0">
                <a:solidFill>
                  <a:srgbClr val="000000"/>
                </a:solidFill>
                <a:effectLst/>
                <a:latin typeface="Arial" panose="020B0604020202020204" pitchFamily="34" charset="0"/>
                <a:ea typeface="Calibri" panose="020F0502020204030204" pitchFamily="34" charset="0"/>
              </a:rPr>
              <a:t>,</a:t>
            </a:r>
          </a:p>
          <a:p>
            <a:pPr marL="285750" indent="-285750" algn="just">
              <a:buFontTx/>
              <a:buChar char="-"/>
            </a:pPr>
            <a:r>
              <a:rPr lang="sl-SI" dirty="0">
                <a:solidFill>
                  <a:srgbClr val="000000"/>
                </a:solidFill>
                <a:latin typeface="Arial" panose="020B0604020202020204" pitchFamily="34" charset="0"/>
                <a:ea typeface="Calibri" panose="020F0502020204030204" pitchFamily="34" charset="0"/>
              </a:rPr>
              <a:t>t</a:t>
            </a:r>
            <a:r>
              <a:rPr lang="sl-SI" sz="1800" dirty="0">
                <a:solidFill>
                  <a:srgbClr val="000000"/>
                </a:solidFill>
                <a:effectLst/>
                <a:latin typeface="Arial" panose="020B0604020202020204" pitchFamily="34" charset="0"/>
                <a:ea typeface="Calibri" panose="020F0502020204030204" pitchFamily="34" charset="0"/>
              </a:rPr>
              <a:t>roškovi putovanja i smještaja, </a:t>
            </a:r>
          </a:p>
          <a:p>
            <a:pPr marL="285750" indent="-285750" algn="just">
              <a:buFontTx/>
              <a:buChar char="-"/>
            </a:pPr>
            <a:r>
              <a:rPr lang="sl-SI" sz="1800" dirty="0" err="1">
                <a:solidFill>
                  <a:srgbClr val="000000"/>
                </a:solidFill>
                <a:effectLst/>
                <a:latin typeface="Arial" panose="020B0604020202020204" pitchFamily="34" charset="0"/>
                <a:ea typeface="Calibri" panose="020F0502020204030204" pitchFamily="34" charset="0"/>
              </a:rPr>
              <a:t>troškovi</a:t>
            </a:r>
            <a:r>
              <a:rPr lang="sl-SI" sz="1800" dirty="0">
                <a:solidFill>
                  <a:srgbClr val="000000"/>
                </a:solidFill>
                <a:effectLst/>
                <a:latin typeface="Arial" panose="020B0604020202020204" pitchFamily="34" charset="0"/>
                <a:ea typeface="Calibri" panose="020F0502020204030204" pitchFamily="34" charset="0"/>
              </a:rPr>
              <a:t> </a:t>
            </a:r>
            <a:r>
              <a:rPr lang="sl-SI" sz="1800" dirty="0" err="1">
                <a:solidFill>
                  <a:srgbClr val="000000"/>
                </a:solidFill>
                <a:effectLst/>
                <a:latin typeface="Arial" panose="020B0604020202020204" pitchFamily="34" charset="0"/>
                <a:ea typeface="Calibri" panose="020F0502020204030204" pitchFamily="34" charset="0"/>
              </a:rPr>
              <a:t>vanjskih</a:t>
            </a:r>
            <a:r>
              <a:rPr lang="sl-SI" sz="1800" dirty="0">
                <a:solidFill>
                  <a:srgbClr val="000000"/>
                </a:solidFill>
                <a:effectLst/>
                <a:latin typeface="Arial" panose="020B0604020202020204" pitchFamily="34" charset="0"/>
                <a:ea typeface="Calibri" panose="020F0502020204030204" pitchFamily="34" charset="0"/>
              </a:rPr>
              <a:t> </a:t>
            </a:r>
            <a:r>
              <a:rPr lang="sl-SI" sz="1800" dirty="0" err="1">
                <a:solidFill>
                  <a:srgbClr val="000000"/>
                </a:solidFill>
                <a:effectLst/>
                <a:latin typeface="Arial" panose="020B0604020202020204" pitchFamily="34" charset="0"/>
                <a:ea typeface="Calibri" panose="020F0502020204030204" pitchFamily="34" charset="0"/>
              </a:rPr>
              <a:t>stručnjaka</a:t>
            </a:r>
            <a:r>
              <a:rPr lang="sl-SI" sz="1800" dirty="0">
                <a:solidFill>
                  <a:srgbClr val="000000"/>
                </a:solidFill>
                <a:effectLst/>
                <a:latin typeface="Arial" panose="020B0604020202020204" pitchFamily="34" charset="0"/>
                <a:ea typeface="Calibri" panose="020F0502020204030204" pitchFamily="34" charset="0"/>
              </a:rPr>
              <a:t> i usluga, </a:t>
            </a:r>
          </a:p>
          <a:p>
            <a:pPr marL="285750" indent="-285750" algn="just">
              <a:buFontTx/>
              <a:buChar char="-"/>
            </a:pPr>
            <a:r>
              <a:rPr lang="sl-SI" sz="1800" dirty="0" err="1">
                <a:solidFill>
                  <a:srgbClr val="000000"/>
                </a:solidFill>
                <a:effectLst/>
                <a:latin typeface="Arial" panose="020B0604020202020204" pitchFamily="34" charset="0"/>
                <a:ea typeface="Calibri" panose="020F0502020204030204" pitchFamily="34" charset="0"/>
              </a:rPr>
              <a:t>troškovi</a:t>
            </a:r>
            <a:r>
              <a:rPr lang="sl-SI" sz="1800" dirty="0">
                <a:solidFill>
                  <a:srgbClr val="000000"/>
                </a:solidFill>
                <a:effectLst/>
                <a:latin typeface="Arial" panose="020B0604020202020204" pitchFamily="34" charset="0"/>
                <a:ea typeface="Calibri" panose="020F0502020204030204" pitchFamily="34" charset="0"/>
              </a:rPr>
              <a:t> opreme, </a:t>
            </a:r>
          </a:p>
          <a:p>
            <a:pPr marL="285750" indent="-285750" algn="just">
              <a:buFontTx/>
              <a:buChar char="-"/>
            </a:pPr>
            <a:r>
              <a:rPr lang="sl-SI" sz="1800" dirty="0">
                <a:solidFill>
                  <a:srgbClr val="000000"/>
                </a:solidFill>
                <a:effectLst/>
                <a:latin typeface="Arial" panose="020B0604020202020204" pitchFamily="34" charset="0"/>
                <a:ea typeface="Calibri" panose="020F0502020204030204" pitchFamily="34" charset="0"/>
              </a:rPr>
              <a:t>troškovi infrastrukture i radova </a:t>
            </a:r>
            <a:r>
              <a:rPr lang="sl-SI" sz="1800" dirty="0">
                <a:solidFill>
                  <a:schemeClr val="accent1"/>
                </a:solidFill>
                <a:effectLst/>
                <a:latin typeface="Arial" panose="020B0604020202020204" pitchFamily="34" charset="0"/>
                <a:ea typeface="Calibri" panose="020F0502020204030204" pitchFamily="34" charset="0"/>
              </a:rPr>
              <a:t>(u smanjenom opsegu, također i kupnja zemljišta, ali s oprezom). </a:t>
            </a:r>
          </a:p>
          <a:p>
            <a:pPr marL="285750" indent="-285750" algn="just">
              <a:buFontTx/>
              <a:buChar char="-"/>
            </a:pPr>
            <a:endParaRPr lang="sl-SI" sz="1800" b="1" dirty="0">
              <a:solidFill>
                <a:srgbClr val="000000"/>
              </a:solidFill>
              <a:effectLst/>
              <a:latin typeface="Arial" panose="020B0604020202020204" pitchFamily="34" charset="0"/>
              <a:ea typeface="Calibri" panose="020F0502020204030204" pitchFamily="34" charset="0"/>
            </a:endParaRPr>
          </a:p>
          <a:p>
            <a:pPr marL="285750" indent="-285750" algn="just">
              <a:buFontTx/>
              <a:buChar char="-"/>
            </a:pPr>
            <a:endParaRPr lang="sl-SI" sz="1800" b="1" dirty="0">
              <a:solidFill>
                <a:srgbClr val="000000"/>
              </a:solidFill>
              <a:effectLst/>
              <a:latin typeface="Arial" panose="020B0604020202020204" pitchFamily="34" charset="0"/>
              <a:ea typeface="Calibri" panose="020F0502020204030204" pitchFamily="34" charset="0"/>
            </a:endParaRPr>
          </a:p>
          <a:p>
            <a:pPr marL="285750" indent="-285750" algn="just">
              <a:buFontTx/>
              <a:buChar char="-"/>
            </a:pPr>
            <a:endParaRPr lang="sl-SI" b="1" dirty="0">
              <a:solidFill>
                <a:srgbClr val="000000"/>
              </a:solidFill>
              <a:latin typeface="Arial" panose="020B0604020202020204" pitchFamily="34" charset="0"/>
              <a:ea typeface="Calibri" panose="020F0502020204030204" pitchFamily="34" charset="0"/>
            </a:endParaRPr>
          </a:p>
          <a:p>
            <a:pPr marL="285750" indent="-285750" algn="just">
              <a:buFontTx/>
              <a:buChar char="-"/>
            </a:pPr>
            <a:endParaRPr lang="sl-SI" sz="1800" dirty="0">
              <a:effectLst/>
              <a:latin typeface="Calibri" panose="020F0502020204030204" pitchFamily="34" charset="0"/>
              <a:ea typeface="Calibri" panose="020F0502020204030204" pitchFamily="34" charset="0"/>
            </a:endParaRPr>
          </a:p>
          <a:p>
            <a:pPr algn="just"/>
            <a:endParaRPr lang="sl-SI"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23729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EF2D-5A8A-F24F-8769-0C5D7B7D2A95}"/>
              </a:ext>
            </a:extLst>
          </p:cNvPr>
          <p:cNvSpPr>
            <a:spLocks noGrp="1"/>
          </p:cNvSpPr>
          <p:nvPr>
            <p:ph type="title" idx="4294967295"/>
          </p:nvPr>
        </p:nvSpPr>
        <p:spPr>
          <a:xfrm>
            <a:off x="0" y="365125"/>
            <a:ext cx="10515600" cy="1325563"/>
          </a:xfrm>
        </p:spPr>
        <p:txBody>
          <a:bodyPr/>
          <a:lstStyle/>
          <a:p>
            <a:r>
              <a:rPr lang="en-SI" dirty="0"/>
              <a:t> </a:t>
            </a:r>
          </a:p>
        </p:txBody>
      </p:sp>
      <p:sp>
        <p:nvSpPr>
          <p:cNvPr id="4" name="Title 1">
            <a:extLst>
              <a:ext uri="{FF2B5EF4-FFF2-40B4-BE49-F238E27FC236}">
                <a16:creationId xmlns:a16="http://schemas.microsoft.com/office/drawing/2014/main" id="{7504C586-F9F1-8A4F-A99E-0FCD7C4B8AF1}"/>
              </a:ext>
            </a:extLst>
          </p:cNvPr>
          <p:cNvSpPr txBox="1">
            <a:spLocks/>
          </p:cNvSpPr>
          <p:nvPr/>
        </p:nvSpPr>
        <p:spPr>
          <a:xfrm>
            <a:off x="957471" y="2787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sz="2200" b="1" dirty="0">
                <a:latin typeface="Arial" panose="020B0604020202020204" pitchFamily="34" charset="0"/>
                <a:ea typeface="Open Sans" panose="020B0606030504020204" pitchFamily="34" charset="0"/>
                <a:cs typeface="Arial" panose="020B0604020202020204" pitchFamily="34" charset="0"/>
              </a:rPr>
              <a:t>ZAČETNI IN KONČNI DATUM</a:t>
            </a:r>
          </a:p>
          <a:p>
            <a:r>
              <a:rPr lang="sl-SI" sz="2200" b="1" dirty="0">
                <a:latin typeface="Arial" panose="020B0604020202020204" pitchFamily="34" charset="0"/>
                <a:ea typeface="Open Sans" panose="020B0606030504020204" pitchFamily="34" charset="0"/>
                <a:cs typeface="Arial" panose="020B0604020202020204" pitchFamily="34" charset="0"/>
              </a:rPr>
              <a:t>DATUM POČETKA I ZAVRŠETKA</a:t>
            </a:r>
          </a:p>
          <a:p>
            <a:endParaRPr lang="en-SI" sz="2200" b="1" dirty="0">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72D1FEB3-6183-794B-834A-BDEC0FE77725}"/>
              </a:ext>
            </a:extLst>
          </p:cNvPr>
          <p:cNvSpPr txBox="1">
            <a:spLocks/>
          </p:cNvSpPr>
          <p:nvPr/>
        </p:nvSpPr>
        <p:spPr>
          <a:xfrm>
            <a:off x="957471" y="2153617"/>
            <a:ext cx="10515600" cy="33556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SI"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Content Placeholder 2">
            <a:extLst>
              <a:ext uri="{FF2B5EF4-FFF2-40B4-BE49-F238E27FC236}">
                <a16:creationId xmlns:a16="http://schemas.microsoft.com/office/drawing/2014/main" id="{F027A1CB-CD54-FE4B-9F5B-15646C34E68C}"/>
              </a:ext>
            </a:extLst>
          </p:cNvPr>
          <p:cNvSpPr txBox="1">
            <a:spLocks/>
          </p:cNvSpPr>
          <p:nvPr/>
        </p:nvSpPr>
        <p:spPr>
          <a:xfrm>
            <a:off x="957471" y="2057401"/>
            <a:ext cx="10515600" cy="34518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8"/>
            <a:endParaRPr lang="en-SI" sz="1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7A7D8283-1F2A-8E3A-798E-665B655FA289}"/>
              </a:ext>
            </a:extLst>
          </p:cNvPr>
          <p:cNvSpPr txBox="1"/>
          <p:nvPr/>
        </p:nvSpPr>
        <p:spPr>
          <a:xfrm>
            <a:off x="1018032" y="1310640"/>
            <a:ext cx="9321728" cy="4468370"/>
          </a:xfrm>
          <a:prstGeom prst="rect">
            <a:avLst/>
          </a:prstGeom>
          <a:noFill/>
        </p:spPr>
        <p:txBody>
          <a:bodyPr wrap="square">
            <a:noAutofit/>
          </a:bodyPr>
          <a:lstStyle/>
          <a:p>
            <a:pPr algn="just">
              <a:spcBef>
                <a:spcPts val="1200"/>
              </a:spcBef>
              <a:spcAft>
                <a:spcPts val="1200"/>
              </a:spcAft>
            </a:pPr>
            <a:r>
              <a:rPr lang="sl-SI" sz="1800" b="1" dirty="0">
                <a:solidFill>
                  <a:schemeClr val="accent1"/>
                </a:solidFill>
                <a:effectLst/>
                <a:latin typeface="Arial" panose="020B0604020202020204" pitchFamily="34" charset="0"/>
                <a:ea typeface="Calibri" panose="020F0502020204030204" pitchFamily="34" charset="0"/>
              </a:rPr>
              <a:t>- Za prvi možni začetek projekta šteje datum odobritve projekta s strani </a:t>
            </a:r>
            <a:r>
              <a:rPr lang="sl-SI" sz="1800" b="1" dirty="0" err="1">
                <a:solidFill>
                  <a:schemeClr val="accent1"/>
                </a:solidFill>
                <a:effectLst/>
                <a:latin typeface="Arial" panose="020B0604020202020204" pitchFamily="34" charset="0"/>
                <a:ea typeface="Calibri" panose="020F0502020204030204" pitchFamily="34" charset="0"/>
              </a:rPr>
              <a:t>OzS</a:t>
            </a:r>
            <a:r>
              <a:rPr lang="sl-SI" sz="1800" b="1" dirty="0">
                <a:solidFill>
                  <a:schemeClr val="accent1"/>
                </a:solidFill>
                <a:effectLst/>
                <a:latin typeface="Arial" panose="020B0604020202020204" pitchFamily="34" charset="0"/>
                <a:ea typeface="Calibri" panose="020F0502020204030204" pitchFamily="34" charset="0"/>
              </a:rPr>
              <a:t> (razen pripravljani stroški).</a:t>
            </a:r>
            <a:r>
              <a:rPr lang="sl-SI" b="1" dirty="0">
                <a:solidFill>
                  <a:schemeClr val="accent1"/>
                </a:solidFill>
                <a:latin typeface="Calibri" panose="020F0502020204030204" pitchFamily="34" charset="0"/>
                <a:ea typeface="Calibri" panose="020F0502020204030204" pitchFamily="34" charset="0"/>
              </a:rPr>
              <a:t> </a:t>
            </a:r>
            <a:r>
              <a:rPr lang="sl-SI" sz="1800" dirty="0">
                <a:solidFill>
                  <a:srgbClr val="000000"/>
                </a:solidFill>
                <a:effectLst/>
                <a:latin typeface="Arial" panose="020B0604020202020204" pitchFamily="34" charset="0"/>
                <a:ea typeface="Calibri" panose="020F0502020204030204" pitchFamily="34" charset="0"/>
              </a:rPr>
              <a:t>Datum zaključka projekta je datum, določen v pogodbi o sofinanciranju, vendar najpozneje 30. november 2028.</a:t>
            </a:r>
            <a:endParaRPr lang="sl-SI" sz="1800" dirty="0">
              <a:effectLst/>
              <a:latin typeface="Calibri" panose="020F0502020204030204" pitchFamily="34" charset="0"/>
              <a:ea typeface="Calibri" panose="020F0502020204030204" pitchFamily="34" charset="0"/>
            </a:endParaRPr>
          </a:p>
          <a:p>
            <a:pPr algn="just">
              <a:spcBef>
                <a:spcPts val="1200"/>
              </a:spcBef>
              <a:spcAft>
                <a:spcPts val="1200"/>
              </a:spcAft>
            </a:pPr>
            <a:r>
              <a:rPr lang="sl-SI" sz="1800" dirty="0">
                <a:solidFill>
                  <a:srgbClr val="000000"/>
                </a:solidFill>
                <a:effectLst/>
                <a:latin typeface="Arial" panose="020B0604020202020204" pitchFamily="34" charset="0"/>
                <a:ea typeface="Calibri" panose="020F0502020204030204" pitchFamily="34" charset="0"/>
              </a:rPr>
              <a:t>- Projekti, upravičeni do sodelovanja v programu so projekti, katerih obdobje izvajanja traja do 30 mesecev za prednostno nalogo 1 in 2 ter do 24 mesecev za prednostno nalogo 3. </a:t>
            </a:r>
            <a:endParaRPr lang="sl-SI" sz="1800" dirty="0">
              <a:effectLst/>
              <a:latin typeface="Calibri" panose="020F0502020204030204" pitchFamily="34" charset="0"/>
              <a:ea typeface="Calibri" panose="020F0502020204030204" pitchFamily="34" charset="0"/>
            </a:endParaRPr>
          </a:p>
          <a:p>
            <a:pPr algn="just"/>
            <a:r>
              <a:rPr lang="sl-SI" b="1" dirty="0">
                <a:solidFill>
                  <a:schemeClr val="accent1"/>
                </a:solidFill>
                <a:latin typeface="Arial" panose="020B0604020202020204" pitchFamily="34" charset="0"/>
                <a:cs typeface="Arial" panose="020B0604020202020204" pitchFamily="34" charset="0"/>
              </a:rPr>
              <a:t>- Najraniji datum početka projekta može biti datum odobrenja projekta od strane OzP-a (osim troškova pripreme). </a:t>
            </a:r>
            <a:r>
              <a:rPr lang="sl-SI" dirty="0">
                <a:latin typeface="Arial" panose="020B0604020202020204" pitchFamily="34" charset="0"/>
                <a:cs typeface="Arial" panose="020B0604020202020204" pitchFamily="34" charset="0"/>
              </a:rPr>
              <a:t>Datum završetka projekta je datum definiran u ugovoru o sufinanciranju, ali ne smije biti kasniji od 30. </a:t>
            </a:r>
            <a:r>
              <a:rPr lang="sl-SI" dirty="0" err="1">
                <a:latin typeface="Arial" panose="020B0604020202020204" pitchFamily="34" charset="0"/>
                <a:cs typeface="Arial" panose="020B0604020202020204" pitchFamily="34" charset="0"/>
              </a:rPr>
              <a:t>studenoga</a:t>
            </a:r>
            <a:r>
              <a:rPr lang="sl-SI" dirty="0">
                <a:latin typeface="Arial" panose="020B0604020202020204" pitchFamily="34" charset="0"/>
                <a:cs typeface="Arial" panose="020B0604020202020204" pitchFamily="34" charset="0"/>
              </a:rPr>
              <a:t> 2028. </a:t>
            </a:r>
            <a:r>
              <a:rPr lang="sl-SI" dirty="0" err="1">
                <a:latin typeface="Arial" panose="020B0604020202020204" pitchFamily="34" charset="0"/>
                <a:cs typeface="Arial" panose="020B0604020202020204" pitchFamily="34" charset="0"/>
              </a:rPr>
              <a:t>godine</a:t>
            </a:r>
            <a:r>
              <a:rPr lang="sl-SI" dirty="0">
                <a:latin typeface="Arial" panose="020B0604020202020204" pitchFamily="34" charset="0"/>
                <a:cs typeface="Arial" panose="020B0604020202020204" pitchFamily="34" charset="0"/>
              </a:rPr>
              <a:t>.</a:t>
            </a:r>
          </a:p>
          <a:p>
            <a:pPr algn="just"/>
            <a:endParaRPr lang="sl-SI" dirty="0">
              <a:latin typeface="Arial" panose="020B0604020202020204" pitchFamily="34" charset="0"/>
              <a:cs typeface="Arial" panose="020B0604020202020204" pitchFamily="34" charset="0"/>
            </a:endParaRPr>
          </a:p>
          <a:p>
            <a:pPr algn="just"/>
            <a:r>
              <a:rPr lang="sl-SI" dirty="0">
                <a:latin typeface="Arial" panose="020B0604020202020204" pitchFamily="34" charset="0"/>
                <a:cs typeface="Arial" panose="020B0604020202020204" pitchFamily="34" charset="0"/>
              </a:rPr>
              <a:t>- Projekti prihvatljivi za sudjelovanje u Programu su oni s ukupnim trajanjem do najviše 30 mjeseci za prioritete 1 i 2 te do 24 mjeseca za prioritet 3. </a:t>
            </a:r>
          </a:p>
          <a:p>
            <a:pPr algn="just"/>
            <a:endParaRPr lang="sl-SI"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16490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EF2D-5A8A-F24F-8769-0C5D7B7D2A95}"/>
              </a:ext>
            </a:extLst>
          </p:cNvPr>
          <p:cNvSpPr>
            <a:spLocks noGrp="1"/>
          </p:cNvSpPr>
          <p:nvPr>
            <p:ph type="title" idx="4294967295"/>
          </p:nvPr>
        </p:nvSpPr>
        <p:spPr>
          <a:xfrm>
            <a:off x="0" y="365125"/>
            <a:ext cx="10515600" cy="1325563"/>
          </a:xfrm>
        </p:spPr>
        <p:txBody>
          <a:bodyPr/>
          <a:lstStyle/>
          <a:p>
            <a:r>
              <a:rPr lang="en-SI" dirty="0"/>
              <a:t> </a:t>
            </a:r>
          </a:p>
        </p:txBody>
      </p:sp>
      <p:sp>
        <p:nvSpPr>
          <p:cNvPr id="4" name="Title 1">
            <a:extLst>
              <a:ext uri="{FF2B5EF4-FFF2-40B4-BE49-F238E27FC236}">
                <a16:creationId xmlns:a16="http://schemas.microsoft.com/office/drawing/2014/main" id="{7504C586-F9F1-8A4F-A99E-0FCD7C4B8AF1}"/>
              </a:ext>
            </a:extLst>
          </p:cNvPr>
          <p:cNvSpPr txBox="1">
            <a:spLocks/>
          </p:cNvSpPr>
          <p:nvPr/>
        </p:nvSpPr>
        <p:spPr>
          <a:xfrm>
            <a:off x="957471" y="120317"/>
            <a:ext cx="10515600" cy="14840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sz="2200" b="1" dirty="0">
                <a:latin typeface="Arial" panose="020B0604020202020204" pitchFamily="34" charset="0"/>
                <a:ea typeface="Open Sans" panose="020B0606030504020204" pitchFamily="34" charset="0"/>
                <a:cs typeface="Arial" panose="020B0604020202020204" pitchFamily="34" charset="0"/>
              </a:rPr>
              <a:t>ZAHTEVE ZA PARTNERSTVO</a:t>
            </a:r>
          </a:p>
          <a:p>
            <a:r>
              <a:rPr lang="sl-SI" sz="2200" b="1" dirty="0">
                <a:latin typeface="Arial" panose="020B0604020202020204" pitchFamily="34" charset="0"/>
                <a:ea typeface="Open Sans" panose="020B0606030504020204" pitchFamily="34" charset="0"/>
                <a:cs typeface="Arial" panose="020B0604020202020204" pitchFamily="34" charset="0"/>
              </a:rPr>
              <a:t>ZAHTJEVI ZA PARTNERSTVO</a:t>
            </a:r>
            <a:endParaRPr lang="en-SI" sz="2200" b="1" dirty="0">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72D1FEB3-6183-794B-834A-BDEC0FE77725}"/>
              </a:ext>
            </a:extLst>
          </p:cNvPr>
          <p:cNvSpPr txBox="1">
            <a:spLocks/>
          </p:cNvSpPr>
          <p:nvPr/>
        </p:nvSpPr>
        <p:spPr>
          <a:xfrm>
            <a:off x="957471" y="2153617"/>
            <a:ext cx="10515600" cy="33556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SI"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Content Placeholder 2">
            <a:extLst>
              <a:ext uri="{FF2B5EF4-FFF2-40B4-BE49-F238E27FC236}">
                <a16:creationId xmlns:a16="http://schemas.microsoft.com/office/drawing/2014/main" id="{F027A1CB-CD54-FE4B-9F5B-15646C34E68C}"/>
              </a:ext>
            </a:extLst>
          </p:cNvPr>
          <p:cNvSpPr txBox="1">
            <a:spLocks/>
          </p:cNvSpPr>
          <p:nvPr/>
        </p:nvSpPr>
        <p:spPr>
          <a:xfrm>
            <a:off x="957471" y="2057401"/>
            <a:ext cx="10515600" cy="34518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8"/>
            <a:endParaRPr lang="en-SI" sz="1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7A7D8283-1F2A-8E3A-798E-665B655FA289}"/>
              </a:ext>
            </a:extLst>
          </p:cNvPr>
          <p:cNvSpPr txBox="1"/>
          <p:nvPr/>
        </p:nvSpPr>
        <p:spPr>
          <a:xfrm>
            <a:off x="785912" y="1160244"/>
            <a:ext cx="9321728" cy="4082557"/>
          </a:xfrm>
          <a:prstGeom prst="rect">
            <a:avLst/>
          </a:prstGeom>
          <a:noFill/>
        </p:spPr>
        <p:txBody>
          <a:bodyPr wrap="square">
            <a:noAutofit/>
          </a:bodyPr>
          <a:lstStyle/>
          <a:p>
            <a:endParaRPr lang="sl-SI" dirty="0">
              <a:latin typeface="Arial" panose="020B0604020202020204" pitchFamily="34" charset="0"/>
              <a:cs typeface="Arial" panose="020B0604020202020204" pitchFamily="34" charset="0"/>
            </a:endParaRPr>
          </a:p>
          <a:p>
            <a:r>
              <a:rPr lang="sl-SI" dirty="0">
                <a:latin typeface="Arial" panose="020B0604020202020204" pitchFamily="34" charset="0"/>
                <a:cs typeface="Arial" panose="020B0604020202020204" pitchFamily="34" charset="0"/>
              </a:rPr>
              <a:t>- Partnerstvo mora imeti </a:t>
            </a:r>
            <a:r>
              <a:rPr lang="sl-SI" b="1" dirty="0">
                <a:solidFill>
                  <a:schemeClr val="accent1"/>
                </a:solidFill>
                <a:latin typeface="Arial" panose="020B0604020202020204" pitchFamily="34" charset="0"/>
                <a:cs typeface="Arial" panose="020B0604020202020204" pitchFamily="34" charset="0"/>
              </a:rPr>
              <a:t>vsaj enega projektnega partnerja iz Slovenije in enega iz Hrvaške</a:t>
            </a:r>
            <a:r>
              <a:rPr lang="sl-SI" dirty="0">
                <a:solidFill>
                  <a:schemeClr val="accent1"/>
                </a:solidFill>
                <a:latin typeface="Arial" panose="020B0604020202020204" pitchFamily="34" charset="0"/>
                <a:cs typeface="Arial" panose="020B0604020202020204" pitchFamily="34" charset="0"/>
              </a:rPr>
              <a:t> </a:t>
            </a:r>
            <a:r>
              <a:rPr lang="sl-SI" dirty="0">
                <a:latin typeface="Arial" panose="020B0604020202020204" pitchFamily="34" charset="0"/>
                <a:cs typeface="Arial" panose="020B0604020202020204" pitchFamily="34" charset="0"/>
              </a:rPr>
              <a:t>ali Evropsko združenje za teritorialno sodelovanje, registriran v eni od sodelujočih držav, sestavljen iz članov iz obeh držav članic. </a:t>
            </a:r>
          </a:p>
          <a:p>
            <a:endParaRPr lang="sl-SI" dirty="0">
              <a:latin typeface="Arial" panose="020B0604020202020204" pitchFamily="34" charset="0"/>
              <a:cs typeface="Arial" panose="020B0604020202020204" pitchFamily="34" charset="0"/>
            </a:endParaRPr>
          </a:p>
          <a:p>
            <a:r>
              <a:rPr lang="sl-SI" dirty="0">
                <a:latin typeface="Arial" panose="020B0604020202020204" pitchFamily="34" charset="0"/>
                <a:cs typeface="Arial" panose="020B0604020202020204" pitchFamily="34" charset="0"/>
              </a:rPr>
              <a:t>- Fizične osebe, samostojni podjetniki in politične stranke so izključene iz sodelovanja. Vse druge pravne osebe navedeni kot upravičeni prijavitelji lahko sodelujejo, če imajo </a:t>
            </a:r>
            <a:r>
              <a:rPr lang="sl-SI" b="1" dirty="0">
                <a:solidFill>
                  <a:schemeClr val="accent1"/>
                </a:solidFill>
                <a:latin typeface="Arial" panose="020B0604020202020204" pitchFamily="34" charset="0"/>
                <a:cs typeface="Arial" panose="020B0604020202020204" pitchFamily="34" charset="0"/>
              </a:rPr>
              <a:t>finančno, administrativno in pravno zmogljivost</a:t>
            </a:r>
            <a:r>
              <a:rPr lang="sl-SI" dirty="0">
                <a:solidFill>
                  <a:schemeClr val="accent1"/>
                </a:solidFill>
                <a:latin typeface="Arial" panose="020B0604020202020204" pitchFamily="34" charset="0"/>
                <a:cs typeface="Arial" panose="020B0604020202020204" pitchFamily="34" charset="0"/>
              </a:rPr>
              <a:t> </a:t>
            </a:r>
            <a:r>
              <a:rPr lang="sl-SI" dirty="0">
                <a:latin typeface="Arial" panose="020B0604020202020204" pitchFamily="34" charset="0"/>
                <a:cs typeface="Arial" panose="020B0604020202020204" pitchFamily="34" charset="0"/>
              </a:rPr>
              <a:t>za sodelovanje v programu. </a:t>
            </a:r>
          </a:p>
          <a:p>
            <a:endParaRPr lang="sl-SI" dirty="0">
              <a:latin typeface="Arial" panose="020B0604020202020204" pitchFamily="34" charset="0"/>
              <a:cs typeface="Arial" panose="020B0604020202020204" pitchFamily="34" charset="0"/>
            </a:endParaRPr>
          </a:p>
          <a:p>
            <a:r>
              <a:rPr lang="hr-HR" dirty="0">
                <a:latin typeface="Arial" panose="020B0604020202020204" pitchFamily="34" charset="0"/>
                <a:cs typeface="Arial" panose="020B0604020202020204" pitchFamily="34" charset="0"/>
              </a:rPr>
              <a:t>- Partnerstvo se mora sastojati od </a:t>
            </a:r>
            <a:r>
              <a:rPr lang="hr-HR" b="1" dirty="0">
                <a:solidFill>
                  <a:schemeClr val="accent1"/>
                </a:solidFill>
                <a:latin typeface="Arial" panose="020B0604020202020204" pitchFamily="34" charset="0"/>
                <a:cs typeface="Arial" panose="020B0604020202020204" pitchFamily="34" charset="0"/>
              </a:rPr>
              <a:t>minimalno jednog projektnog partnera iz Slovenije i jednog iz Hrvatske</a:t>
            </a:r>
            <a:r>
              <a:rPr lang="hr-HR" dirty="0">
                <a:solidFill>
                  <a:schemeClr val="accent1"/>
                </a:solidFill>
                <a:latin typeface="Arial" panose="020B0604020202020204" pitchFamily="34" charset="0"/>
                <a:cs typeface="Arial" panose="020B0604020202020204" pitchFamily="34" charset="0"/>
              </a:rPr>
              <a:t> </a:t>
            </a:r>
            <a:r>
              <a:rPr lang="hr-HR" dirty="0">
                <a:latin typeface="Arial" panose="020B0604020202020204" pitchFamily="34" charset="0"/>
                <a:cs typeface="Arial" panose="020B0604020202020204" pitchFamily="34" charset="0"/>
              </a:rPr>
              <a:t>ili Europske grupacije za teritorijalnu suradnju registrirane u jednoj od zemalja koje sudjeluju, sastavljene od članova iz obje države članice.</a:t>
            </a:r>
            <a:r>
              <a:rPr lang="sl-SI" dirty="0">
                <a:latin typeface="Arial" panose="020B0604020202020204" pitchFamily="34" charset="0"/>
                <a:cs typeface="Arial" panose="020B0604020202020204" pitchFamily="34" charset="0"/>
              </a:rPr>
              <a:t> </a:t>
            </a:r>
          </a:p>
          <a:p>
            <a:endParaRPr lang="sl-SI" dirty="0">
              <a:latin typeface="Arial" panose="020B0604020202020204" pitchFamily="34" charset="0"/>
              <a:cs typeface="Arial" panose="020B0604020202020204" pitchFamily="34" charset="0"/>
            </a:endParaRPr>
          </a:p>
          <a:p>
            <a:r>
              <a:rPr lang="hr-HR" dirty="0">
                <a:latin typeface="Arial" panose="020B0604020202020204" pitchFamily="34" charset="0"/>
                <a:cs typeface="Arial" panose="020B0604020202020204" pitchFamily="34" charset="0"/>
              </a:rPr>
              <a:t>- Fizičke osobe, osobe koje obavljaju samostalnu djelatnost i političke stranke isključene su iz sudjelovanja. Sve druge pravne osobe </a:t>
            </a:r>
            <a:r>
              <a:rPr lang="sl-SI" dirty="0">
                <a:latin typeface="Arial" panose="020B0604020202020204" pitchFamily="34" charset="0"/>
                <a:cs typeface="Arial" panose="020B0604020202020204" pitchFamily="34" charset="0"/>
              </a:rPr>
              <a:t>navedene kao prihvatljivi prijavitelji </a:t>
            </a:r>
            <a:r>
              <a:rPr lang="hr-HR" dirty="0">
                <a:latin typeface="Arial" panose="020B0604020202020204" pitchFamily="34" charset="0"/>
                <a:cs typeface="Arial" panose="020B0604020202020204" pitchFamily="34" charset="0"/>
              </a:rPr>
              <a:t>mogu sudjelovati, ako </a:t>
            </a:r>
            <a:r>
              <a:rPr lang="hr-HR" dirty="0">
                <a:solidFill>
                  <a:schemeClr val="accent1"/>
                </a:solidFill>
                <a:latin typeface="Arial" panose="020B0604020202020204" pitchFamily="34" charset="0"/>
                <a:cs typeface="Arial" panose="020B0604020202020204" pitchFamily="34" charset="0"/>
              </a:rPr>
              <a:t>posjeduju </a:t>
            </a:r>
            <a:r>
              <a:rPr lang="hr-HR" b="1" dirty="0">
                <a:solidFill>
                  <a:schemeClr val="accent1"/>
                </a:solidFill>
                <a:latin typeface="Arial" panose="020B0604020202020204" pitchFamily="34" charset="0"/>
                <a:cs typeface="Arial" panose="020B0604020202020204" pitchFamily="34" charset="0"/>
              </a:rPr>
              <a:t>financijske, administrativne i pravne kapacitete</a:t>
            </a:r>
            <a:r>
              <a:rPr lang="hr-HR" dirty="0">
                <a:solidFill>
                  <a:schemeClr val="accent1"/>
                </a:solidFill>
                <a:latin typeface="Arial" panose="020B0604020202020204" pitchFamily="34" charset="0"/>
                <a:cs typeface="Arial" panose="020B0604020202020204" pitchFamily="34" charset="0"/>
              </a:rPr>
              <a:t> </a:t>
            </a:r>
            <a:r>
              <a:rPr lang="hr-HR" dirty="0">
                <a:latin typeface="Arial" panose="020B0604020202020204" pitchFamily="34" charset="0"/>
                <a:cs typeface="Arial" panose="020B0604020202020204" pitchFamily="34" charset="0"/>
              </a:rPr>
              <a:t>za sudjelovanje u programu.  </a:t>
            </a:r>
          </a:p>
          <a:p>
            <a:endParaRPr lang="sl-SI" dirty="0">
              <a:latin typeface="Arial" panose="020B0604020202020204" pitchFamily="34" charset="0"/>
              <a:cs typeface="Arial" panose="020B0604020202020204" pitchFamily="34" charset="0"/>
            </a:endParaRPr>
          </a:p>
          <a:p>
            <a:r>
              <a:rPr lang="hr-HR" dirty="0">
                <a:latin typeface="Arial" panose="020B0604020202020204" pitchFamily="34" charset="0"/>
                <a:cs typeface="Arial" panose="020B0604020202020204" pitchFamily="34" charset="0"/>
              </a:rPr>
              <a:t> </a:t>
            </a:r>
            <a:endParaRPr lang="sl-SI" dirty="0">
              <a:latin typeface="Arial" panose="020B0604020202020204" pitchFamily="34" charset="0"/>
              <a:cs typeface="Arial" panose="020B0604020202020204" pitchFamily="34" charset="0"/>
            </a:endParaRPr>
          </a:p>
          <a:p>
            <a:endParaRPr lang="sl-SI"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1169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EF2D-5A8A-F24F-8769-0C5D7B7D2A95}"/>
              </a:ext>
            </a:extLst>
          </p:cNvPr>
          <p:cNvSpPr>
            <a:spLocks noGrp="1"/>
          </p:cNvSpPr>
          <p:nvPr>
            <p:ph type="title" idx="4294967295"/>
          </p:nvPr>
        </p:nvSpPr>
        <p:spPr>
          <a:xfrm>
            <a:off x="838200" y="365125"/>
            <a:ext cx="10515600" cy="1325563"/>
          </a:xfrm>
        </p:spPr>
        <p:txBody>
          <a:bodyPr>
            <a:normAutofit/>
          </a:bodyPr>
          <a:lstStyle/>
          <a:p>
            <a:r>
              <a:rPr lang="sl-SI" sz="2200" b="1" dirty="0">
                <a:latin typeface="Arial" panose="020B0604020202020204" pitchFamily="34" charset="0"/>
                <a:cs typeface="Arial" panose="020B0604020202020204" pitchFamily="34" charset="0"/>
              </a:rPr>
              <a:t>PROGRAMSKO OBMOČJE  </a:t>
            </a:r>
            <a:br>
              <a:rPr lang="sl-SI" sz="2200" b="1" dirty="0">
                <a:latin typeface="Arial" panose="020B0604020202020204" pitchFamily="34" charset="0"/>
                <a:cs typeface="Arial" panose="020B0604020202020204" pitchFamily="34" charset="0"/>
              </a:rPr>
            </a:br>
            <a:r>
              <a:rPr lang="sl-SI" sz="2200" b="1" i="1" dirty="0">
                <a:latin typeface="Arial" panose="020B0604020202020204" pitchFamily="34" charset="0"/>
                <a:cs typeface="Arial" panose="020B0604020202020204" pitchFamily="34" charset="0"/>
              </a:rPr>
              <a:t>PROGRAMSKO PODRUČJE</a:t>
            </a:r>
            <a:endParaRPr lang="en-SI" sz="2200" b="1" i="1" dirty="0">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7504C586-F9F1-8A4F-A99E-0FCD7C4B8AF1}"/>
              </a:ext>
            </a:extLst>
          </p:cNvPr>
          <p:cNvSpPr txBox="1">
            <a:spLocks/>
          </p:cNvSpPr>
          <p:nvPr/>
        </p:nvSpPr>
        <p:spPr>
          <a:xfrm>
            <a:off x="957471" y="2787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SI" sz="36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Content Placeholder 2">
            <a:extLst>
              <a:ext uri="{FF2B5EF4-FFF2-40B4-BE49-F238E27FC236}">
                <a16:creationId xmlns:a16="http://schemas.microsoft.com/office/drawing/2014/main" id="{F027A1CB-CD54-FE4B-9F5B-15646C34E68C}"/>
              </a:ext>
            </a:extLst>
          </p:cNvPr>
          <p:cNvSpPr txBox="1">
            <a:spLocks/>
          </p:cNvSpPr>
          <p:nvPr/>
        </p:nvSpPr>
        <p:spPr>
          <a:xfrm>
            <a:off x="957471" y="1976087"/>
            <a:ext cx="10515600" cy="27047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SI" sz="2400" dirty="0">
              <a:latin typeface="Open Sans" panose="020B0606030504020204" pitchFamily="34" charset="0"/>
              <a:ea typeface="Open Sans" panose="020B0606030504020204" pitchFamily="34" charset="0"/>
              <a:cs typeface="Open Sans" panose="020B0606030504020204" pitchFamily="34" charset="0"/>
            </a:endParaRPr>
          </a:p>
        </p:txBody>
      </p:sp>
      <p:pic>
        <p:nvPicPr>
          <p:cNvPr id="3" name="Slika 2"/>
          <p:cNvPicPr>
            <a:picLocks noChangeAspect="1"/>
          </p:cNvPicPr>
          <p:nvPr/>
        </p:nvPicPr>
        <p:blipFill rotWithShape="1">
          <a:blip r:embed="rId3"/>
          <a:srcRect t="7454" b="25413"/>
          <a:stretch/>
        </p:blipFill>
        <p:spPr>
          <a:xfrm>
            <a:off x="6096000" y="1604326"/>
            <a:ext cx="4334300" cy="4116871"/>
          </a:xfrm>
          <a:prstGeom prst="rect">
            <a:avLst/>
          </a:prstGeom>
        </p:spPr>
      </p:pic>
      <p:sp>
        <p:nvSpPr>
          <p:cNvPr id="7" name="Content Placeholder 2">
            <a:extLst>
              <a:ext uri="{FF2B5EF4-FFF2-40B4-BE49-F238E27FC236}">
                <a16:creationId xmlns:a16="http://schemas.microsoft.com/office/drawing/2014/main" id="{F027A1CB-CD54-FE4B-9F5B-15646C34E68C}"/>
              </a:ext>
            </a:extLst>
          </p:cNvPr>
          <p:cNvSpPr txBox="1">
            <a:spLocks/>
          </p:cNvSpPr>
          <p:nvPr/>
        </p:nvSpPr>
        <p:spPr>
          <a:xfrm>
            <a:off x="957471" y="1604327"/>
            <a:ext cx="4633257" cy="4333258"/>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sl-SI" sz="2400" dirty="0">
                <a:latin typeface="Arial" panose="020B0604020202020204" pitchFamily="34" charset="0"/>
                <a:ea typeface="Open Sans" panose="020B0606030504020204" pitchFamily="34" charset="0"/>
                <a:cs typeface="Arial" panose="020B0604020202020204" pitchFamily="34" charset="0"/>
              </a:rPr>
              <a:t>17 NUTS 3 regij: 9 NUTS 3 regij v Sloveniji in 8 NUTS 3 regij na Hrvaškem / </a:t>
            </a:r>
            <a:r>
              <a:rPr lang="hr-HR" sz="2400" dirty="0">
                <a:latin typeface="Arial" panose="020B0604020202020204" pitchFamily="34" charset="0"/>
                <a:ea typeface="Open Sans" panose="020B0606030504020204" pitchFamily="34" charset="0"/>
                <a:cs typeface="Arial" panose="020B0604020202020204" pitchFamily="34" charset="0"/>
              </a:rPr>
              <a:t>17 NUTS 3 regija: 9 NUTS 3 regija u Sloveniji i 8 NUTS 3 regija u Hrvatskoj.</a:t>
            </a:r>
          </a:p>
          <a:p>
            <a:endParaRPr lang="sl-SI" sz="2400" dirty="0">
              <a:latin typeface="Arial" panose="020B0604020202020204" pitchFamily="34" charset="0"/>
              <a:ea typeface="Open Sans" panose="020B0606030504020204" pitchFamily="34" charset="0"/>
              <a:cs typeface="Arial" panose="020B0604020202020204" pitchFamily="34" charset="0"/>
            </a:endParaRPr>
          </a:p>
          <a:p>
            <a:pPr>
              <a:lnSpc>
                <a:spcPct val="120000"/>
              </a:lnSpc>
            </a:pPr>
            <a:r>
              <a:rPr lang="sl-SI" sz="2500" dirty="0">
                <a:latin typeface="Arial" panose="020B0604020202020204" pitchFamily="34" charset="0"/>
                <a:cs typeface="Arial" panose="020B0604020202020204" pitchFamily="34" charset="0"/>
              </a:rPr>
              <a:t>31.728 km2 in približno 657 km kopenske meje / </a:t>
            </a:r>
            <a:r>
              <a:rPr lang="hr-HR" sz="2500" dirty="0">
                <a:latin typeface="Arial" panose="020B0604020202020204" pitchFamily="34" charset="0"/>
                <a:cs typeface="Arial" panose="020B0604020202020204" pitchFamily="34" charset="0"/>
              </a:rPr>
              <a:t>31.728 km2 i oko 657 km kopnene granice.</a:t>
            </a:r>
          </a:p>
          <a:p>
            <a:pPr marL="0" indent="0">
              <a:lnSpc>
                <a:spcPct val="120000"/>
              </a:lnSpc>
              <a:buNone/>
            </a:pPr>
            <a:endParaRPr lang="sl-SI" sz="2500" dirty="0">
              <a:latin typeface="Arial" panose="020B0604020202020204" pitchFamily="34" charset="0"/>
              <a:cs typeface="Arial" panose="020B0604020202020204" pitchFamily="34" charset="0"/>
            </a:endParaRPr>
          </a:p>
          <a:p>
            <a:pPr>
              <a:lnSpc>
                <a:spcPct val="120000"/>
              </a:lnSpc>
            </a:pPr>
            <a:r>
              <a:rPr lang="sl-SI" sz="2500" dirty="0">
                <a:latin typeface="Arial" panose="020B0604020202020204" pitchFamily="34" charset="0"/>
                <a:cs typeface="Arial" panose="020B0604020202020204" pitchFamily="34" charset="0"/>
              </a:rPr>
              <a:t>3,8 mio prebivalcev: 1,7 mio v Sloveniji in 2,1 mio na Hrvaškem / </a:t>
            </a:r>
            <a:r>
              <a:rPr lang="hr-HR" sz="2500" dirty="0">
                <a:latin typeface="Arial" panose="020B0604020202020204" pitchFamily="34" charset="0"/>
                <a:cs typeface="Arial" panose="020B0604020202020204" pitchFamily="34" charset="0"/>
              </a:rPr>
              <a:t>3,8 mil. stanovnika: 1,7 mil. u Sloveniji i 2,1 mil. u Hrvatskoj.</a:t>
            </a:r>
            <a:r>
              <a:rPr lang="it-IT" sz="2500" dirty="0">
                <a:latin typeface="Arial" panose="020B0604020202020204" pitchFamily="34" charset="0"/>
                <a:cs typeface="Arial" panose="020B0604020202020204" pitchFamily="34" charset="0"/>
              </a:rPr>
              <a:t> </a:t>
            </a:r>
            <a:r>
              <a:rPr lang="sl-SI" sz="25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82048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EF2D-5A8A-F24F-8769-0C5D7B7D2A95}"/>
              </a:ext>
            </a:extLst>
          </p:cNvPr>
          <p:cNvSpPr>
            <a:spLocks noGrp="1"/>
          </p:cNvSpPr>
          <p:nvPr>
            <p:ph type="title" idx="4294967295"/>
          </p:nvPr>
        </p:nvSpPr>
        <p:spPr>
          <a:xfrm>
            <a:off x="0" y="365125"/>
            <a:ext cx="10515600" cy="1325563"/>
          </a:xfrm>
        </p:spPr>
        <p:txBody>
          <a:bodyPr/>
          <a:lstStyle/>
          <a:p>
            <a:r>
              <a:rPr lang="en-SI" dirty="0"/>
              <a:t> </a:t>
            </a:r>
          </a:p>
        </p:txBody>
      </p:sp>
      <p:sp>
        <p:nvSpPr>
          <p:cNvPr id="4" name="Title 1">
            <a:extLst>
              <a:ext uri="{FF2B5EF4-FFF2-40B4-BE49-F238E27FC236}">
                <a16:creationId xmlns:a16="http://schemas.microsoft.com/office/drawing/2014/main" id="{7504C586-F9F1-8A4F-A99E-0FCD7C4B8AF1}"/>
              </a:ext>
            </a:extLst>
          </p:cNvPr>
          <p:cNvSpPr txBox="1">
            <a:spLocks/>
          </p:cNvSpPr>
          <p:nvPr/>
        </p:nvSpPr>
        <p:spPr>
          <a:xfrm>
            <a:off x="957471" y="120317"/>
            <a:ext cx="10515600" cy="14840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sz="2200" b="1" dirty="0">
                <a:latin typeface="Arial" panose="020B0604020202020204" pitchFamily="34" charset="0"/>
                <a:ea typeface="Open Sans" panose="020B0606030504020204" pitchFamily="34" charset="0"/>
                <a:cs typeface="Arial" panose="020B0604020202020204" pitchFamily="34" charset="0"/>
              </a:rPr>
              <a:t>ZAHTEVE ZA PARTNERSTVO</a:t>
            </a:r>
          </a:p>
          <a:p>
            <a:r>
              <a:rPr lang="sl-SI" sz="2200" b="1" dirty="0">
                <a:latin typeface="Arial" panose="020B0604020202020204" pitchFamily="34" charset="0"/>
                <a:ea typeface="Open Sans" panose="020B0606030504020204" pitchFamily="34" charset="0"/>
                <a:cs typeface="Arial" panose="020B0604020202020204" pitchFamily="34" charset="0"/>
              </a:rPr>
              <a:t>ZAHTJEVI ZA PARTNERSTVO</a:t>
            </a:r>
            <a:endParaRPr lang="en-SI" sz="2200" b="1" dirty="0">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72D1FEB3-6183-794B-834A-BDEC0FE77725}"/>
              </a:ext>
            </a:extLst>
          </p:cNvPr>
          <p:cNvSpPr txBox="1">
            <a:spLocks/>
          </p:cNvSpPr>
          <p:nvPr/>
        </p:nvSpPr>
        <p:spPr>
          <a:xfrm>
            <a:off x="957471" y="2153617"/>
            <a:ext cx="10515600" cy="33556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SI"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Content Placeholder 2">
            <a:extLst>
              <a:ext uri="{FF2B5EF4-FFF2-40B4-BE49-F238E27FC236}">
                <a16:creationId xmlns:a16="http://schemas.microsoft.com/office/drawing/2014/main" id="{F027A1CB-CD54-FE4B-9F5B-15646C34E68C}"/>
              </a:ext>
            </a:extLst>
          </p:cNvPr>
          <p:cNvSpPr txBox="1">
            <a:spLocks/>
          </p:cNvSpPr>
          <p:nvPr/>
        </p:nvSpPr>
        <p:spPr>
          <a:xfrm>
            <a:off x="957471" y="2057401"/>
            <a:ext cx="10515600" cy="34518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8"/>
            <a:endParaRPr lang="en-SI" sz="1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7A7D8283-1F2A-8E3A-798E-665B655FA289}"/>
              </a:ext>
            </a:extLst>
          </p:cNvPr>
          <p:cNvSpPr txBox="1"/>
          <p:nvPr/>
        </p:nvSpPr>
        <p:spPr>
          <a:xfrm>
            <a:off x="785912" y="1160244"/>
            <a:ext cx="9321728" cy="4082557"/>
          </a:xfrm>
          <a:prstGeom prst="rect">
            <a:avLst/>
          </a:prstGeom>
          <a:noFill/>
        </p:spPr>
        <p:txBody>
          <a:bodyPr wrap="square">
            <a:noAutofit/>
          </a:bodyPr>
          <a:lstStyle/>
          <a:p>
            <a:endParaRPr lang="sl-SI" sz="1600" b="1" dirty="0"/>
          </a:p>
          <a:p>
            <a:endParaRPr lang="sl-SI" sz="1600" b="1" dirty="0"/>
          </a:p>
          <a:p>
            <a:endParaRPr lang="sl-SI" sz="1600" b="1" dirty="0"/>
          </a:p>
          <a:p>
            <a:endParaRPr lang="sl-SI" sz="1600" b="1" dirty="0"/>
          </a:p>
          <a:p>
            <a:r>
              <a:rPr lang="sl-SI" b="1" dirty="0">
                <a:solidFill>
                  <a:schemeClr val="accent1"/>
                </a:solidFill>
                <a:latin typeface="Arial" panose="020B0604020202020204" pitchFamily="34" charset="0"/>
                <a:cs typeface="Arial" panose="020B0604020202020204" pitchFamily="34" charset="0"/>
              </a:rPr>
              <a:t>Vodilni partnerji </a:t>
            </a:r>
            <a:r>
              <a:rPr lang="sl-SI" dirty="0">
                <a:solidFill>
                  <a:schemeClr val="accent1"/>
                </a:solidFill>
                <a:latin typeface="Arial" panose="020B0604020202020204" pitchFamily="34" charset="0"/>
                <a:cs typeface="Arial" panose="020B0604020202020204" pitchFamily="34" charset="0"/>
              </a:rPr>
              <a:t>morajo imeti </a:t>
            </a:r>
            <a:r>
              <a:rPr lang="sl-SI" b="1" dirty="0">
                <a:solidFill>
                  <a:schemeClr val="accent1"/>
                </a:solidFill>
                <a:latin typeface="Arial" panose="020B0604020202020204" pitchFamily="34" charset="0"/>
                <a:cs typeface="Arial" panose="020B0604020202020204" pitchFamily="34" charset="0"/>
              </a:rPr>
              <a:t>sedež na programskem območju</a:t>
            </a:r>
            <a:r>
              <a:rPr lang="sl-SI" dirty="0">
                <a:solidFill>
                  <a:schemeClr val="accent1"/>
                </a:solidFill>
                <a:latin typeface="Arial" panose="020B0604020202020204" pitchFamily="34" charset="0"/>
                <a:cs typeface="Arial" panose="020B0604020202020204" pitchFamily="34" charset="0"/>
              </a:rPr>
              <a:t>. </a:t>
            </a:r>
            <a:r>
              <a:rPr lang="sl-SI" b="1" dirty="0">
                <a:solidFill>
                  <a:schemeClr val="accent1"/>
                </a:solidFill>
                <a:latin typeface="Arial" panose="020B0604020202020204" pitchFamily="34" charset="0"/>
                <a:cs typeface="Arial" panose="020B0604020202020204" pitchFamily="34" charset="0"/>
              </a:rPr>
              <a:t>Institucije, ki se nahajajo zunaj programskega območja</a:t>
            </a:r>
            <a:r>
              <a:rPr lang="sl-SI" dirty="0">
                <a:solidFill>
                  <a:schemeClr val="accent1"/>
                </a:solidFill>
                <a:latin typeface="Arial" panose="020B0604020202020204" pitchFamily="34" charset="0"/>
                <a:cs typeface="Arial" panose="020B0604020202020204" pitchFamily="34" charset="0"/>
              </a:rPr>
              <a:t>, </a:t>
            </a:r>
            <a:r>
              <a:rPr lang="sl-SI" dirty="0">
                <a:latin typeface="Arial" panose="020B0604020202020204" pitchFamily="34" charset="0"/>
                <a:cs typeface="Arial" panose="020B0604020202020204" pitchFamily="34" charset="0"/>
              </a:rPr>
              <a:t>vendar na ozemlju države članice, vključene v program, lahko delujejo le kot </a:t>
            </a:r>
            <a:r>
              <a:rPr lang="sl-SI" b="1" dirty="0">
                <a:solidFill>
                  <a:schemeClr val="accent1"/>
                </a:solidFill>
                <a:latin typeface="Arial" panose="020B0604020202020204" pitchFamily="34" charset="0"/>
                <a:cs typeface="Arial" panose="020B0604020202020204" pitchFamily="34" charset="0"/>
              </a:rPr>
              <a:t>projektni partnerji. </a:t>
            </a:r>
            <a:endParaRPr lang="sl-SI" dirty="0">
              <a:solidFill>
                <a:schemeClr val="accent1"/>
              </a:solidFill>
              <a:latin typeface="Arial" panose="020B0604020202020204" pitchFamily="34" charset="0"/>
              <a:cs typeface="Arial" panose="020B0604020202020204" pitchFamily="34" charset="0"/>
            </a:endParaRPr>
          </a:p>
          <a:p>
            <a:endParaRPr lang="sl-SI" dirty="0">
              <a:latin typeface="Arial" panose="020B0604020202020204" pitchFamily="34" charset="0"/>
              <a:cs typeface="Arial" panose="020B0604020202020204" pitchFamily="34" charset="0"/>
            </a:endParaRPr>
          </a:p>
          <a:p>
            <a:endParaRPr lang="hr-HR" b="1" dirty="0">
              <a:solidFill>
                <a:schemeClr val="accent1"/>
              </a:solidFill>
              <a:latin typeface="Arial" panose="020B0604020202020204" pitchFamily="34" charset="0"/>
              <a:cs typeface="Arial" panose="020B0604020202020204" pitchFamily="34" charset="0"/>
            </a:endParaRPr>
          </a:p>
          <a:p>
            <a:r>
              <a:rPr lang="hr-HR" b="1" dirty="0">
                <a:solidFill>
                  <a:schemeClr val="accent1"/>
                </a:solidFill>
                <a:latin typeface="Arial" panose="020B0604020202020204" pitchFamily="34" charset="0"/>
                <a:cs typeface="Arial" panose="020B0604020202020204" pitchFamily="34" charset="0"/>
              </a:rPr>
              <a:t>Vodeći partner </a:t>
            </a:r>
            <a:r>
              <a:rPr lang="hr-HR" dirty="0">
                <a:solidFill>
                  <a:schemeClr val="accent1"/>
                </a:solidFill>
                <a:latin typeface="Arial" panose="020B0604020202020204" pitchFamily="34" charset="0"/>
                <a:cs typeface="Arial" panose="020B0604020202020204" pitchFamily="34" charset="0"/>
              </a:rPr>
              <a:t>mora imati </a:t>
            </a:r>
            <a:r>
              <a:rPr lang="hr-HR" b="1" dirty="0">
                <a:solidFill>
                  <a:schemeClr val="accent1"/>
                </a:solidFill>
                <a:latin typeface="Arial" panose="020B0604020202020204" pitchFamily="34" charset="0"/>
                <a:cs typeface="Arial" panose="020B0604020202020204" pitchFamily="34" charset="0"/>
              </a:rPr>
              <a:t>sjedište na programskom području</a:t>
            </a:r>
            <a:r>
              <a:rPr lang="hr-HR" b="1" dirty="0">
                <a:latin typeface="Arial" panose="020B0604020202020204" pitchFamily="34" charset="0"/>
                <a:cs typeface="Arial" panose="020B0604020202020204" pitchFamily="34" charset="0"/>
              </a:rPr>
              <a:t>.</a:t>
            </a:r>
            <a:r>
              <a:rPr lang="hr-HR" dirty="0">
                <a:latin typeface="Arial" panose="020B0604020202020204" pitchFamily="34" charset="0"/>
                <a:cs typeface="Arial" panose="020B0604020202020204" pitchFamily="34" charset="0"/>
              </a:rPr>
              <a:t> Institucije, koje se nalaze izvan programskog područja, ali i dalje na teritoriju zemlje članice uključene u program, mogu biti samo </a:t>
            </a:r>
            <a:r>
              <a:rPr lang="hr-HR" b="1" dirty="0">
                <a:solidFill>
                  <a:schemeClr val="accent1"/>
                </a:solidFill>
                <a:latin typeface="Arial" panose="020B0604020202020204" pitchFamily="34" charset="0"/>
                <a:cs typeface="Arial" panose="020B0604020202020204" pitchFamily="34" charset="0"/>
              </a:rPr>
              <a:t>projektni partneri.</a:t>
            </a:r>
            <a:endParaRPr lang="sl-SI" b="1" dirty="0">
              <a:solidFill>
                <a:schemeClr val="accent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endParaRPr lang="sl-SI" dirty="0"/>
          </a:p>
          <a:p>
            <a:r>
              <a:rPr lang="hr-HR" dirty="0"/>
              <a:t> </a:t>
            </a:r>
            <a:endParaRPr lang="sl-SI" dirty="0"/>
          </a:p>
          <a:p>
            <a:endParaRPr lang="sl-SI" dirty="0"/>
          </a:p>
        </p:txBody>
      </p:sp>
    </p:spTree>
    <p:extLst>
      <p:ext uri="{BB962C8B-B14F-4D97-AF65-F5344CB8AC3E}">
        <p14:creationId xmlns:p14="http://schemas.microsoft.com/office/powerpoint/2010/main" val="26258177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EF2D-5A8A-F24F-8769-0C5D7B7D2A95}"/>
              </a:ext>
            </a:extLst>
          </p:cNvPr>
          <p:cNvSpPr>
            <a:spLocks noGrp="1"/>
          </p:cNvSpPr>
          <p:nvPr>
            <p:ph type="title" idx="4294967295"/>
          </p:nvPr>
        </p:nvSpPr>
        <p:spPr>
          <a:xfrm>
            <a:off x="0" y="365125"/>
            <a:ext cx="10515600" cy="1325563"/>
          </a:xfrm>
        </p:spPr>
        <p:txBody>
          <a:bodyPr/>
          <a:lstStyle/>
          <a:p>
            <a:r>
              <a:rPr lang="en-SI" dirty="0"/>
              <a:t> </a:t>
            </a:r>
          </a:p>
        </p:txBody>
      </p:sp>
      <p:sp>
        <p:nvSpPr>
          <p:cNvPr id="4" name="Title 1">
            <a:extLst>
              <a:ext uri="{FF2B5EF4-FFF2-40B4-BE49-F238E27FC236}">
                <a16:creationId xmlns:a16="http://schemas.microsoft.com/office/drawing/2014/main" id="{7504C586-F9F1-8A4F-A99E-0FCD7C4B8AF1}"/>
              </a:ext>
            </a:extLst>
          </p:cNvPr>
          <p:cNvSpPr txBox="1">
            <a:spLocks/>
          </p:cNvSpPr>
          <p:nvPr/>
        </p:nvSpPr>
        <p:spPr>
          <a:xfrm>
            <a:off x="957471" y="2787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sz="2200" b="1" dirty="0">
                <a:latin typeface="Arial" panose="020B0604020202020204" pitchFamily="34" charset="0"/>
                <a:ea typeface="Open Sans" panose="020B0606030504020204" pitchFamily="34" charset="0"/>
                <a:cs typeface="Arial" panose="020B0604020202020204" pitchFamily="34" charset="0"/>
              </a:rPr>
              <a:t>MERILA ČEZMEJNEGA SODELOVANJE</a:t>
            </a:r>
          </a:p>
          <a:p>
            <a:r>
              <a:rPr lang="hr-HR" sz="2200" b="1" dirty="0">
                <a:latin typeface="Arial" panose="020B0604020202020204" pitchFamily="34" charset="0"/>
                <a:cs typeface="Arial" panose="020B0604020202020204" pitchFamily="34" charset="0"/>
              </a:rPr>
              <a:t>KRITERIJI ZA PREKOGRANIČNU SURADNJU</a:t>
            </a:r>
            <a:endParaRPr lang="en-SI" sz="2200" b="1" dirty="0">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72D1FEB3-6183-794B-834A-BDEC0FE77725}"/>
              </a:ext>
            </a:extLst>
          </p:cNvPr>
          <p:cNvSpPr txBox="1">
            <a:spLocks/>
          </p:cNvSpPr>
          <p:nvPr/>
        </p:nvSpPr>
        <p:spPr>
          <a:xfrm>
            <a:off x="957471" y="2153617"/>
            <a:ext cx="10515600" cy="33556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SI"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Content Placeholder 2">
            <a:extLst>
              <a:ext uri="{FF2B5EF4-FFF2-40B4-BE49-F238E27FC236}">
                <a16:creationId xmlns:a16="http://schemas.microsoft.com/office/drawing/2014/main" id="{F027A1CB-CD54-FE4B-9F5B-15646C34E68C}"/>
              </a:ext>
            </a:extLst>
          </p:cNvPr>
          <p:cNvSpPr txBox="1">
            <a:spLocks/>
          </p:cNvSpPr>
          <p:nvPr/>
        </p:nvSpPr>
        <p:spPr>
          <a:xfrm>
            <a:off x="957471" y="2057401"/>
            <a:ext cx="10515600" cy="34518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8"/>
            <a:endParaRPr lang="en-SI" sz="1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7A7D8283-1F2A-8E3A-798E-665B655FA289}"/>
              </a:ext>
            </a:extLst>
          </p:cNvPr>
          <p:cNvSpPr txBox="1"/>
          <p:nvPr/>
        </p:nvSpPr>
        <p:spPr>
          <a:xfrm>
            <a:off x="1018032" y="1604326"/>
            <a:ext cx="9321728" cy="4174684"/>
          </a:xfrm>
          <a:prstGeom prst="rect">
            <a:avLst/>
          </a:prstGeom>
          <a:noFill/>
        </p:spPr>
        <p:txBody>
          <a:bodyPr wrap="square">
            <a:noAutofit/>
          </a:bodyPr>
          <a:lstStyle/>
          <a:p>
            <a:pPr marL="285750" indent="-285750">
              <a:buFont typeface="Wingdings" panose="05000000000000000000" pitchFamily="2" charset="2"/>
              <a:buChar char="v"/>
            </a:pPr>
            <a:endParaRPr lang="hr-HR" dirty="0">
              <a:latin typeface="Arial" panose="020B0604020202020204" pitchFamily="34" charset="0"/>
              <a:cs typeface="Arial" panose="020B0604020202020204" pitchFamily="34" charset="0"/>
            </a:endParaRPr>
          </a:p>
          <a:p>
            <a:pPr>
              <a:lnSpc>
                <a:spcPct val="150000"/>
              </a:lnSpc>
            </a:pPr>
            <a:r>
              <a:rPr lang="sl-SI" dirty="0">
                <a:latin typeface="Arial" panose="020B0604020202020204" pitchFamily="34" charset="0"/>
                <a:cs typeface="Arial" panose="020B0604020202020204" pitchFamily="34" charset="0"/>
              </a:rPr>
              <a:t>- Skupni razvoj / Zajednički razvoj (obvezno / obavezno)</a:t>
            </a:r>
          </a:p>
          <a:p>
            <a:pPr>
              <a:lnSpc>
                <a:spcPct val="150000"/>
              </a:lnSpc>
            </a:pPr>
            <a:r>
              <a:rPr lang="sl-SI" dirty="0">
                <a:latin typeface="Arial" panose="020B0604020202020204" pitchFamily="34" charset="0"/>
                <a:cs typeface="Arial" panose="020B0604020202020204" pitchFamily="34" charset="0"/>
              </a:rPr>
              <a:t>- Skupno izvajanje / </a:t>
            </a:r>
            <a:r>
              <a:rPr lang="hr-HR" dirty="0">
                <a:latin typeface="Arial" panose="020B0604020202020204" pitchFamily="34" charset="0"/>
                <a:cs typeface="Arial" panose="020B0604020202020204" pitchFamily="34" charset="0"/>
              </a:rPr>
              <a:t>Zajednička </a:t>
            </a:r>
            <a:r>
              <a:rPr lang="hr-HR" dirty="0" err="1">
                <a:latin typeface="Arial" panose="020B0604020202020204" pitchFamily="34" charset="0"/>
                <a:cs typeface="Arial" panose="020B0604020202020204" pitchFamily="34" charset="0"/>
              </a:rPr>
              <a:t>provedb</a:t>
            </a:r>
            <a:r>
              <a:rPr lang="sl-SI" dirty="0">
                <a:latin typeface="Arial" panose="020B0604020202020204" pitchFamily="34" charset="0"/>
                <a:cs typeface="Arial" panose="020B0604020202020204" pitchFamily="34" charset="0"/>
              </a:rPr>
              <a:t>a (obvezno / </a:t>
            </a:r>
            <a:r>
              <a:rPr lang="sl-SI" dirty="0" err="1">
                <a:latin typeface="Arial" panose="020B0604020202020204" pitchFamily="34" charset="0"/>
                <a:cs typeface="Arial" panose="020B0604020202020204" pitchFamily="34" charset="0"/>
              </a:rPr>
              <a:t>obavezno</a:t>
            </a:r>
            <a:r>
              <a:rPr lang="sl-SI" dirty="0">
                <a:latin typeface="Arial" panose="020B0604020202020204" pitchFamily="34" charset="0"/>
                <a:cs typeface="Arial" panose="020B0604020202020204" pitchFamily="34" charset="0"/>
              </a:rPr>
              <a:t>)</a:t>
            </a:r>
          </a:p>
          <a:p>
            <a:pPr>
              <a:lnSpc>
                <a:spcPct val="150000"/>
              </a:lnSpc>
            </a:pPr>
            <a:r>
              <a:rPr lang="sl-SI" dirty="0">
                <a:latin typeface="Arial" panose="020B0604020202020204" pitchFamily="34" charset="0"/>
                <a:cs typeface="Arial" panose="020B0604020202020204" pitchFamily="34" charset="0"/>
              </a:rPr>
              <a:t>- Skupno financiranje / </a:t>
            </a:r>
            <a:r>
              <a:rPr lang="hr-HR" dirty="0">
                <a:latin typeface="Arial" panose="020B0604020202020204" pitchFamily="34" charset="0"/>
                <a:cs typeface="Arial" panose="020B0604020202020204" pitchFamily="34" charset="0"/>
              </a:rPr>
              <a:t>Zajedničko financiranje </a:t>
            </a:r>
            <a:r>
              <a:rPr lang="sl-SI" dirty="0">
                <a:latin typeface="Arial" panose="020B0604020202020204" pitchFamily="34" charset="0"/>
                <a:cs typeface="Arial" panose="020B0604020202020204" pitchFamily="34" charset="0"/>
              </a:rPr>
              <a:t>(obvezno / </a:t>
            </a:r>
            <a:r>
              <a:rPr lang="sl-SI" dirty="0" err="1">
                <a:latin typeface="Arial" panose="020B0604020202020204" pitchFamily="34" charset="0"/>
                <a:cs typeface="Arial" panose="020B0604020202020204" pitchFamily="34" charset="0"/>
              </a:rPr>
              <a:t>obavezno</a:t>
            </a:r>
            <a:r>
              <a:rPr lang="sl-SI" dirty="0">
                <a:latin typeface="Arial" panose="020B0604020202020204" pitchFamily="34" charset="0"/>
                <a:cs typeface="Arial" panose="020B0604020202020204" pitchFamily="34" charset="0"/>
              </a:rPr>
              <a:t>)</a:t>
            </a:r>
          </a:p>
          <a:p>
            <a:pPr>
              <a:lnSpc>
                <a:spcPct val="150000"/>
              </a:lnSpc>
            </a:pPr>
            <a:r>
              <a:rPr lang="sl-SI" dirty="0">
                <a:latin typeface="Arial" panose="020B0604020202020204" pitchFamily="34" charset="0"/>
                <a:cs typeface="Arial" panose="020B0604020202020204" pitchFamily="34" charset="0"/>
              </a:rPr>
              <a:t>- Skupno osebje / </a:t>
            </a:r>
            <a:r>
              <a:rPr lang="hr-HR" dirty="0">
                <a:latin typeface="Arial" panose="020B0604020202020204" pitchFamily="34" charset="0"/>
                <a:cs typeface="Arial" panose="020B0604020202020204" pitchFamily="34" charset="0"/>
              </a:rPr>
              <a:t>Zajedničko osoblje</a:t>
            </a:r>
          </a:p>
          <a:p>
            <a:endParaRPr lang="hr-HR" b="1" dirty="0">
              <a:solidFill>
                <a:schemeClr val="accent1"/>
              </a:solidFill>
              <a:latin typeface="Arial" panose="020B0604020202020204" pitchFamily="34" charset="0"/>
              <a:cs typeface="Arial" panose="020B0604020202020204" pitchFamily="34" charset="0"/>
            </a:endParaRPr>
          </a:p>
          <a:p>
            <a:r>
              <a:rPr lang="sl-SI" b="1" dirty="0">
                <a:solidFill>
                  <a:schemeClr val="accent1"/>
                </a:solidFill>
                <a:latin typeface="Arial" panose="020B0604020202020204" pitchFamily="34" charset="0"/>
                <a:cs typeface="Arial" panose="020B0604020202020204" pitchFamily="34" charset="0"/>
              </a:rPr>
              <a:t>Izpolnjena morajo biti vsa tri obvezna merila za čezmejno sodelovanje. </a:t>
            </a:r>
          </a:p>
          <a:p>
            <a:endParaRPr lang="sl-SI" b="1" dirty="0">
              <a:solidFill>
                <a:schemeClr val="accent1"/>
              </a:solidFill>
              <a:latin typeface="Arial" panose="020B0604020202020204" pitchFamily="34" charset="0"/>
              <a:cs typeface="Arial" panose="020B0604020202020204" pitchFamily="34" charset="0"/>
            </a:endParaRPr>
          </a:p>
          <a:p>
            <a:r>
              <a:rPr lang="hr-HR" b="1" dirty="0">
                <a:solidFill>
                  <a:schemeClr val="accent1"/>
                </a:solidFill>
                <a:latin typeface="Arial" panose="020B0604020202020204" pitchFamily="34" charset="0"/>
                <a:cs typeface="Arial" panose="020B0604020202020204" pitchFamily="34" charset="0"/>
              </a:rPr>
              <a:t>Sva 3 obavezna prekogranična kriterija suradnje moraju biti ispunjena.</a:t>
            </a:r>
          </a:p>
          <a:p>
            <a:endParaRPr lang="hr-HR" b="1" dirty="0">
              <a:solidFill>
                <a:schemeClr val="accent1"/>
              </a:solidFill>
              <a:latin typeface="Arial" panose="020B0604020202020204" pitchFamily="34" charset="0"/>
              <a:cs typeface="Arial" panose="020B0604020202020204" pitchFamily="34" charset="0"/>
            </a:endParaRPr>
          </a:p>
          <a:p>
            <a:r>
              <a:rPr lang="hr-HR" b="1" i="1" dirty="0">
                <a:solidFill>
                  <a:schemeClr val="accent1"/>
                </a:solidFill>
                <a:latin typeface="Arial" panose="020B0604020202020204" pitchFamily="34" charset="0"/>
                <a:cs typeface="Arial" panose="020B0604020202020204" pitchFamily="34" charset="0"/>
              </a:rPr>
              <a:t> </a:t>
            </a:r>
            <a:endParaRPr lang="sl-SI" b="1" dirty="0">
              <a:solidFill>
                <a:schemeClr val="accent1"/>
              </a:solidFill>
              <a:latin typeface="Arial" panose="020B0604020202020204" pitchFamily="34" charset="0"/>
              <a:cs typeface="Arial" panose="020B0604020202020204" pitchFamily="34" charset="0"/>
            </a:endParaRPr>
          </a:p>
          <a:p>
            <a:endParaRPr lang="sl-SI"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44549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EF2D-5A8A-F24F-8769-0C5D7B7D2A95}"/>
              </a:ext>
            </a:extLst>
          </p:cNvPr>
          <p:cNvSpPr>
            <a:spLocks noGrp="1"/>
          </p:cNvSpPr>
          <p:nvPr>
            <p:ph type="title" idx="4294967295"/>
          </p:nvPr>
        </p:nvSpPr>
        <p:spPr>
          <a:xfrm>
            <a:off x="0" y="365125"/>
            <a:ext cx="10515600" cy="1325563"/>
          </a:xfrm>
        </p:spPr>
        <p:txBody>
          <a:bodyPr/>
          <a:lstStyle/>
          <a:p>
            <a:r>
              <a:rPr lang="en-SI" dirty="0"/>
              <a:t> </a:t>
            </a:r>
          </a:p>
        </p:txBody>
      </p:sp>
      <p:sp>
        <p:nvSpPr>
          <p:cNvPr id="4" name="Title 1">
            <a:extLst>
              <a:ext uri="{FF2B5EF4-FFF2-40B4-BE49-F238E27FC236}">
                <a16:creationId xmlns:a16="http://schemas.microsoft.com/office/drawing/2014/main" id="{7504C586-F9F1-8A4F-A99E-0FCD7C4B8AF1}"/>
              </a:ext>
            </a:extLst>
          </p:cNvPr>
          <p:cNvSpPr txBox="1">
            <a:spLocks/>
          </p:cNvSpPr>
          <p:nvPr/>
        </p:nvSpPr>
        <p:spPr>
          <a:xfrm>
            <a:off x="957471" y="2787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sz="2200" b="1" dirty="0">
                <a:latin typeface="Arial" panose="020B0604020202020204" pitchFamily="34" charset="0"/>
                <a:ea typeface="Open Sans" panose="020B0606030504020204" pitchFamily="34" charset="0"/>
                <a:cs typeface="Arial" panose="020B0604020202020204" pitchFamily="34" charset="0"/>
              </a:rPr>
              <a:t>OBLIKOVANJE PROJEKTA</a:t>
            </a:r>
          </a:p>
          <a:p>
            <a:r>
              <a:rPr lang="sl-SI" sz="2200" b="1" dirty="0">
                <a:latin typeface="Arial" panose="020B0604020202020204" pitchFamily="34" charset="0"/>
                <a:ea typeface="Open Sans" panose="020B0606030504020204" pitchFamily="34" charset="0"/>
                <a:cs typeface="Arial" panose="020B0604020202020204" pitchFamily="34" charset="0"/>
              </a:rPr>
              <a:t>RAZVOJ PROJEKTA</a:t>
            </a:r>
            <a:endParaRPr lang="en-SI" sz="2200" b="1" dirty="0">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72D1FEB3-6183-794B-834A-BDEC0FE77725}"/>
              </a:ext>
            </a:extLst>
          </p:cNvPr>
          <p:cNvSpPr txBox="1">
            <a:spLocks/>
          </p:cNvSpPr>
          <p:nvPr/>
        </p:nvSpPr>
        <p:spPr>
          <a:xfrm>
            <a:off x="957471" y="2153617"/>
            <a:ext cx="10515600" cy="33556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SI"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Content Placeholder 2">
            <a:extLst>
              <a:ext uri="{FF2B5EF4-FFF2-40B4-BE49-F238E27FC236}">
                <a16:creationId xmlns:a16="http://schemas.microsoft.com/office/drawing/2014/main" id="{F027A1CB-CD54-FE4B-9F5B-15646C34E68C}"/>
              </a:ext>
            </a:extLst>
          </p:cNvPr>
          <p:cNvSpPr txBox="1">
            <a:spLocks/>
          </p:cNvSpPr>
          <p:nvPr/>
        </p:nvSpPr>
        <p:spPr>
          <a:xfrm>
            <a:off x="957471" y="2057401"/>
            <a:ext cx="10515600" cy="34518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8"/>
            <a:endParaRPr lang="en-SI" sz="1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7A7D8283-1F2A-8E3A-798E-665B655FA289}"/>
              </a:ext>
            </a:extLst>
          </p:cNvPr>
          <p:cNvSpPr txBox="1"/>
          <p:nvPr/>
        </p:nvSpPr>
        <p:spPr>
          <a:xfrm>
            <a:off x="1018032" y="1604326"/>
            <a:ext cx="9321728" cy="4174684"/>
          </a:xfrm>
          <a:prstGeom prst="rect">
            <a:avLst/>
          </a:prstGeom>
          <a:noFill/>
        </p:spPr>
        <p:txBody>
          <a:bodyPr wrap="square">
            <a:noAutofit/>
          </a:bodyPr>
          <a:lstStyle/>
          <a:p>
            <a:pPr algn="just">
              <a:spcBef>
                <a:spcPts val="1200"/>
              </a:spcBef>
              <a:spcAft>
                <a:spcPts val="1200"/>
              </a:spcAft>
            </a:pPr>
            <a:r>
              <a:rPr lang="sl-SI"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sl-SI" sz="16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Projekti morajo biti usmerjeni v doseganje rezultatov. </a:t>
            </a:r>
            <a:r>
              <a:rPr lang="sl-SI"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Jasno mora biti prikazana soodvisnost intervencijske logike projekta (tj. specifičnih ciljev projekta, dejavnosti, učinkov in pričakovanih rezultatov projekta) s ciljnim specifičnim ciljem in kazalniki programa.</a:t>
            </a:r>
            <a:endParaRPr lang="sl-SI" sz="1600" dirty="0">
              <a:effectLst/>
              <a:latin typeface="Arial" panose="020B0604020202020204" pitchFamily="34" charset="0"/>
              <a:ea typeface="Calibri" panose="020F0502020204030204" pitchFamily="34" charset="0"/>
              <a:cs typeface="Arial" panose="020B0604020202020204" pitchFamily="34" charset="0"/>
            </a:endParaRPr>
          </a:p>
          <a:p>
            <a:pPr algn="just">
              <a:spcBef>
                <a:spcPts val="1200"/>
              </a:spcBef>
              <a:spcAft>
                <a:spcPts val="1200"/>
              </a:spcAft>
            </a:pPr>
            <a:r>
              <a:rPr lang="sl-SI" sz="1600" dirty="0">
                <a:solidFill>
                  <a:srgbClr val="262626"/>
                </a:solidFill>
                <a:effectLst/>
                <a:latin typeface="Arial" panose="020B0604020202020204" pitchFamily="34" charset="0"/>
                <a:ea typeface="Calibri" panose="020F0502020204030204" pitchFamily="34" charset="0"/>
                <a:cs typeface="Arial" panose="020B0604020202020204" pitchFamily="34" charset="0"/>
              </a:rPr>
              <a:t>- </a:t>
            </a:r>
            <a:r>
              <a:rPr lang="sl-SI" sz="160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Rezultati in z njimi povezane spremembe se merijo s kazalniki rezultatov, povezanimi z vsakim specifičnim ciljem programa.</a:t>
            </a:r>
            <a:r>
              <a:rPr lang="sl-SI" sz="1600" dirty="0">
                <a:solidFill>
                  <a:srgbClr val="262626"/>
                </a:solidFill>
                <a:effectLst/>
                <a:latin typeface="Arial" panose="020B0604020202020204" pitchFamily="34" charset="0"/>
                <a:ea typeface="Calibri" panose="020F0502020204030204" pitchFamily="34" charset="0"/>
                <a:cs typeface="Arial" panose="020B0604020202020204" pitchFamily="34" charset="0"/>
              </a:rPr>
              <a:t> Načelo intervencijske logike je, da bi morali projekti v zadevnih regijah privesti do sprememb na bolje.</a:t>
            </a:r>
          </a:p>
          <a:p>
            <a:pPr algn="just">
              <a:spcBef>
                <a:spcPts val="1200"/>
              </a:spcBef>
              <a:spcAft>
                <a:spcPts val="1200"/>
              </a:spcAft>
            </a:pPr>
            <a:r>
              <a:rPr lang="sl-SI" sz="1600" dirty="0">
                <a:effectLst/>
                <a:latin typeface="Arial" panose="020B0604020202020204" pitchFamily="34" charset="0"/>
                <a:ea typeface="Calibri" panose="020F0502020204030204" pitchFamily="34" charset="0"/>
                <a:cs typeface="Arial" panose="020B0604020202020204" pitchFamily="34" charset="0"/>
              </a:rPr>
              <a:t>- </a:t>
            </a:r>
            <a:r>
              <a:rPr lang="sl-SI" sz="16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Projekti moraju biti usmjereni na postizanje rezultata. </a:t>
            </a:r>
            <a:r>
              <a:rPr lang="sl-SI" sz="1600" dirty="0">
                <a:effectLst/>
                <a:latin typeface="Arial" panose="020B0604020202020204" pitchFamily="34" charset="0"/>
                <a:ea typeface="Calibri" panose="020F0502020204030204" pitchFamily="34" charset="0"/>
                <a:cs typeface="Arial" panose="020B0604020202020204" pitchFamily="34" charset="0"/>
              </a:rPr>
              <a:t>Mora se jasno dokazati </a:t>
            </a:r>
            <a:r>
              <a:rPr lang="sl-SI" sz="1600" dirty="0" err="1">
                <a:effectLst/>
                <a:latin typeface="Arial" panose="020B0604020202020204" pitchFamily="34" charset="0"/>
                <a:ea typeface="Calibri" panose="020F0502020204030204" pitchFamily="34" charset="0"/>
                <a:cs typeface="Arial" panose="020B0604020202020204" pitchFamily="34" charset="0"/>
              </a:rPr>
              <a:t>međuovisnost</a:t>
            </a:r>
            <a:r>
              <a:rPr lang="sl-SI" sz="1600" dirty="0">
                <a:effectLst/>
                <a:latin typeface="Arial" panose="020B0604020202020204" pitchFamily="34" charset="0"/>
                <a:ea typeface="Calibri" panose="020F0502020204030204" pitchFamily="34" charset="0"/>
                <a:cs typeface="Arial" panose="020B0604020202020204" pitchFamily="34" charset="0"/>
              </a:rPr>
              <a:t> intervencijske logike projekta (tj. specifičnih ciljeva projekta, aktivnosti, ishoda i očekivanih rezultata projekta) s ciljanim specifičnim ciljevima i pokazateljima programa.</a:t>
            </a:r>
          </a:p>
          <a:p>
            <a:pPr algn="just">
              <a:spcBef>
                <a:spcPts val="1200"/>
              </a:spcBef>
              <a:spcAft>
                <a:spcPts val="1200"/>
              </a:spcAft>
            </a:pPr>
            <a:r>
              <a:rPr lang="sl-SI" sz="1600" dirty="0">
                <a:effectLst/>
                <a:latin typeface="Arial" panose="020B0604020202020204" pitchFamily="34" charset="0"/>
                <a:ea typeface="Calibri" panose="020F0502020204030204" pitchFamily="34" charset="0"/>
                <a:cs typeface="Arial" panose="020B0604020202020204" pitchFamily="34" charset="0"/>
              </a:rPr>
              <a:t>- </a:t>
            </a:r>
            <a:r>
              <a:rPr lang="sl-SI" sz="160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Rezultati i s njima povezane promjene mjere se pokazateljima rezultata koji su povezani sa svim specifičnim ciljevima programa.</a:t>
            </a:r>
            <a:r>
              <a:rPr lang="sl-SI" sz="1600" dirty="0">
                <a:effectLst/>
                <a:latin typeface="Arial" panose="020B0604020202020204" pitchFamily="34" charset="0"/>
                <a:ea typeface="Calibri" panose="020F0502020204030204" pitchFamily="34" charset="0"/>
                <a:cs typeface="Arial" panose="020B0604020202020204" pitchFamily="34" charset="0"/>
              </a:rPr>
              <a:t> Načelo intervencijske logike je da projekti u regijama, u kojima se provode, moraju dovesti do željenih promjena.</a:t>
            </a:r>
          </a:p>
          <a:p>
            <a:pPr algn="just">
              <a:spcBef>
                <a:spcPts val="1200"/>
              </a:spcBef>
              <a:spcAft>
                <a:spcPts val="1200"/>
              </a:spcAft>
            </a:pPr>
            <a:endParaRPr lang="sl-SI" sz="1600" dirty="0">
              <a:effectLst/>
              <a:latin typeface="Arial" panose="020B0604020202020204" pitchFamily="34" charset="0"/>
              <a:ea typeface="Calibri" panose="020F0502020204030204" pitchFamily="34" charset="0"/>
              <a:cs typeface="Arial" panose="020B0604020202020204" pitchFamily="34" charset="0"/>
            </a:endParaRPr>
          </a:p>
          <a:p>
            <a:endParaRPr lang="hr-HR" sz="1600" b="1" dirty="0">
              <a:solidFill>
                <a:schemeClr val="accent1"/>
              </a:solidFill>
              <a:latin typeface="Arial" panose="020B0604020202020204" pitchFamily="34" charset="0"/>
              <a:cs typeface="Arial" panose="020B0604020202020204" pitchFamily="34" charset="0"/>
            </a:endParaRPr>
          </a:p>
          <a:p>
            <a:r>
              <a:rPr lang="hr-HR" sz="1600" b="1" i="1" dirty="0">
                <a:solidFill>
                  <a:schemeClr val="accent1"/>
                </a:solidFill>
                <a:latin typeface="Arial" panose="020B0604020202020204" pitchFamily="34" charset="0"/>
                <a:cs typeface="Arial" panose="020B0604020202020204" pitchFamily="34" charset="0"/>
              </a:rPr>
              <a:t> </a:t>
            </a:r>
            <a:endParaRPr lang="sl-SI" sz="1600" b="1" dirty="0">
              <a:solidFill>
                <a:schemeClr val="accent1"/>
              </a:solidFill>
              <a:latin typeface="Arial" panose="020B0604020202020204" pitchFamily="34" charset="0"/>
              <a:cs typeface="Arial" panose="020B0604020202020204" pitchFamily="34" charset="0"/>
            </a:endParaRPr>
          </a:p>
          <a:p>
            <a:endParaRPr lang="sl-SI"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61870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EF2D-5A8A-F24F-8769-0C5D7B7D2A95}"/>
              </a:ext>
            </a:extLst>
          </p:cNvPr>
          <p:cNvSpPr>
            <a:spLocks noGrp="1"/>
          </p:cNvSpPr>
          <p:nvPr>
            <p:ph type="title" idx="4294967295"/>
          </p:nvPr>
        </p:nvSpPr>
        <p:spPr>
          <a:xfrm>
            <a:off x="0" y="365125"/>
            <a:ext cx="10515600" cy="1325563"/>
          </a:xfrm>
        </p:spPr>
        <p:txBody>
          <a:bodyPr/>
          <a:lstStyle/>
          <a:p>
            <a:r>
              <a:rPr lang="en-SI" dirty="0"/>
              <a:t> </a:t>
            </a:r>
          </a:p>
        </p:txBody>
      </p:sp>
      <p:sp>
        <p:nvSpPr>
          <p:cNvPr id="4" name="Title 1">
            <a:extLst>
              <a:ext uri="{FF2B5EF4-FFF2-40B4-BE49-F238E27FC236}">
                <a16:creationId xmlns:a16="http://schemas.microsoft.com/office/drawing/2014/main" id="{7504C586-F9F1-8A4F-A99E-0FCD7C4B8AF1}"/>
              </a:ext>
            </a:extLst>
          </p:cNvPr>
          <p:cNvSpPr txBox="1">
            <a:spLocks/>
          </p:cNvSpPr>
          <p:nvPr/>
        </p:nvSpPr>
        <p:spPr>
          <a:xfrm>
            <a:off x="957471" y="2787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sz="2200" b="1" dirty="0">
                <a:latin typeface="Arial" panose="020B0604020202020204" pitchFamily="34" charset="0"/>
                <a:ea typeface="Open Sans" panose="020B0606030504020204" pitchFamily="34" charset="0"/>
                <a:cs typeface="Arial" panose="020B0604020202020204" pitchFamily="34" charset="0"/>
              </a:rPr>
              <a:t>KAZALNIKI UČINKA / POKAZATELJI ISHODA </a:t>
            </a:r>
            <a:endParaRPr lang="en-SI" sz="2200" b="1" dirty="0">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72D1FEB3-6183-794B-834A-BDEC0FE77725}"/>
              </a:ext>
            </a:extLst>
          </p:cNvPr>
          <p:cNvSpPr txBox="1">
            <a:spLocks/>
          </p:cNvSpPr>
          <p:nvPr/>
        </p:nvSpPr>
        <p:spPr>
          <a:xfrm>
            <a:off x="957471" y="2153617"/>
            <a:ext cx="10515600" cy="33556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SI"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Content Placeholder 2">
            <a:extLst>
              <a:ext uri="{FF2B5EF4-FFF2-40B4-BE49-F238E27FC236}">
                <a16:creationId xmlns:a16="http://schemas.microsoft.com/office/drawing/2014/main" id="{F027A1CB-CD54-FE4B-9F5B-15646C34E68C}"/>
              </a:ext>
            </a:extLst>
          </p:cNvPr>
          <p:cNvSpPr txBox="1">
            <a:spLocks/>
          </p:cNvSpPr>
          <p:nvPr/>
        </p:nvSpPr>
        <p:spPr>
          <a:xfrm>
            <a:off x="957471" y="2057401"/>
            <a:ext cx="10515600" cy="34518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8"/>
            <a:endParaRPr lang="en-SI" sz="1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7A7D8283-1F2A-8E3A-798E-665B655FA289}"/>
              </a:ext>
            </a:extLst>
          </p:cNvPr>
          <p:cNvSpPr txBox="1"/>
          <p:nvPr/>
        </p:nvSpPr>
        <p:spPr>
          <a:xfrm>
            <a:off x="1018031" y="1348739"/>
            <a:ext cx="10455039" cy="4430271"/>
          </a:xfrm>
          <a:prstGeom prst="rect">
            <a:avLst/>
          </a:prstGeom>
          <a:noFill/>
        </p:spPr>
        <p:txBody>
          <a:bodyPr wrap="square">
            <a:noAutofit/>
          </a:bodyPr>
          <a:lstStyle/>
          <a:p>
            <a:r>
              <a:rPr lang="sl-SI" sz="1600" dirty="0">
                <a:latin typeface="Arial" panose="020B0604020202020204" pitchFamily="34" charset="0"/>
                <a:cs typeface="Arial" panose="020B0604020202020204" pitchFamily="34" charset="0"/>
              </a:rPr>
              <a:t>RCO 83: Skupno oblikovane strategije in akcijski načrti 	</a:t>
            </a:r>
          </a:p>
          <a:p>
            <a:r>
              <a:rPr lang="sl-SI" sz="1600" dirty="0">
                <a:solidFill>
                  <a:schemeClr val="accent1"/>
                </a:solidFill>
                <a:latin typeface="Arial" panose="020B0604020202020204" pitchFamily="34" charset="0"/>
                <a:cs typeface="Arial" panose="020B0604020202020204" pitchFamily="34" charset="0"/>
              </a:rPr>
              <a:t>RCO 84: Skupno oblikovani pilotni ukrepi, izvedeni v okviru projektov 			</a:t>
            </a:r>
            <a:r>
              <a:rPr lang="sl-SI" sz="1600" dirty="0">
                <a:latin typeface="Arial" panose="020B0604020202020204" pitchFamily="34" charset="0"/>
                <a:cs typeface="Arial" panose="020B0604020202020204" pitchFamily="34" charset="0"/>
              </a:rPr>
              <a:t>(obvezno za 1,2,3) </a:t>
            </a:r>
          </a:p>
          <a:p>
            <a:r>
              <a:rPr lang="sl-SI" sz="1600" dirty="0">
                <a:latin typeface="Arial" panose="020B0604020202020204" pitchFamily="34" charset="0"/>
                <a:cs typeface="Arial" panose="020B0604020202020204" pitchFamily="34" charset="0"/>
              </a:rPr>
              <a:t>RCO 87: Organizacije, ki čezmejno sodelujejo 					(obvezno za 1,2,3)</a:t>
            </a:r>
          </a:p>
          <a:p>
            <a:r>
              <a:rPr lang="sl-SI" sz="1600" dirty="0">
                <a:latin typeface="Arial" panose="020B0604020202020204" pitchFamily="34" charset="0"/>
                <a:cs typeface="Arial" panose="020B0604020202020204" pitchFamily="34" charset="0"/>
              </a:rPr>
              <a:t>RCO 115: Javni skupno organizirani čezmejni dogodki 				(obvezno za 1,23)</a:t>
            </a:r>
          </a:p>
          <a:p>
            <a:r>
              <a:rPr lang="sl-SI" sz="1600" dirty="0">
                <a:solidFill>
                  <a:schemeClr val="accent1"/>
                </a:solidFill>
                <a:latin typeface="Arial" panose="020B0604020202020204" pitchFamily="34" charset="0"/>
                <a:cs typeface="Arial" panose="020B0604020202020204" pitchFamily="34" charset="0"/>
              </a:rPr>
              <a:t>RCO 116: Skupno razvite rešitve </a:t>
            </a:r>
            <a:r>
              <a:rPr lang="sl-SI" sz="1600" b="1" dirty="0">
                <a:solidFill>
                  <a:schemeClr val="accent1"/>
                </a:solidFill>
                <a:latin typeface="Arial" panose="020B0604020202020204" pitchFamily="34" charset="0"/>
                <a:cs typeface="Arial" panose="020B0604020202020204" pitchFamily="34" charset="0"/>
              </a:rPr>
              <a:t>						</a:t>
            </a:r>
            <a:r>
              <a:rPr lang="sl-SI" sz="1600" dirty="0">
                <a:latin typeface="Arial" panose="020B0604020202020204" pitchFamily="34" charset="0"/>
                <a:cs typeface="Arial" panose="020B0604020202020204" pitchFamily="34" charset="0"/>
              </a:rPr>
              <a:t>(obvezno za 1,2) </a:t>
            </a:r>
          </a:p>
          <a:p>
            <a:endParaRPr lang="sl-SI" sz="1600" dirty="0">
              <a:latin typeface="Arial" panose="020B0604020202020204" pitchFamily="34" charset="0"/>
              <a:cs typeface="Arial" panose="020B0604020202020204" pitchFamily="34" charset="0"/>
            </a:endParaRPr>
          </a:p>
          <a:p>
            <a:r>
              <a:rPr lang="sl-SI" sz="1600" dirty="0">
                <a:latin typeface="Arial" panose="020B0604020202020204" pitchFamily="34" charset="0"/>
                <a:cs typeface="Arial" panose="020B0604020202020204" pitchFamily="34" charset="0"/>
              </a:rPr>
              <a:t>RCO 83: </a:t>
            </a:r>
            <a:r>
              <a:rPr lang="sl-SI" sz="1600" dirty="0" err="1">
                <a:latin typeface="Arial" panose="020B0604020202020204" pitchFamily="34" charset="0"/>
                <a:cs typeface="Arial" panose="020B0604020202020204" pitchFamily="34" charset="0"/>
              </a:rPr>
              <a:t>Zajednički</a:t>
            </a:r>
            <a:r>
              <a:rPr lang="sl-SI" sz="1600" dirty="0">
                <a:latin typeface="Arial" panose="020B0604020202020204" pitchFamily="34" charset="0"/>
                <a:cs typeface="Arial" panose="020B0604020202020204" pitchFamily="34" charset="0"/>
              </a:rPr>
              <a:t> </a:t>
            </a:r>
            <a:r>
              <a:rPr lang="sl-SI" sz="1600" dirty="0" err="1">
                <a:latin typeface="Arial" panose="020B0604020202020204" pitchFamily="34" charset="0"/>
                <a:cs typeface="Arial" panose="020B0604020202020204" pitchFamily="34" charset="0"/>
              </a:rPr>
              <a:t>razvijene</a:t>
            </a:r>
            <a:r>
              <a:rPr lang="sl-SI" sz="1600" dirty="0">
                <a:latin typeface="Arial" panose="020B0604020202020204" pitchFamily="34" charset="0"/>
                <a:cs typeface="Arial" panose="020B0604020202020204" pitchFamily="34" charset="0"/>
              </a:rPr>
              <a:t> strategije i akcijski </a:t>
            </a:r>
            <a:r>
              <a:rPr lang="sl-SI" sz="1600" dirty="0" err="1">
                <a:latin typeface="Arial" panose="020B0604020202020204" pitchFamily="34" charset="0"/>
                <a:cs typeface="Arial" panose="020B0604020202020204" pitchFamily="34" charset="0"/>
              </a:rPr>
              <a:t>planovi</a:t>
            </a:r>
            <a:r>
              <a:rPr lang="sl-SI" sz="1600" dirty="0">
                <a:latin typeface="Arial" panose="020B0604020202020204" pitchFamily="34" charset="0"/>
                <a:cs typeface="Arial" panose="020B0604020202020204" pitchFamily="34" charset="0"/>
              </a:rPr>
              <a:t> 	</a:t>
            </a:r>
          </a:p>
          <a:p>
            <a:r>
              <a:rPr lang="sl-SI" sz="1600" dirty="0">
                <a:solidFill>
                  <a:schemeClr val="accent1"/>
                </a:solidFill>
                <a:latin typeface="Arial" panose="020B0604020202020204" pitchFamily="34" charset="0"/>
                <a:cs typeface="Arial" panose="020B0604020202020204" pitchFamily="34" charset="0"/>
              </a:rPr>
              <a:t>RCO 84: Zajednički razvijena pilot-djelovanja provedena u projektima                    	</a:t>
            </a:r>
            <a:r>
              <a:rPr lang="sl-SI" sz="1600" dirty="0">
                <a:latin typeface="Arial" panose="020B0604020202020204" pitchFamily="34" charset="0"/>
                <a:cs typeface="Arial" panose="020B0604020202020204" pitchFamily="34" charset="0"/>
              </a:rPr>
              <a:t>(obvezno za 1,2,3) </a:t>
            </a:r>
          </a:p>
          <a:p>
            <a:r>
              <a:rPr lang="sl-SI" sz="1600" dirty="0">
                <a:latin typeface="Arial" panose="020B0604020202020204" pitchFamily="34" charset="0"/>
                <a:cs typeface="Arial" panose="020B0604020202020204" pitchFamily="34" charset="0"/>
              </a:rPr>
              <a:t>RCO 87: Organizacije </a:t>
            </a:r>
            <a:r>
              <a:rPr lang="sl-SI" sz="1600" dirty="0" err="1">
                <a:latin typeface="Arial" panose="020B0604020202020204" pitchFamily="34" charset="0"/>
                <a:cs typeface="Arial" panose="020B0604020202020204" pitchFamily="34" charset="0"/>
              </a:rPr>
              <a:t>koje</a:t>
            </a:r>
            <a:r>
              <a:rPr lang="sl-SI" sz="1600" dirty="0">
                <a:latin typeface="Arial" panose="020B0604020202020204" pitchFamily="34" charset="0"/>
                <a:cs typeface="Arial" panose="020B0604020202020204" pitchFamily="34" charset="0"/>
              </a:rPr>
              <a:t> </a:t>
            </a:r>
            <a:r>
              <a:rPr lang="sl-SI" sz="1600" dirty="0" err="1">
                <a:latin typeface="Arial" panose="020B0604020202020204" pitchFamily="34" charset="0"/>
                <a:cs typeface="Arial" panose="020B0604020202020204" pitchFamily="34" charset="0"/>
              </a:rPr>
              <a:t>surađuju</a:t>
            </a:r>
            <a:r>
              <a:rPr lang="sl-SI" sz="1600" dirty="0">
                <a:latin typeface="Arial" panose="020B0604020202020204" pitchFamily="34" charset="0"/>
                <a:cs typeface="Arial" panose="020B0604020202020204" pitchFamily="34" charset="0"/>
              </a:rPr>
              <a:t> preko granica 				(obvezno za 1,2,3)</a:t>
            </a:r>
          </a:p>
          <a:p>
            <a:r>
              <a:rPr lang="sl-SI" sz="1600" dirty="0">
                <a:latin typeface="Arial" panose="020B0604020202020204" pitchFamily="34" charset="0"/>
                <a:cs typeface="Arial" panose="020B0604020202020204" pitchFamily="34" charset="0"/>
              </a:rPr>
              <a:t>RCO 115: Zajednički organizirana prekogranična javna događanja          		(obvezno za 1.2,3)</a:t>
            </a:r>
          </a:p>
          <a:p>
            <a:r>
              <a:rPr lang="sl-SI" sz="1600" dirty="0">
                <a:solidFill>
                  <a:schemeClr val="accent1"/>
                </a:solidFill>
                <a:latin typeface="Arial" panose="020B0604020202020204" pitchFamily="34" charset="0"/>
                <a:cs typeface="Arial" panose="020B0604020202020204" pitchFamily="34" charset="0"/>
              </a:rPr>
              <a:t>RCO 116: </a:t>
            </a:r>
            <a:r>
              <a:rPr lang="sl-SI" sz="1600" dirty="0" err="1">
                <a:solidFill>
                  <a:schemeClr val="accent1"/>
                </a:solidFill>
                <a:latin typeface="Arial" panose="020B0604020202020204" pitchFamily="34" charset="0"/>
                <a:cs typeface="Arial" panose="020B0604020202020204" pitchFamily="34" charset="0"/>
              </a:rPr>
              <a:t>Zajednički</a:t>
            </a:r>
            <a:r>
              <a:rPr lang="sl-SI" sz="1600" dirty="0">
                <a:solidFill>
                  <a:schemeClr val="accent1"/>
                </a:solidFill>
                <a:latin typeface="Arial" panose="020B0604020202020204" pitchFamily="34" charset="0"/>
                <a:cs typeface="Arial" panose="020B0604020202020204" pitchFamily="34" charset="0"/>
              </a:rPr>
              <a:t> </a:t>
            </a:r>
            <a:r>
              <a:rPr lang="sl-SI" sz="1600" dirty="0" err="1">
                <a:solidFill>
                  <a:schemeClr val="accent1"/>
                </a:solidFill>
                <a:latin typeface="Arial" panose="020B0604020202020204" pitchFamily="34" charset="0"/>
                <a:cs typeface="Arial" panose="020B0604020202020204" pitchFamily="34" charset="0"/>
              </a:rPr>
              <a:t>razvijena</a:t>
            </a:r>
            <a:r>
              <a:rPr lang="sl-SI" sz="1600" dirty="0">
                <a:solidFill>
                  <a:schemeClr val="accent1"/>
                </a:solidFill>
                <a:latin typeface="Arial" panose="020B0604020202020204" pitchFamily="34" charset="0"/>
                <a:cs typeface="Arial" panose="020B0604020202020204" pitchFamily="34" charset="0"/>
              </a:rPr>
              <a:t> </a:t>
            </a:r>
            <a:r>
              <a:rPr lang="sl-SI" sz="1600" dirty="0" err="1">
                <a:solidFill>
                  <a:schemeClr val="accent1"/>
                </a:solidFill>
                <a:latin typeface="Arial" panose="020B0604020202020204" pitchFamily="34" charset="0"/>
                <a:cs typeface="Arial" panose="020B0604020202020204" pitchFamily="34" charset="0"/>
              </a:rPr>
              <a:t>rješenja</a:t>
            </a:r>
            <a:r>
              <a:rPr lang="sl-SI" sz="1600" dirty="0">
                <a:solidFill>
                  <a:schemeClr val="accent1"/>
                </a:solidFill>
                <a:latin typeface="Arial" panose="020B0604020202020204" pitchFamily="34" charset="0"/>
                <a:cs typeface="Arial" panose="020B0604020202020204" pitchFamily="34" charset="0"/>
              </a:rPr>
              <a:t> </a:t>
            </a:r>
            <a:r>
              <a:rPr lang="sl-SI" sz="1600" b="1" dirty="0">
                <a:solidFill>
                  <a:schemeClr val="accent1"/>
                </a:solidFill>
                <a:latin typeface="Arial" panose="020B0604020202020204" pitchFamily="34" charset="0"/>
                <a:cs typeface="Arial" panose="020B0604020202020204" pitchFamily="34" charset="0"/>
              </a:rPr>
              <a:t>						</a:t>
            </a:r>
            <a:r>
              <a:rPr lang="sl-SI" sz="1600" dirty="0">
                <a:latin typeface="Arial" panose="020B0604020202020204" pitchFamily="34" charset="0"/>
                <a:cs typeface="Arial" panose="020B0604020202020204" pitchFamily="34" charset="0"/>
              </a:rPr>
              <a:t>(</a:t>
            </a:r>
            <a:r>
              <a:rPr lang="sl-SI" sz="1600" dirty="0" err="1">
                <a:latin typeface="Arial" panose="020B0604020202020204" pitchFamily="34" charset="0"/>
                <a:cs typeface="Arial" panose="020B0604020202020204" pitchFamily="34" charset="0"/>
              </a:rPr>
              <a:t>obavezno</a:t>
            </a:r>
            <a:r>
              <a:rPr lang="sl-SI" sz="1600" dirty="0">
                <a:latin typeface="Arial" panose="020B0604020202020204" pitchFamily="34" charset="0"/>
                <a:cs typeface="Arial" panose="020B0604020202020204" pitchFamily="34" charset="0"/>
              </a:rPr>
              <a:t> za 1, 2)</a:t>
            </a:r>
          </a:p>
          <a:p>
            <a:endParaRPr lang="sl-SI" sz="1600" b="1" dirty="0">
              <a:latin typeface="Arial" panose="020B0604020202020204" pitchFamily="34" charset="0"/>
              <a:cs typeface="Arial" panose="020B0604020202020204" pitchFamily="34" charset="0"/>
            </a:endParaRPr>
          </a:p>
          <a:p>
            <a:r>
              <a:rPr lang="sl-SI" sz="1600" b="1" dirty="0">
                <a:latin typeface="Arial" panose="020B0604020202020204" pitchFamily="34" charset="0"/>
                <a:cs typeface="Arial" panose="020B0604020202020204" pitchFamily="34" charset="0"/>
              </a:rPr>
              <a:t>LOGIKA SISTEMA KAZALNIKOV: </a:t>
            </a:r>
            <a:r>
              <a:rPr lang="sl-SI" sz="1600" dirty="0">
                <a:latin typeface="Arial" panose="020B0604020202020204" pitchFamily="34" charset="0"/>
                <a:cs typeface="Arial" panose="020B0604020202020204" pitchFamily="34" charset="0"/>
              </a:rPr>
              <a:t>prednostna </a:t>
            </a:r>
            <a:r>
              <a:rPr lang="sl-SI" sz="1600" dirty="0" err="1">
                <a:latin typeface="Arial" panose="020B0604020202020204" pitchFamily="34" charset="0"/>
                <a:cs typeface="Arial" panose="020B0604020202020204" pitchFamily="34" charset="0"/>
              </a:rPr>
              <a:t>naloga→specifični</a:t>
            </a:r>
            <a:r>
              <a:rPr lang="sl-SI" sz="1600" dirty="0">
                <a:latin typeface="Arial" panose="020B0604020202020204" pitchFamily="34" charset="0"/>
                <a:cs typeface="Arial" panose="020B0604020202020204" pitchFamily="34" charset="0"/>
              </a:rPr>
              <a:t> </a:t>
            </a:r>
            <a:r>
              <a:rPr lang="sl-SI" sz="1600" dirty="0" err="1">
                <a:latin typeface="Arial" panose="020B0604020202020204" pitchFamily="34" charset="0"/>
                <a:cs typeface="Arial" panose="020B0604020202020204" pitchFamily="34" charset="0"/>
              </a:rPr>
              <a:t>cilj→kazalnik</a:t>
            </a:r>
            <a:r>
              <a:rPr lang="sl-SI" sz="1600" dirty="0">
                <a:latin typeface="Arial" panose="020B0604020202020204" pitchFamily="34" charset="0"/>
                <a:cs typeface="Arial" panose="020B0604020202020204" pitchFamily="34" charset="0"/>
              </a:rPr>
              <a:t> učinka (84+116)→kazalnik rezultata (104).</a:t>
            </a:r>
          </a:p>
          <a:p>
            <a:endParaRPr lang="sl-SI" sz="1600" dirty="0">
              <a:latin typeface="Arial" panose="020B0604020202020204" pitchFamily="34" charset="0"/>
              <a:cs typeface="Arial" panose="020B0604020202020204" pitchFamily="34" charset="0"/>
            </a:endParaRPr>
          </a:p>
          <a:p>
            <a:r>
              <a:rPr lang="sl-SI" sz="1600" b="1" dirty="0">
                <a:latin typeface="Arial" panose="020B0604020202020204" pitchFamily="34" charset="0"/>
                <a:cs typeface="Arial" panose="020B0604020202020204" pitchFamily="34" charset="0"/>
              </a:rPr>
              <a:t>LOGIKA SUSTAVA POKAZATELJA: </a:t>
            </a:r>
            <a:r>
              <a:rPr lang="sl-SI" sz="1600" dirty="0">
                <a:latin typeface="Arial" panose="020B0604020202020204" pitchFamily="34" charset="0"/>
                <a:cs typeface="Arial" panose="020B0604020202020204" pitchFamily="34" charset="0"/>
              </a:rPr>
              <a:t>prioritet→specifični cilj→ pokazatelj ishoda (84+116)→pokazatelj rezultata (104).</a:t>
            </a:r>
          </a:p>
          <a:p>
            <a:endParaRPr lang="sl-SI" sz="1600" b="1" dirty="0">
              <a:latin typeface="Arial" panose="020B0604020202020204" pitchFamily="34" charset="0"/>
              <a:cs typeface="Arial" panose="020B0604020202020204" pitchFamily="34" charset="0"/>
            </a:endParaRPr>
          </a:p>
          <a:p>
            <a:endParaRPr lang="sl-SI" sz="1600" dirty="0">
              <a:latin typeface="Arial" panose="020B0604020202020204" pitchFamily="34" charset="0"/>
              <a:cs typeface="Arial" panose="020B0604020202020204" pitchFamily="34" charset="0"/>
            </a:endParaRPr>
          </a:p>
          <a:p>
            <a:endParaRPr lang="sl-SI"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72783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EF2D-5A8A-F24F-8769-0C5D7B7D2A95}"/>
              </a:ext>
            </a:extLst>
          </p:cNvPr>
          <p:cNvSpPr>
            <a:spLocks noGrp="1"/>
          </p:cNvSpPr>
          <p:nvPr>
            <p:ph type="title" idx="4294967295"/>
          </p:nvPr>
        </p:nvSpPr>
        <p:spPr>
          <a:xfrm>
            <a:off x="0" y="365125"/>
            <a:ext cx="10515600" cy="1325563"/>
          </a:xfrm>
        </p:spPr>
        <p:txBody>
          <a:bodyPr/>
          <a:lstStyle/>
          <a:p>
            <a:r>
              <a:rPr lang="en-SI" dirty="0"/>
              <a:t> </a:t>
            </a:r>
          </a:p>
        </p:txBody>
      </p:sp>
      <p:sp>
        <p:nvSpPr>
          <p:cNvPr id="4" name="Title 1">
            <a:extLst>
              <a:ext uri="{FF2B5EF4-FFF2-40B4-BE49-F238E27FC236}">
                <a16:creationId xmlns:a16="http://schemas.microsoft.com/office/drawing/2014/main" id="{7504C586-F9F1-8A4F-A99E-0FCD7C4B8AF1}"/>
              </a:ext>
            </a:extLst>
          </p:cNvPr>
          <p:cNvSpPr txBox="1">
            <a:spLocks/>
          </p:cNvSpPr>
          <p:nvPr/>
        </p:nvSpPr>
        <p:spPr>
          <a:xfrm>
            <a:off x="957471" y="2787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sz="2200" b="1" dirty="0">
                <a:latin typeface="Arial" panose="020B0604020202020204" pitchFamily="34" charset="0"/>
                <a:ea typeface="Open Sans" panose="020B0606030504020204" pitchFamily="34" charset="0"/>
                <a:cs typeface="Arial" panose="020B0604020202020204" pitchFamily="34" charset="0"/>
              </a:rPr>
              <a:t>HORIZONTALNA NAČELA</a:t>
            </a:r>
          </a:p>
          <a:p>
            <a:r>
              <a:rPr lang="sl-SI" sz="2200" b="1" dirty="0">
                <a:latin typeface="Arial" panose="020B0604020202020204" pitchFamily="34" charset="0"/>
                <a:ea typeface="Open Sans" panose="020B0606030504020204" pitchFamily="34" charset="0"/>
                <a:cs typeface="Arial" panose="020B0604020202020204" pitchFamily="34" charset="0"/>
              </a:rPr>
              <a:t>HORIZONTALNA NAČELA</a:t>
            </a:r>
            <a:endParaRPr lang="en-SI" sz="2200" b="1" dirty="0">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72D1FEB3-6183-794B-834A-BDEC0FE77725}"/>
              </a:ext>
            </a:extLst>
          </p:cNvPr>
          <p:cNvSpPr txBox="1">
            <a:spLocks/>
          </p:cNvSpPr>
          <p:nvPr/>
        </p:nvSpPr>
        <p:spPr>
          <a:xfrm>
            <a:off x="957471" y="2153617"/>
            <a:ext cx="10515600" cy="33556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SI"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Content Placeholder 2">
            <a:extLst>
              <a:ext uri="{FF2B5EF4-FFF2-40B4-BE49-F238E27FC236}">
                <a16:creationId xmlns:a16="http://schemas.microsoft.com/office/drawing/2014/main" id="{F027A1CB-CD54-FE4B-9F5B-15646C34E68C}"/>
              </a:ext>
            </a:extLst>
          </p:cNvPr>
          <p:cNvSpPr txBox="1">
            <a:spLocks/>
          </p:cNvSpPr>
          <p:nvPr/>
        </p:nvSpPr>
        <p:spPr>
          <a:xfrm>
            <a:off x="957471" y="2057401"/>
            <a:ext cx="10515600" cy="34518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8"/>
            <a:endParaRPr lang="en-SI" sz="1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7A7D8283-1F2A-8E3A-798E-665B655FA289}"/>
              </a:ext>
            </a:extLst>
          </p:cNvPr>
          <p:cNvSpPr txBox="1"/>
          <p:nvPr/>
        </p:nvSpPr>
        <p:spPr>
          <a:xfrm>
            <a:off x="1012016" y="1604326"/>
            <a:ext cx="9321728" cy="4174684"/>
          </a:xfrm>
          <a:prstGeom prst="rect">
            <a:avLst/>
          </a:prstGeom>
          <a:noFill/>
        </p:spPr>
        <p:txBody>
          <a:bodyPr wrap="square">
            <a:noAutofit/>
          </a:bodyPr>
          <a:lstStyle/>
          <a:p>
            <a:pPr algn="just">
              <a:spcBef>
                <a:spcPts val="1200"/>
              </a:spcBef>
              <a:spcAft>
                <a:spcPts val="1200"/>
              </a:spcAft>
            </a:pPr>
            <a:r>
              <a:rPr lang="sl-SI" sz="1800" dirty="0">
                <a:solidFill>
                  <a:srgbClr val="000000"/>
                </a:solidFill>
                <a:effectLst/>
                <a:latin typeface="Arial" panose="020B0604020202020204" pitchFamily="34" charset="0"/>
                <a:ea typeface="Calibri" panose="020F0502020204030204" pitchFamily="34" charset="0"/>
              </a:rPr>
              <a:t>Ukrepe, predvidene v projektu, je treba načrtovati, izvajati in o njih poročati ob upoštevanju horizontalnih načel </a:t>
            </a:r>
            <a:r>
              <a:rPr lang="sl-SI" sz="1800" b="1" dirty="0">
                <a:solidFill>
                  <a:schemeClr val="accent1"/>
                </a:solidFill>
                <a:effectLst/>
                <a:latin typeface="Arial" panose="020B0604020202020204" pitchFamily="34" charset="0"/>
                <a:ea typeface="Calibri" panose="020F0502020204030204" pitchFamily="34" charset="0"/>
              </a:rPr>
              <a:t>enakih možnosti, nediskriminacije, enakosti spolov in trajnostnega razvoja.</a:t>
            </a:r>
            <a:endParaRPr lang="sl-SI" sz="1800" b="1" dirty="0">
              <a:solidFill>
                <a:schemeClr val="accent1"/>
              </a:solidFill>
              <a:effectLst/>
              <a:latin typeface="Calibri" panose="020F0502020204030204" pitchFamily="34" charset="0"/>
              <a:ea typeface="Calibri" panose="020F0502020204030204" pitchFamily="34" charset="0"/>
            </a:endParaRPr>
          </a:p>
          <a:p>
            <a:pPr algn="just">
              <a:spcBef>
                <a:spcPts val="1200"/>
              </a:spcBef>
              <a:spcAft>
                <a:spcPts val="1200"/>
              </a:spcAft>
            </a:pPr>
            <a:r>
              <a:rPr lang="sl-SI" sz="1800" dirty="0">
                <a:solidFill>
                  <a:srgbClr val="000000"/>
                </a:solidFill>
                <a:effectLst/>
                <a:latin typeface="Arial" panose="020B0604020202020204" pitchFamily="34" charset="0"/>
                <a:ea typeface="Calibri" panose="020F0502020204030204" pitchFamily="34" charset="0"/>
              </a:rPr>
              <a:t>Projektni partnerji opredelijo, ali je prispevek projekta k horizontalnim načelom pozitiven, nevtralen ali negativen, in predložijo kratko utemeljitev. </a:t>
            </a:r>
            <a:r>
              <a:rPr lang="sl-SI" sz="1800" b="1" dirty="0">
                <a:solidFill>
                  <a:schemeClr val="accent1"/>
                </a:solidFill>
                <a:effectLst/>
                <a:latin typeface="Arial" panose="020B0604020202020204" pitchFamily="34" charset="0"/>
                <a:ea typeface="Calibri" panose="020F0502020204030204" pitchFamily="34" charset="0"/>
              </a:rPr>
              <a:t>Negativna ocena enega od horizontalnih načel bo privedla do zavrnitve projekta.</a:t>
            </a:r>
          </a:p>
          <a:p>
            <a:pPr algn="just">
              <a:spcBef>
                <a:spcPts val="1200"/>
              </a:spcBef>
              <a:spcAft>
                <a:spcPts val="1200"/>
              </a:spcAft>
            </a:pPr>
            <a:r>
              <a:rPr lang="sl-SI" sz="1800" dirty="0">
                <a:effectLst/>
                <a:latin typeface="Arial" panose="020B0604020202020204" pitchFamily="34" charset="0"/>
                <a:ea typeface="Calibri" panose="020F0502020204030204" pitchFamily="34" charset="0"/>
                <a:cs typeface="Arial" panose="020B0604020202020204" pitchFamily="34" charset="0"/>
              </a:rPr>
              <a:t>Mjere predviđene projektom trebale bi se planirati, provoditi i o njima izvještavati poštujući horizontalna načela </a:t>
            </a:r>
            <a:r>
              <a:rPr lang="sl-SI" sz="18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jednakih mogućnosti, nediskriminacije, ravnopravnosti spolova i održivog razvoja.</a:t>
            </a:r>
          </a:p>
          <a:p>
            <a:pPr algn="just">
              <a:spcBef>
                <a:spcPts val="1200"/>
              </a:spcBef>
              <a:spcAft>
                <a:spcPts val="1200"/>
              </a:spcAft>
            </a:pPr>
            <a:r>
              <a:rPr lang="sl-SI" sz="1800" dirty="0">
                <a:effectLst/>
                <a:latin typeface="Arial" panose="020B0604020202020204" pitchFamily="34" charset="0"/>
                <a:ea typeface="Calibri" panose="020F0502020204030204" pitchFamily="34" charset="0"/>
                <a:cs typeface="Arial" panose="020B0604020202020204" pitchFamily="34" charset="0"/>
              </a:rPr>
              <a:t>Projektni </a:t>
            </a:r>
            <a:r>
              <a:rPr lang="sl-SI" sz="1800" dirty="0" err="1">
                <a:effectLst/>
                <a:latin typeface="Arial" panose="020B0604020202020204" pitchFamily="34" charset="0"/>
                <a:ea typeface="Calibri" panose="020F0502020204030204" pitchFamily="34" charset="0"/>
                <a:cs typeface="Arial" panose="020B0604020202020204" pitchFamily="34" charset="0"/>
              </a:rPr>
              <a:t>partneri</a:t>
            </a:r>
            <a:r>
              <a:rPr lang="sl-SI" sz="1800" dirty="0">
                <a:effectLst/>
                <a:latin typeface="Arial" panose="020B0604020202020204" pitchFamily="34" charset="0"/>
                <a:ea typeface="Calibri" panose="020F0502020204030204" pitchFamily="34" charset="0"/>
                <a:cs typeface="Arial" panose="020B0604020202020204" pitchFamily="34" charset="0"/>
              </a:rPr>
              <a:t> </a:t>
            </a:r>
            <a:r>
              <a:rPr lang="sl-SI" sz="1800" dirty="0" err="1">
                <a:effectLst/>
                <a:latin typeface="Arial" panose="020B0604020202020204" pitchFamily="34" charset="0"/>
                <a:ea typeface="Calibri" panose="020F0502020204030204" pitchFamily="34" charset="0"/>
                <a:cs typeface="Arial" panose="020B0604020202020204" pitchFamily="34" charset="0"/>
              </a:rPr>
              <a:t>određuju</a:t>
            </a:r>
            <a:r>
              <a:rPr lang="sl-SI" sz="1800" dirty="0">
                <a:effectLst/>
                <a:latin typeface="Arial" panose="020B0604020202020204" pitchFamily="34" charset="0"/>
                <a:ea typeface="Calibri" panose="020F0502020204030204" pitchFamily="34" charset="0"/>
                <a:cs typeface="Arial" panose="020B0604020202020204" pitchFamily="34" charset="0"/>
              </a:rPr>
              <a:t> je li doprinos projekta horizontalnim </a:t>
            </a:r>
            <a:r>
              <a:rPr lang="sl-SI" sz="1800" dirty="0" err="1">
                <a:effectLst/>
                <a:latin typeface="Arial" panose="020B0604020202020204" pitchFamily="34" charset="0"/>
                <a:ea typeface="Calibri" panose="020F0502020204030204" pitchFamily="34" charset="0"/>
                <a:cs typeface="Arial" panose="020B0604020202020204" pitchFamily="34" charset="0"/>
              </a:rPr>
              <a:t>načelima</a:t>
            </a:r>
            <a:r>
              <a:rPr lang="sl-SI" sz="1800" dirty="0">
                <a:effectLst/>
                <a:latin typeface="Arial" panose="020B0604020202020204" pitchFamily="34" charset="0"/>
                <a:ea typeface="Calibri" panose="020F0502020204030204" pitchFamily="34" charset="0"/>
                <a:cs typeface="Arial" panose="020B0604020202020204" pitchFamily="34" charset="0"/>
              </a:rPr>
              <a:t> </a:t>
            </a:r>
            <a:r>
              <a:rPr lang="sl-SI" sz="1800" dirty="0" err="1">
                <a:effectLst/>
                <a:latin typeface="Arial" panose="020B0604020202020204" pitchFamily="34" charset="0"/>
                <a:ea typeface="Calibri" panose="020F0502020204030204" pitchFamily="34" charset="0"/>
                <a:cs typeface="Arial" panose="020B0604020202020204" pitchFamily="34" charset="0"/>
              </a:rPr>
              <a:t>pozitivan</a:t>
            </a:r>
            <a:r>
              <a:rPr lang="sl-SI" sz="1800" dirty="0">
                <a:effectLst/>
                <a:latin typeface="Arial" panose="020B0604020202020204" pitchFamily="34" charset="0"/>
                <a:ea typeface="Calibri" panose="020F0502020204030204" pitchFamily="34" charset="0"/>
                <a:cs typeface="Arial" panose="020B0604020202020204" pitchFamily="34" charset="0"/>
              </a:rPr>
              <a:t>, </a:t>
            </a:r>
            <a:r>
              <a:rPr lang="sl-SI" sz="1800" dirty="0" err="1">
                <a:effectLst/>
                <a:latin typeface="Arial" panose="020B0604020202020204" pitchFamily="34" charset="0"/>
                <a:ea typeface="Calibri" panose="020F0502020204030204" pitchFamily="34" charset="0"/>
                <a:cs typeface="Arial" panose="020B0604020202020204" pitchFamily="34" charset="0"/>
              </a:rPr>
              <a:t>neutralan</a:t>
            </a:r>
            <a:r>
              <a:rPr lang="sl-SI" sz="1800" dirty="0">
                <a:effectLst/>
                <a:latin typeface="Arial" panose="020B0604020202020204" pitchFamily="34" charset="0"/>
                <a:ea typeface="Calibri" panose="020F0502020204030204" pitchFamily="34" charset="0"/>
                <a:cs typeface="Arial" panose="020B0604020202020204" pitchFamily="34" charset="0"/>
              </a:rPr>
              <a:t> ili </a:t>
            </a:r>
            <a:r>
              <a:rPr lang="sl-SI" sz="1800" dirty="0" err="1">
                <a:effectLst/>
                <a:latin typeface="Arial" panose="020B0604020202020204" pitchFamily="34" charset="0"/>
                <a:ea typeface="Calibri" panose="020F0502020204030204" pitchFamily="34" charset="0"/>
                <a:cs typeface="Arial" panose="020B0604020202020204" pitchFamily="34" charset="0"/>
              </a:rPr>
              <a:t>negativan</a:t>
            </a:r>
            <a:r>
              <a:rPr lang="sl-SI" sz="1800" dirty="0">
                <a:effectLst/>
                <a:latin typeface="Arial" panose="020B0604020202020204" pitchFamily="34" charset="0"/>
                <a:ea typeface="Calibri" panose="020F0502020204030204" pitchFamily="34" charset="0"/>
                <a:cs typeface="Arial" panose="020B0604020202020204" pitchFamily="34" charset="0"/>
              </a:rPr>
              <a:t> te </a:t>
            </a:r>
            <a:r>
              <a:rPr lang="sl-SI" sz="1800" dirty="0" err="1">
                <a:effectLst/>
                <a:latin typeface="Arial" panose="020B0604020202020204" pitchFamily="34" charset="0"/>
                <a:ea typeface="Calibri" panose="020F0502020204030204" pitchFamily="34" charset="0"/>
                <a:cs typeface="Arial" panose="020B0604020202020204" pitchFamily="34" charset="0"/>
              </a:rPr>
              <a:t>daju</a:t>
            </a:r>
            <a:r>
              <a:rPr lang="sl-SI" sz="1800" dirty="0">
                <a:effectLst/>
                <a:latin typeface="Arial" panose="020B0604020202020204" pitchFamily="34" charset="0"/>
                <a:ea typeface="Calibri" panose="020F0502020204030204" pitchFamily="34" charset="0"/>
                <a:cs typeface="Arial" panose="020B0604020202020204" pitchFamily="34" charset="0"/>
              </a:rPr>
              <a:t> kratko </a:t>
            </a:r>
            <a:r>
              <a:rPr lang="sl-SI" sz="1800" dirty="0" err="1">
                <a:effectLst/>
                <a:latin typeface="Arial" panose="020B0604020202020204" pitchFamily="34" charset="0"/>
                <a:ea typeface="Calibri" panose="020F0502020204030204" pitchFamily="34" charset="0"/>
                <a:cs typeface="Arial" panose="020B0604020202020204" pitchFamily="34" charset="0"/>
              </a:rPr>
              <a:t>obrazloženje</a:t>
            </a:r>
            <a:r>
              <a:rPr lang="sl-SI" sz="1800" dirty="0">
                <a:effectLst/>
                <a:latin typeface="Arial" panose="020B0604020202020204" pitchFamily="34" charset="0"/>
                <a:ea typeface="Calibri" panose="020F0502020204030204" pitchFamily="34" charset="0"/>
                <a:cs typeface="Arial" panose="020B0604020202020204" pitchFamily="34" charset="0"/>
              </a:rPr>
              <a:t>. </a:t>
            </a:r>
            <a:r>
              <a:rPr lang="sl-SI" sz="18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Negativna ocjena jednog od horizontalnih načela rezultirat će odbijanjem projekta.</a:t>
            </a:r>
          </a:p>
          <a:p>
            <a:pPr algn="just">
              <a:spcBef>
                <a:spcPts val="1200"/>
              </a:spcBef>
              <a:spcAft>
                <a:spcPts val="1200"/>
              </a:spcAft>
            </a:pPr>
            <a:endParaRPr lang="sl-SI" sz="1800" b="1" dirty="0">
              <a:solidFill>
                <a:schemeClr val="accent1"/>
              </a:solidFill>
              <a:effectLst/>
              <a:latin typeface="Calibri" panose="020F0502020204030204" pitchFamily="34" charset="0"/>
              <a:ea typeface="Calibri" panose="020F0502020204030204" pitchFamily="34" charset="0"/>
            </a:endParaRPr>
          </a:p>
          <a:p>
            <a:endParaRPr lang="sl-SI"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24487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EF2D-5A8A-F24F-8769-0C5D7B7D2A95}"/>
              </a:ext>
            </a:extLst>
          </p:cNvPr>
          <p:cNvSpPr>
            <a:spLocks noGrp="1"/>
          </p:cNvSpPr>
          <p:nvPr>
            <p:ph type="title" idx="4294967295"/>
          </p:nvPr>
        </p:nvSpPr>
        <p:spPr>
          <a:xfrm>
            <a:off x="0" y="365125"/>
            <a:ext cx="10515600" cy="1325563"/>
          </a:xfrm>
        </p:spPr>
        <p:txBody>
          <a:bodyPr/>
          <a:lstStyle/>
          <a:p>
            <a:r>
              <a:rPr lang="en-SI" dirty="0"/>
              <a:t> </a:t>
            </a:r>
          </a:p>
        </p:txBody>
      </p:sp>
      <p:sp>
        <p:nvSpPr>
          <p:cNvPr id="4" name="Title 1">
            <a:extLst>
              <a:ext uri="{FF2B5EF4-FFF2-40B4-BE49-F238E27FC236}">
                <a16:creationId xmlns:a16="http://schemas.microsoft.com/office/drawing/2014/main" id="{7504C586-F9F1-8A4F-A99E-0FCD7C4B8AF1}"/>
              </a:ext>
            </a:extLst>
          </p:cNvPr>
          <p:cNvSpPr txBox="1">
            <a:spLocks/>
          </p:cNvSpPr>
          <p:nvPr/>
        </p:nvSpPr>
        <p:spPr>
          <a:xfrm>
            <a:off x="957471" y="2787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sz="2200" b="1" dirty="0">
                <a:latin typeface="Arial" panose="020B0604020202020204" pitchFamily="34" charset="0"/>
                <a:ea typeface="Open Sans" panose="020B0606030504020204" pitchFamily="34" charset="0"/>
                <a:cs typeface="Arial" panose="020B0604020202020204" pitchFamily="34" charset="0"/>
              </a:rPr>
              <a:t>IZBOR PROJEKTOV </a:t>
            </a:r>
          </a:p>
          <a:p>
            <a:r>
              <a:rPr lang="hr-HR" sz="2200" b="1" dirty="0">
                <a:latin typeface="Arial" panose="020B0604020202020204" pitchFamily="34" charset="0"/>
                <a:cs typeface="Arial" panose="020B0604020202020204" pitchFamily="34" charset="0"/>
              </a:rPr>
              <a:t>ODABIR PROJEKATA</a:t>
            </a:r>
            <a:endParaRPr lang="en-SI" sz="2200" b="1" dirty="0">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72D1FEB3-6183-794B-834A-BDEC0FE77725}"/>
              </a:ext>
            </a:extLst>
          </p:cNvPr>
          <p:cNvSpPr txBox="1">
            <a:spLocks/>
          </p:cNvSpPr>
          <p:nvPr/>
        </p:nvSpPr>
        <p:spPr>
          <a:xfrm>
            <a:off x="957471" y="2153617"/>
            <a:ext cx="10515600" cy="33556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SI"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Content Placeholder 2">
            <a:extLst>
              <a:ext uri="{FF2B5EF4-FFF2-40B4-BE49-F238E27FC236}">
                <a16:creationId xmlns:a16="http://schemas.microsoft.com/office/drawing/2014/main" id="{F027A1CB-CD54-FE4B-9F5B-15646C34E68C}"/>
              </a:ext>
            </a:extLst>
          </p:cNvPr>
          <p:cNvSpPr txBox="1">
            <a:spLocks/>
          </p:cNvSpPr>
          <p:nvPr/>
        </p:nvSpPr>
        <p:spPr>
          <a:xfrm>
            <a:off x="957471" y="2057401"/>
            <a:ext cx="10515600" cy="34518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8"/>
            <a:endParaRPr lang="en-SI" sz="1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7A7D8283-1F2A-8E3A-798E-665B655FA289}"/>
              </a:ext>
            </a:extLst>
          </p:cNvPr>
          <p:cNvSpPr txBox="1"/>
          <p:nvPr/>
        </p:nvSpPr>
        <p:spPr>
          <a:xfrm>
            <a:off x="1012016" y="1604326"/>
            <a:ext cx="9321728" cy="4174684"/>
          </a:xfrm>
          <a:prstGeom prst="rect">
            <a:avLst/>
          </a:prstGeom>
          <a:noFill/>
        </p:spPr>
        <p:txBody>
          <a:bodyPr wrap="square">
            <a:noAutofit/>
          </a:bodyPr>
          <a:lstStyle/>
          <a:p>
            <a:r>
              <a:rPr lang="sl-SI" dirty="0">
                <a:latin typeface="Arial" panose="020B0604020202020204" pitchFamily="34" charset="0"/>
                <a:cs typeface="Arial" panose="020B0604020202020204" pitchFamily="34" charset="0"/>
              </a:rPr>
              <a:t>Standardiziran postopek, ki zagotavlja transparentnost in načelo enake obravnave projektnih predlogov. / </a:t>
            </a:r>
            <a:r>
              <a:rPr lang="hr-HR" dirty="0">
                <a:latin typeface="Arial" panose="020B0604020202020204" pitchFamily="34" charset="0"/>
                <a:cs typeface="Arial" panose="020B0604020202020204" pitchFamily="34" charset="0"/>
              </a:rPr>
              <a:t>Standardni postupak koji osigurava načela transparentnosti i jednakosti. </a:t>
            </a:r>
          </a:p>
          <a:p>
            <a:endParaRPr lang="hr-HR" b="1" dirty="0">
              <a:latin typeface="Arial" panose="020B0604020202020204" pitchFamily="34" charset="0"/>
              <a:cs typeface="Arial" panose="020B0604020202020204" pitchFamily="34" charset="0"/>
            </a:endParaRPr>
          </a:p>
          <a:p>
            <a:pPr marL="800100" lvl="1" indent="-342900">
              <a:buAutoNum type="arabicPeriod"/>
            </a:pPr>
            <a:r>
              <a:rPr lang="hr-HR" b="1" dirty="0" err="1">
                <a:solidFill>
                  <a:schemeClr val="accent1"/>
                </a:solidFill>
                <a:latin typeface="Arial" panose="020B0604020202020204" pitchFamily="34" charset="0"/>
                <a:cs typeface="Arial" panose="020B0604020202020204" pitchFamily="34" charset="0"/>
              </a:rPr>
              <a:t>Preverjanje</a:t>
            </a:r>
            <a:r>
              <a:rPr lang="hr-HR" b="1" dirty="0">
                <a:solidFill>
                  <a:schemeClr val="accent1"/>
                </a:solidFill>
                <a:latin typeface="Arial" panose="020B0604020202020204" pitchFamily="34" charset="0"/>
                <a:cs typeface="Arial" panose="020B0604020202020204" pitchFamily="34" charset="0"/>
              </a:rPr>
              <a:t> </a:t>
            </a:r>
            <a:r>
              <a:rPr lang="hr-HR" b="1" dirty="0" err="1">
                <a:solidFill>
                  <a:schemeClr val="accent1"/>
                </a:solidFill>
                <a:latin typeface="Arial" panose="020B0604020202020204" pitchFamily="34" charset="0"/>
                <a:cs typeface="Arial" panose="020B0604020202020204" pitchFamily="34" charset="0"/>
              </a:rPr>
              <a:t>adminIstrativne</a:t>
            </a:r>
            <a:r>
              <a:rPr lang="hr-HR" b="1" dirty="0">
                <a:solidFill>
                  <a:schemeClr val="accent1"/>
                </a:solidFill>
                <a:latin typeface="Arial" panose="020B0604020202020204" pitchFamily="34" charset="0"/>
                <a:cs typeface="Arial" panose="020B0604020202020204" pitchFamily="34" charset="0"/>
              </a:rPr>
              <a:t> </a:t>
            </a:r>
            <a:r>
              <a:rPr lang="hr-HR" b="1" dirty="0" err="1">
                <a:solidFill>
                  <a:schemeClr val="accent1"/>
                </a:solidFill>
                <a:latin typeface="Arial" panose="020B0604020202020204" pitchFamily="34" charset="0"/>
                <a:cs typeface="Arial" panose="020B0604020202020204" pitchFamily="34" charset="0"/>
              </a:rPr>
              <a:t>ustreznosti</a:t>
            </a:r>
            <a:r>
              <a:rPr lang="hr-HR" b="1" dirty="0">
                <a:solidFill>
                  <a:schemeClr val="accent1"/>
                </a:solidFill>
                <a:latin typeface="Arial" panose="020B0604020202020204" pitchFamily="34" charset="0"/>
                <a:cs typeface="Arial" panose="020B0604020202020204" pitchFamily="34" charset="0"/>
              </a:rPr>
              <a:t> in </a:t>
            </a:r>
            <a:r>
              <a:rPr lang="hr-HR" b="1" dirty="0" err="1">
                <a:solidFill>
                  <a:schemeClr val="accent1"/>
                </a:solidFill>
                <a:latin typeface="Arial" panose="020B0604020202020204" pitchFamily="34" charset="0"/>
                <a:cs typeface="Arial" panose="020B0604020202020204" pitchFamily="34" charset="0"/>
              </a:rPr>
              <a:t>upravičenosti</a:t>
            </a:r>
            <a:r>
              <a:rPr lang="hr-HR" b="1" dirty="0">
                <a:solidFill>
                  <a:schemeClr val="accent1"/>
                </a:solidFill>
                <a:latin typeface="Arial" panose="020B0604020202020204" pitchFamily="34" charset="0"/>
                <a:cs typeface="Arial" panose="020B0604020202020204" pitchFamily="34" charset="0"/>
              </a:rPr>
              <a:t> / Provjera administrativne usklađenosti i prihvatljivosti</a:t>
            </a:r>
            <a:endParaRPr lang="sl-SI" b="1" dirty="0">
              <a:solidFill>
                <a:schemeClr val="accent1"/>
              </a:solidFill>
              <a:latin typeface="Arial" panose="020B0604020202020204" pitchFamily="34" charset="0"/>
              <a:cs typeface="Arial" panose="020B0604020202020204" pitchFamily="34" charset="0"/>
            </a:endParaRPr>
          </a:p>
          <a:p>
            <a:endParaRPr lang="hr-HR" b="1" dirty="0">
              <a:solidFill>
                <a:schemeClr val="accent1"/>
              </a:solidFill>
              <a:latin typeface="Arial" panose="020B0604020202020204" pitchFamily="34" charset="0"/>
              <a:cs typeface="Arial" panose="020B0604020202020204" pitchFamily="34" charset="0"/>
            </a:endParaRPr>
          </a:p>
          <a:p>
            <a:r>
              <a:rPr lang="hr-HR" b="1" dirty="0">
                <a:solidFill>
                  <a:schemeClr val="accent1"/>
                </a:solidFill>
                <a:latin typeface="Arial" panose="020B0604020202020204" pitchFamily="34" charset="0"/>
                <a:cs typeface="Arial" panose="020B0604020202020204" pitchFamily="34" charset="0"/>
              </a:rPr>
              <a:t>        2.   </a:t>
            </a:r>
            <a:r>
              <a:rPr lang="hr-HR" b="1" dirty="0" err="1">
                <a:solidFill>
                  <a:schemeClr val="accent1"/>
                </a:solidFill>
                <a:latin typeface="Arial" panose="020B0604020202020204" pitchFamily="34" charset="0"/>
                <a:cs typeface="Arial" panose="020B0604020202020204" pitchFamily="34" charset="0"/>
              </a:rPr>
              <a:t>Ocenjevanje</a:t>
            </a:r>
            <a:r>
              <a:rPr lang="hr-HR" b="1" dirty="0">
                <a:solidFill>
                  <a:schemeClr val="accent1"/>
                </a:solidFill>
                <a:latin typeface="Arial" panose="020B0604020202020204" pitchFamily="34" charset="0"/>
                <a:cs typeface="Arial" panose="020B0604020202020204" pitchFamily="34" charset="0"/>
              </a:rPr>
              <a:t> kakovosti / Ocjenjivanje kvalitete</a:t>
            </a:r>
          </a:p>
          <a:p>
            <a:pPr marL="285750" indent="-285750">
              <a:buFont typeface="Wingdings" panose="05000000000000000000" pitchFamily="2" charset="2"/>
              <a:buChar char="v"/>
            </a:pPr>
            <a:endParaRPr lang="sl-SI" b="1" dirty="0">
              <a:solidFill>
                <a:schemeClr val="accent1"/>
              </a:solidFill>
              <a:latin typeface="Arial" panose="020B0604020202020204" pitchFamily="34" charset="0"/>
              <a:cs typeface="Arial" panose="020B0604020202020204" pitchFamily="34" charset="0"/>
            </a:endParaRPr>
          </a:p>
          <a:p>
            <a:r>
              <a:rPr lang="sl-SI" b="1" dirty="0">
                <a:solidFill>
                  <a:schemeClr val="accent1"/>
                </a:solidFill>
                <a:latin typeface="Arial" panose="020B0604020202020204" pitchFamily="34" charset="0"/>
                <a:cs typeface="Arial" panose="020B0604020202020204" pitchFamily="34" charset="0"/>
              </a:rPr>
              <a:t> </a:t>
            </a:r>
          </a:p>
          <a:p>
            <a:pPr lvl="1"/>
            <a:r>
              <a:rPr lang="sl-SI" b="1" dirty="0">
                <a:solidFill>
                  <a:schemeClr val="accent1"/>
                </a:solidFill>
                <a:latin typeface="Arial" panose="020B0604020202020204" pitchFamily="34" charset="0"/>
                <a:cs typeface="Arial" panose="020B0604020202020204" pitchFamily="34" charset="0"/>
              </a:rPr>
              <a:t>3. Odločitev Odbora za spremljanje </a:t>
            </a:r>
            <a:r>
              <a:rPr lang="sl-SI" dirty="0">
                <a:latin typeface="Arial" panose="020B0604020202020204" pitchFamily="34" charset="0"/>
                <a:cs typeface="Arial" panose="020B0604020202020204" pitchFamily="34" charset="0"/>
              </a:rPr>
              <a:t>o odobritvi sofinanciranja, odobritvi sofinanciranja pod pogoji, zavrnitvi sofinanciranja ali uvrstitvi na rezervni seznam. </a:t>
            </a:r>
            <a:r>
              <a:rPr lang="sl-SI" b="1" dirty="0">
                <a:solidFill>
                  <a:schemeClr val="accent1"/>
                </a:solidFill>
                <a:latin typeface="Arial" panose="020B0604020202020204" pitchFamily="34" charset="0"/>
                <a:cs typeface="Arial" panose="020B0604020202020204" pitchFamily="34" charset="0"/>
              </a:rPr>
              <a:t>/ Odluka Odbora za praćenje </a:t>
            </a:r>
            <a:r>
              <a:rPr lang="sl-SI" dirty="0">
                <a:latin typeface="Arial" panose="020B0604020202020204" pitchFamily="34" charset="0"/>
                <a:cs typeface="Arial" panose="020B0604020202020204" pitchFamily="34" charset="0"/>
              </a:rPr>
              <a:t>o odobrenju </a:t>
            </a:r>
            <a:r>
              <a:rPr lang="hr-HR" dirty="0">
                <a:latin typeface="Arial" panose="020B0604020202020204" pitchFamily="34" charset="0"/>
                <a:cs typeface="Arial" panose="020B0604020202020204" pitchFamily="34" charset="0"/>
              </a:rPr>
              <a:t>sufinanciranja, odobrenju uz uvjete, odbijanju ili stavljanju na rezervni popis.</a:t>
            </a:r>
            <a:endParaRPr lang="sl-SI"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62286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EF2D-5A8A-F24F-8769-0C5D7B7D2A95}"/>
              </a:ext>
            </a:extLst>
          </p:cNvPr>
          <p:cNvSpPr>
            <a:spLocks noGrp="1"/>
          </p:cNvSpPr>
          <p:nvPr>
            <p:ph type="title" idx="4294967295"/>
          </p:nvPr>
        </p:nvSpPr>
        <p:spPr>
          <a:xfrm>
            <a:off x="0" y="365125"/>
            <a:ext cx="10515600" cy="1325563"/>
          </a:xfrm>
        </p:spPr>
        <p:txBody>
          <a:bodyPr/>
          <a:lstStyle/>
          <a:p>
            <a:r>
              <a:rPr lang="en-SI" dirty="0"/>
              <a:t> </a:t>
            </a:r>
          </a:p>
        </p:txBody>
      </p:sp>
      <p:sp>
        <p:nvSpPr>
          <p:cNvPr id="4" name="Title 1">
            <a:extLst>
              <a:ext uri="{FF2B5EF4-FFF2-40B4-BE49-F238E27FC236}">
                <a16:creationId xmlns:a16="http://schemas.microsoft.com/office/drawing/2014/main" id="{7504C586-F9F1-8A4F-A99E-0FCD7C4B8AF1}"/>
              </a:ext>
            </a:extLst>
          </p:cNvPr>
          <p:cNvSpPr txBox="1">
            <a:spLocks/>
          </p:cNvSpPr>
          <p:nvPr/>
        </p:nvSpPr>
        <p:spPr>
          <a:xfrm>
            <a:off x="957471" y="2787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SI" sz="3200" dirty="0"/>
          </a:p>
        </p:txBody>
      </p:sp>
      <p:sp>
        <p:nvSpPr>
          <p:cNvPr id="5" name="Content Placeholder 2">
            <a:extLst>
              <a:ext uri="{FF2B5EF4-FFF2-40B4-BE49-F238E27FC236}">
                <a16:creationId xmlns:a16="http://schemas.microsoft.com/office/drawing/2014/main" id="{72D1FEB3-6183-794B-834A-BDEC0FE77725}"/>
              </a:ext>
            </a:extLst>
          </p:cNvPr>
          <p:cNvSpPr txBox="1">
            <a:spLocks/>
          </p:cNvSpPr>
          <p:nvPr/>
        </p:nvSpPr>
        <p:spPr>
          <a:xfrm>
            <a:off x="957471" y="2153617"/>
            <a:ext cx="10515600" cy="33556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SI"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Content Placeholder 2">
            <a:extLst>
              <a:ext uri="{FF2B5EF4-FFF2-40B4-BE49-F238E27FC236}">
                <a16:creationId xmlns:a16="http://schemas.microsoft.com/office/drawing/2014/main" id="{F027A1CB-CD54-FE4B-9F5B-15646C34E68C}"/>
              </a:ext>
            </a:extLst>
          </p:cNvPr>
          <p:cNvSpPr txBox="1">
            <a:spLocks/>
          </p:cNvSpPr>
          <p:nvPr/>
        </p:nvSpPr>
        <p:spPr>
          <a:xfrm>
            <a:off x="957471" y="2057401"/>
            <a:ext cx="10515600" cy="34518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8"/>
            <a:endParaRPr lang="en-SI" sz="1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7A7D8283-1F2A-8E3A-798E-665B655FA289}"/>
              </a:ext>
            </a:extLst>
          </p:cNvPr>
          <p:cNvSpPr txBox="1"/>
          <p:nvPr/>
        </p:nvSpPr>
        <p:spPr>
          <a:xfrm>
            <a:off x="542544" y="1987296"/>
            <a:ext cx="10071616" cy="4341005"/>
          </a:xfrm>
          <a:prstGeom prst="rect">
            <a:avLst/>
          </a:prstGeom>
          <a:noFill/>
        </p:spPr>
        <p:txBody>
          <a:bodyPr wrap="square">
            <a:noAutofit/>
          </a:bodyPr>
          <a:lstStyle/>
          <a:p>
            <a:pPr algn="ctr"/>
            <a:r>
              <a:rPr lang="sl-SI" sz="4000" b="1" dirty="0">
                <a:ln w="0"/>
                <a:solidFill>
                  <a:schemeClr val="accent1"/>
                </a:solidFill>
                <a:latin typeface="Arial" panose="020B0604020202020204" pitchFamily="34" charset="0"/>
                <a:cs typeface="Arial" panose="020B0604020202020204" pitchFamily="34" charset="0"/>
              </a:rPr>
              <a:t>Hvala za vašo pozornost </a:t>
            </a:r>
          </a:p>
          <a:p>
            <a:pPr algn="ctr"/>
            <a:endParaRPr lang="sl-SI" sz="4000" b="1" dirty="0">
              <a:ln w="0"/>
              <a:solidFill>
                <a:schemeClr val="accent1"/>
              </a:solidFill>
              <a:latin typeface="Arial" panose="020B0604020202020204" pitchFamily="34" charset="0"/>
              <a:cs typeface="Arial" panose="020B0604020202020204" pitchFamily="34" charset="0"/>
            </a:endParaRPr>
          </a:p>
          <a:p>
            <a:pPr algn="ctr"/>
            <a:r>
              <a:rPr lang="sl-SI" sz="4000" b="1" dirty="0">
                <a:ln w="0"/>
                <a:solidFill>
                  <a:schemeClr val="accent1"/>
                </a:solidFill>
                <a:latin typeface="Arial" panose="020B0604020202020204" pitchFamily="34" charset="0"/>
                <a:cs typeface="Arial" panose="020B0604020202020204" pitchFamily="34" charset="0"/>
              </a:rPr>
              <a:t>Hvala vam na pažnji</a:t>
            </a:r>
            <a:endParaRPr lang="hr-HR" sz="4000" b="1" dirty="0">
              <a:ln w="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5573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EF2D-5A8A-F24F-8769-0C5D7B7D2A95}"/>
              </a:ext>
            </a:extLst>
          </p:cNvPr>
          <p:cNvSpPr>
            <a:spLocks noGrp="1"/>
          </p:cNvSpPr>
          <p:nvPr>
            <p:ph type="title" idx="4294967295"/>
          </p:nvPr>
        </p:nvSpPr>
        <p:spPr>
          <a:xfrm>
            <a:off x="0" y="365125"/>
            <a:ext cx="10515600" cy="1325563"/>
          </a:xfrm>
        </p:spPr>
        <p:txBody>
          <a:bodyPr/>
          <a:lstStyle/>
          <a:p>
            <a:r>
              <a:rPr lang="en-SI" dirty="0"/>
              <a:t> </a:t>
            </a:r>
          </a:p>
        </p:txBody>
      </p:sp>
      <p:sp>
        <p:nvSpPr>
          <p:cNvPr id="4" name="Title 1">
            <a:extLst>
              <a:ext uri="{FF2B5EF4-FFF2-40B4-BE49-F238E27FC236}">
                <a16:creationId xmlns:a16="http://schemas.microsoft.com/office/drawing/2014/main" id="{7504C586-F9F1-8A4F-A99E-0FCD7C4B8AF1}"/>
              </a:ext>
            </a:extLst>
          </p:cNvPr>
          <p:cNvSpPr txBox="1">
            <a:spLocks/>
          </p:cNvSpPr>
          <p:nvPr/>
        </p:nvSpPr>
        <p:spPr>
          <a:xfrm>
            <a:off x="957471" y="278763"/>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sz="2200" b="1" dirty="0">
                <a:latin typeface="Arial" panose="020B0604020202020204" pitchFamily="34" charset="0"/>
                <a:ea typeface="Open Sans" panose="020B0606030504020204" pitchFamily="34" charset="0"/>
                <a:cs typeface="Arial" panose="020B0604020202020204" pitchFamily="34" charset="0"/>
              </a:rPr>
              <a:t>ODPRTI J</a:t>
            </a:r>
            <a:r>
              <a:rPr lang="en-SI" sz="2200" b="1" dirty="0">
                <a:latin typeface="Arial" panose="020B0604020202020204" pitchFamily="34" charset="0"/>
                <a:ea typeface="Open Sans" panose="020B0606030504020204" pitchFamily="34" charset="0"/>
                <a:cs typeface="Arial" panose="020B0604020202020204" pitchFamily="34" charset="0"/>
              </a:rPr>
              <a:t>AVN</a:t>
            </a:r>
            <a:r>
              <a:rPr lang="sl-SI" sz="2200" b="1" dirty="0">
                <a:latin typeface="Arial" panose="020B0604020202020204" pitchFamily="34" charset="0"/>
                <a:ea typeface="Open Sans" panose="020B0606030504020204" pitchFamily="34" charset="0"/>
                <a:cs typeface="Arial" panose="020B0604020202020204" pitchFamily="34" charset="0"/>
              </a:rPr>
              <a:t>I</a:t>
            </a:r>
            <a:r>
              <a:rPr lang="en-SI" sz="2200" b="1" dirty="0">
                <a:latin typeface="Arial" panose="020B0604020202020204" pitchFamily="34" charset="0"/>
                <a:ea typeface="Open Sans" panose="020B0606030504020204" pitchFamily="34" charset="0"/>
                <a:cs typeface="Arial" panose="020B0604020202020204" pitchFamily="34" charset="0"/>
              </a:rPr>
              <a:t> RAZPIS </a:t>
            </a:r>
            <a:r>
              <a:rPr lang="sl-SI" sz="2200" b="1" dirty="0">
                <a:latin typeface="Arial" panose="020B0604020202020204" pitchFamily="34" charset="0"/>
                <a:ea typeface="Open Sans" panose="020B0606030504020204" pitchFamily="34" charset="0"/>
                <a:cs typeface="Arial" panose="020B0604020202020204" pitchFamily="34" charset="0"/>
              </a:rPr>
              <a:t>ZA </a:t>
            </a:r>
            <a:r>
              <a:rPr lang="en-SI" sz="2200" b="1" dirty="0">
                <a:latin typeface="Arial" panose="020B0604020202020204" pitchFamily="34" charset="0"/>
                <a:ea typeface="Open Sans" panose="020B0606030504020204" pitchFamily="34" charset="0"/>
                <a:cs typeface="Arial" panose="020B0604020202020204" pitchFamily="34" charset="0"/>
              </a:rPr>
              <a:t>STANDARDNE PROJEKTE</a:t>
            </a:r>
            <a:r>
              <a:rPr lang="sl-SI" sz="2200" b="1" dirty="0">
                <a:latin typeface="Arial" panose="020B0604020202020204" pitchFamily="34" charset="0"/>
                <a:ea typeface="Open Sans" panose="020B0606030504020204" pitchFamily="34" charset="0"/>
                <a:cs typeface="Arial" panose="020B0604020202020204" pitchFamily="34" charset="0"/>
              </a:rPr>
              <a:t> </a:t>
            </a:r>
          </a:p>
          <a:p>
            <a:r>
              <a:rPr lang="sl-SI" sz="2200" b="1" dirty="0">
                <a:latin typeface="Arial" panose="020B0604020202020204" pitchFamily="34" charset="0"/>
                <a:ea typeface="Open Sans" panose="020B0606030504020204" pitchFamily="34" charset="0"/>
                <a:cs typeface="Arial" panose="020B0604020202020204" pitchFamily="34" charset="0"/>
              </a:rPr>
              <a:t>OTVORENI POZIV ZA STANDARDNE PROJEKTE</a:t>
            </a:r>
            <a:endParaRPr lang="en-SI" sz="2200" b="1" dirty="0">
              <a:latin typeface="Arial" panose="020B0604020202020204" pitchFamily="34" charset="0"/>
              <a:ea typeface="Open Sans" panose="020B0606030504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72D1FEB3-6183-794B-834A-BDEC0FE77725}"/>
              </a:ext>
            </a:extLst>
          </p:cNvPr>
          <p:cNvSpPr txBox="1">
            <a:spLocks/>
          </p:cNvSpPr>
          <p:nvPr/>
        </p:nvSpPr>
        <p:spPr>
          <a:xfrm>
            <a:off x="957471" y="2153617"/>
            <a:ext cx="10515600" cy="33556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SI"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Content Placeholder 2">
            <a:extLst>
              <a:ext uri="{FF2B5EF4-FFF2-40B4-BE49-F238E27FC236}">
                <a16:creationId xmlns:a16="http://schemas.microsoft.com/office/drawing/2014/main" id="{F027A1CB-CD54-FE4B-9F5B-15646C34E68C}"/>
              </a:ext>
            </a:extLst>
          </p:cNvPr>
          <p:cNvSpPr txBox="1">
            <a:spLocks/>
          </p:cNvSpPr>
          <p:nvPr/>
        </p:nvSpPr>
        <p:spPr>
          <a:xfrm>
            <a:off x="957471" y="2057401"/>
            <a:ext cx="10515600" cy="34518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8"/>
            <a:endParaRPr lang="en-SI" sz="1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7A7D8283-1F2A-8E3A-798E-665B655FA289}"/>
              </a:ext>
            </a:extLst>
          </p:cNvPr>
          <p:cNvSpPr txBox="1"/>
          <p:nvPr/>
        </p:nvSpPr>
        <p:spPr>
          <a:xfrm>
            <a:off x="1018032" y="1604326"/>
            <a:ext cx="9321728" cy="4314890"/>
          </a:xfrm>
          <a:prstGeom prst="rect">
            <a:avLst/>
          </a:prstGeom>
          <a:noFill/>
        </p:spPr>
        <p:txBody>
          <a:bodyPr wrap="square">
            <a:noAutofit/>
          </a:bodyPr>
          <a:lstStyle/>
          <a:p>
            <a:pPr algn="just">
              <a:spcBef>
                <a:spcPts val="1200"/>
              </a:spcBef>
              <a:spcAft>
                <a:spcPts val="1200"/>
              </a:spcAft>
            </a:pPr>
            <a:r>
              <a:rPr lang="sl-SI" sz="1800" b="1" dirty="0">
                <a:solidFill>
                  <a:srgbClr val="000000"/>
                </a:solidFill>
                <a:effectLst/>
                <a:latin typeface="Arial" panose="020B0604020202020204" pitchFamily="34" charset="0"/>
                <a:ea typeface="Calibri" panose="020F0502020204030204" pitchFamily="34" charset="0"/>
              </a:rPr>
              <a:t>Predmet javnega razpisa je sofinanciranje projektov, ki učinkovito prispevajo k splošnemu cilju programa, ki je:</a:t>
            </a:r>
            <a:endParaRPr lang="sl-SI" sz="1800" dirty="0">
              <a:effectLst/>
              <a:latin typeface="Calibri" panose="020F0502020204030204" pitchFamily="34" charset="0"/>
              <a:ea typeface="Calibri" panose="020F0502020204030204" pitchFamily="34" charset="0"/>
            </a:endParaRPr>
          </a:p>
          <a:p>
            <a:pPr algn="just">
              <a:spcBef>
                <a:spcPts val="1200"/>
              </a:spcBef>
              <a:spcAft>
                <a:spcPts val="1200"/>
              </a:spcAft>
            </a:pPr>
            <a:r>
              <a:rPr lang="sl-SI" sz="1800" dirty="0">
                <a:solidFill>
                  <a:srgbClr val="000000"/>
                </a:solidFill>
                <a:effectLst/>
                <a:latin typeface="Arial" panose="020B0604020202020204" pitchFamily="34" charset="0"/>
                <a:ea typeface="Calibri" panose="020F0502020204030204" pitchFamily="34" charset="0"/>
              </a:rPr>
              <a:t>ohranjena, odporna in povezana čezmejna regija, kjer je trajnostni razvoj glavno orodje za ekonomsko preživetje, varnost, zaščito biotske raznovrstnosti in socialno blaginjo vseh prebivalcev. 			</a:t>
            </a:r>
            <a:r>
              <a:rPr lang="sl-SI" dirty="0">
                <a:solidFill>
                  <a:schemeClr val="accent1"/>
                </a:solidFill>
                <a:latin typeface="Arial" panose="020B0604020202020204" pitchFamily="34" charset="0"/>
                <a:ea typeface="Calibri" panose="020F0502020204030204" pitchFamily="34" charset="0"/>
              </a:rPr>
              <a:t>Višina razpoložljivih sredstev: </a:t>
            </a:r>
            <a:r>
              <a:rPr lang="sl-SI" sz="1800" dirty="0">
                <a:solidFill>
                  <a:schemeClr val="accent1"/>
                </a:solidFill>
                <a:effectLst/>
                <a:latin typeface="Arial" panose="020B0604020202020204" pitchFamily="34" charset="0"/>
                <a:ea typeface="Calibri" panose="020F0502020204030204" pitchFamily="34" charset="0"/>
              </a:rPr>
              <a:t>20.415.291,02 EUR</a:t>
            </a:r>
          </a:p>
          <a:p>
            <a:pPr algn="just">
              <a:spcBef>
                <a:spcPts val="1200"/>
              </a:spcBef>
              <a:spcAft>
                <a:spcPts val="1200"/>
              </a:spcAft>
            </a:pPr>
            <a:r>
              <a:rPr lang="sl-SI" sz="1800" b="1" dirty="0">
                <a:effectLst/>
                <a:latin typeface="Arial" panose="020B0604020202020204" pitchFamily="34" charset="0"/>
                <a:ea typeface="Calibri" panose="020F0502020204030204" pitchFamily="34" charset="0"/>
                <a:cs typeface="Arial" panose="020B0604020202020204" pitchFamily="34" charset="0"/>
              </a:rPr>
              <a:t>Predmet poziva je </a:t>
            </a:r>
            <a:r>
              <a:rPr lang="sl-SI" sz="1800" b="1" dirty="0" err="1">
                <a:effectLst/>
                <a:latin typeface="Arial" panose="020B0604020202020204" pitchFamily="34" charset="0"/>
                <a:ea typeface="Calibri" panose="020F0502020204030204" pitchFamily="34" charset="0"/>
                <a:cs typeface="Arial" panose="020B0604020202020204" pitchFamily="34" charset="0"/>
              </a:rPr>
              <a:t>sufinanciranje</a:t>
            </a:r>
            <a:r>
              <a:rPr lang="sl-SI" sz="1800" b="1" dirty="0">
                <a:effectLst/>
                <a:latin typeface="Arial" panose="020B0604020202020204" pitchFamily="34" charset="0"/>
                <a:ea typeface="Calibri" panose="020F0502020204030204" pitchFamily="34" charset="0"/>
                <a:cs typeface="Arial" panose="020B0604020202020204" pitchFamily="34" charset="0"/>
              </a:rPr>
              <a:t> </a:t>
            </a:r>
            <a:r>
              <a:rPr lang="sl-SI" sz="1800" b="1" dirty="0" err="1">
                <a:effectLst/>
                <a:latin typeface="Arial" panose="020B0604020202020204" pitchFamily="34" charset="0"/>
                <a:ea typeface="Calibri" panose="020F0502020204030204" pitchFamily="34" charset="0"/>
                <a:cs typeface="Arial" panose="020B0604020202020204" pitchFamily="34" charset="0"/>
              </a:rPr>
              <a:t>projekata</a:t>
            </a:r>
            <a:r>
              <a:rPr lang="sl-SI" sz="1800" b="1" dirty="0">
                <a:effectLst/>
                <a:latin typeface="Arial" panose="020B0604020202020204" pitchFamily="34" charset="0"/>
                <a:ea typeface="Calibri" panose="020F0502020204030204" pitchFamily="34" charset="0"/>
                <a:cs typeface="Arial" panose="020B0604020202020204" pitchFamily="34" charset="0"/>
              </a:rPr>
              <a:t> </a:t>
            </a:r>
            <a:r>
              <a:rPr lang="sl-SI" sz="1800" b="1" dirty="0" err="1">
                <a:effectLst/>
                <a:latin typeface="Arial" panose="020B0604020202020204" pitchFamily="34" charset="0"/>
                <a:ea typeface="Calibri" panose="020F0502020204030204" pitchFamily="34" charset="0"/>
                <a:cs typeface="Arial" panose="020B0604020202020204" pitchFamily="34" charset="0"/>
              </a:rPr>
              <a:t>koji</a:t>
            </a:r>
            <a:r>
              <a:rPr lang="sl-SI" sz="1800" b="1" dirty="0">
                <a:effectLst/>
                <a:latin typeface="Arial" panose="020B0604020202020204" pitchFamily="34" charset="0"/>
                <a:ea typeface="Calibri" panose="020F0502020204030204" pitchFamily="34" charset="0"/>
                <a:cs typeface="Arial" panose="020B0604020202020204" pitchFamily="34" charset="0"/>
              </a:rPr>
              <a:t> učinkovito doprinose </a:t>
            </a:r>
            <a:r>
              <a:rPr lang="sl-SI" sz="1800" b="1" dirty="0" err="1">
                <a:effectLst/>
                <a:latin typeface="Arial" panose="020B0604020202020204" pitchFamily="34" charset="0"/>
                <a:ea typeface="Calibri" panose="020F0502020204030204" pitchFamily="34" charset="0"/>
                <a:cs typeface="Arial" panose="020B0604020202020204" pitchFamily="34" charset="0"/>
              </a:rPr>
              <a:t>općem</a:t>
            </a:r>
            <a:r>
              <a:rPr lang="sl-SI" sz="1800" b="1" dirty="0">
                <a:effectLst/>
                <a:latin typeface="Arial" panose="020B0604020202020204" pitchFamily="34" charset="0"/>
                <a:ea typeface="Calibri" panose="020F0502020204030204" pitchFamily="34" charset="0"/>
                <a:cs typeface="Arial" panose="020B0604020202020204" pitchFamily="34" charset="0"/>
              </a:rPr>
              <a:t> cilju programa, a to je:</a:t>
            </a:r>
          </a:p>
          <a:p>
            <a:pPr algn="just">
              <a:spcBef>
                <a:spcPts val="1200"/>
              </a:spcBef>
              <a:spcAft>
                <a:spcPts val="1200"/>
              </a:spcAft>
            </a:pPr>
            <a:r>
              <a:rPr lang="sl-SI" sz="1800" dirty="0">
                <a:effectLst/>
                <a:latin typeface="Arial" panose="020B0604020202020204" pitchFamily="34" charset="0"/>
                <a:ea typeface="Calibri" panose="020F0502020204030204" pitchFamily="34" charset="0"/>
                <a:cs typeface="Arial" panose="020B0604020202020204" pitchFamily="34" charset="0"/>
              </a:rPr>
              <a:t>očuvana, </a:t>
            </a:r>
            <a:r>
              <a:rPr lang="sl-SI" sz="1800" dirty="0" err="1">
                <a:effectLst/>
                <a:latin typeface="Arial" panose="020B0604020202020204" pitchFamily="34" charset="0"/>
                <a:ea typeface="Calibri" panose="020F0502020204030204" pitchFamily="34" charset="0"/>
                <a:cs typeface="Arial" panose="020B0604020202020204" pitchFamily="34" charset="0"/>
              </a:rPr>
              <a:t>otporna</a:t>
            </a:r>
            <a:r>
              <a:rPr lang="sl-SI" sz="1800" dirty="0">
                <a:effectLst/>
                <a:latin typeface="Arial" panose="020B0604020202020204" pitchFamily="34" charset="0"/>
                <a:ea typeface="Calibri" panose="020F0502020204030204" pitchFamily="34" charset="0"/>
                <a:cs typeface="Arial" panose="020B0604020202020204" pitchFamily="34" charset="0"/>
              </a:rPr>
              <a:t> i povezana </a:t>
            </a:r>
            <a:r>
              <a:rPr lang="sl-SI" sz="1800" dirty="0" err="1">
                <a:effectLst/>
                <a:latin typeface="Arial" panose="020B0604020202020204" pitchFamily="34" charset="0"/>
                <a:ea typeface="Calibri" panose="020F0502020204030204" pitchFamily="34" charset="0"/>
                <a:cs typeface="Arial" panose="020B0604020202020204" pitchFamily="34" charset="0"/>
              </a:rPr>
              <a:t>prekogranična</a:t>
            </a:r>
            <a:r>
              <a:rPr lang="sl-SI" sz="1800" dirty="0">
                <a:effectLst/>
                <a:latin typeface="Arial" panose="020B0604020202020204" pitchFamily="34" charset="0"/>
                <a:ea typeface="Calibri" panose="020F0502020204030204" pitchFamily="34" charset="0"/>
                <a:cs typeface="Arial" panose="020B0604020202020204" pitchFamily="34" charset="0"/>
              </a:rPr>
              <a:t> regija u </a:t>
            </a:r>
            <a:r>
              <a:rPr lang="sl-SI" sz="1800" dirty="0" err="1">
                <a:effectLst/>
                <a:latin typeface="Arial" panose="020B0604020202020204" pitchFamily="34" charset="0"/>
                <a:ea typeface="Calibri" panose="020F0502020204030204" pitchFamily="34" charset="0"/>
                <a:cs typeface="Arial" panose="020B0604020202020204" pitchFamily="34" charset="0"/>
              </a:rPr>
              <a:t>kojoj</a:t>
            </a:r>
            <a:r>
              <a:rPr lang="sl-SI" sz="1800" dirty="0">
                <a:effectLst/>
                <a:latin typeface="Arial" panose="020B0604020202020204" pitchFamily="34" charset="0"/>
                <a:ea typeface="Calibri" panose="020F0502020204030204" pitchFamily="34" charset="0"/>
                <a:cs typeface="Arial" panose="020B0604020202020204" pitchFamily="34" charset="0"/>
              </a:rPr>
              <a:t> je </a:t>
            </a:r>
            <a:r>
              <a:rPr lang="sl-SI" sz="1800" dirty="0" err="1">
                <a:effectLst/>
                <a:latin typeface="Arial" panose="020B0604020202020204" pitchFamily="34" charset="0"/>
                <a:ea typeface="Calibri" panose="020F0502020204030204" pitchFamily="34" charset="0"/>
                <a:cs typeface="Arial" panose="020B0604020202020204" pitchFamily="34" charset="0"/>
              </a:rPr>
              <a:t>održivi</a:t>
            </a:r>
            <a:r>
              <a:rPr lang="sl-SI" sz="1800" dirty="0">
                <a:effectLst/>
                <a:latin typeface="Arial" panose="020B0604020202020204" pitchFamily="34" charset="0"/>
                <a:ea typeface="Calibri" panose="020F0502020204030204" pitchFamily="34" charset="0"/>
                <a:cs typeface="Arial" panose="020B0604020202020204" pitchFamily="34" charset="0"/>
              </a:rPr>
              <a:t> razvoj glavni </a:t>
            </a:r>
            <a:r>
              <a:rPr lang="sl-SI" sz="1800" dirty="0" err="1">
                <a:effectLst/>
                <a:latin typeface="Arial" panose="020B0604020202020204" pitchFamily="34" charset="0"/>
                <a:ea typeface="Calibri" panose="020F0502020204030204" pitchFamily="34" charset="0"/>
                <a:cs typeface="Arial" panose="020B0604020202020204" pitchFamily="34" charset="0"/>
              </a:rPr>
              <a:t>alat</a:t>
            </a:r>
            <a:r>
              <a:rPr lang="sl-SI" sz="1800" dirty="0">
                <a:effectLst/>
                <a:latin typeface="Arial" panose="020B0604020202020204" pitchFamily="34" charset="0"/>
                <a:ea typeface="Calibri" panose="020F0502020204030204" pitchFamily="34" charset="0"/>
                <a:cs typeface="Arial" panose="020B0604020202020204" pitchFamily="34" charset="0"/>
              </a:rPr>
              <a:t> za gospodarski </a:t>
            </a:r>
            <a:r>
              <a:rPr lang="sl-SI" sz="1800" dirty="0" err="1">
                <a:effectLst/>
                <a:latin typeface="Arial" panose="020B0604020202020204" pitchFamily="34" charset="0"/>
                <a:ea typeface="Calibri" panose="020F0502020204030204" pitchFamily="34" charset="0"/>
                <a:cs typeface="Arial" panose="020B0604020202020204" pitchFamily="34" charset="0"/>
              </a:rPr>
              <a:t>opstanak</a:t>
            </a:r>
            <a:r>
              <a:rPr lang="sl-SI" sz="1800" dirty="0">
                <a:effectLst/>
                <a:latin typeface="Arial" panose="020B0604020202020204" pitchFamily="34" charset="0"/>
                <a:ea typeface="Calibri" panose="020F0502020204030204" pitchFamily="34" charset="0"/>
                <a:cs typeface="Arial" panose="020B0604020202020204" pitchFamily="34" charset="0"/>
              </a:rPr>
              <a:t>, sigurnost, </a:t>
            </a:r>
            <a:r>
              <a:rPr lang="sl-SI" sz="1800" dirty="0" err="1">
                <a:effectLst/>
                <a:latin typeface="Arial" panose="020B0604020202020204" pitchFamily="34" charset="0"/>
                <a:ea typeface="Calibri" panose="020F0502020204030204" pitchFamily="34" charset="0"/>
                <a:cs typeface="Arial" panose="020B0604020202020204" pitchFamily="34" charset="0"/>
              </a:rPr>
              <a:t>zaštitu</a:t>
            </a:r>
            <a:r>
              <a:rPr lang="sl-SI" sz="1800" dirty="0">
                <a:effectLst/>
                <a:latin typeface="Arial" panose="020B0604020202020204" pitchFamily="34" charset="0"/>
                <a:ea typeface="Calibri" panose="020F0502020204030204" pitchFamily="34" charset="0"/>
                <a:cs typeface="Arial" panose="020B0604020202020204" pitchFamily="34" charset="0"/>
              </a:rPr>
              <a:t> biološke raznolikosti i </a:t>
            </a:r>
            <a:r>
              <a:rPr lang="sl-SI" sz="1800" dirty="0" err="1">
                <a:effectLst/>
                <a:latin typeface="Arial" panose="020B0604020202020204" pitchFamily="34" charset="0"/>
                <a:ea typeface="Calibri" panose="020F0502020204030204" pitchFamily="34" charset="0"/>
                <a:cs typeface="Arial" panose="020B0604020202020204" pitchFamily="34" charset="0"/>
              </a:rPr>
              <a:t>socijalnu</a:t>
            </a:r>
            <a:r>
              <a:rPr lang="sl-SI" sz="1800" dirty="0">
                <a:effectLst/>
                <a:latin typeface="Arial" panose="020B0604020202020204" pitchFamily="34" charset="0"/>
                <a:ea typeface="Calibri" panose="020F0502020204030204" pitchFamily="34" charset="0"/>
                <a:cs typeface="Arial" panose="020B0604020202020204" pitchFamily="34" charset="0"/>
              </a:rPr>
              <a:t> dobrobit </a:t>
            </a:r>
            <a:r>
              <a:rPr lang="sl-SI" sz="1800" dirty="0" err="1">
                <a:effectLst/>
                <a:latin typeface="Arial" panose="020B0604020202020204" pitchFamily="34" charset="0"/>
                <a:ea typeface="Calibri" panose="020F0502020204030204" pitchFamily="34" charset="0"/>
                <a:cs typeface="Arial" panose="020B0604020202020204" pitchFamily="34" charset="0"/>
              </a:rPr>
              <a:t>svih</a:t>
            </a:r>
            <a:r>
              <a:rPr lang="sl-SI" sz="1800" dirty="0">
                <a:effectLst/>
                <a:latin typeface="Arial" panose="020B0604020202020204" pitchFamily="34" charset="0"/>
                <a:ea typeface="Calibri" panose="020F0502020204030204" pitchFamily="34" charset="0"/>
                <a:cs typeface="Arial" panose="020B0604020202020204" pitchFamily="34" charset="0"/>
              </a:rPr>
              <a:t> </a:t>
            </a:r>
            <a:r>
              <a:rPr lang="sl-SI" sz="1800" dirty="0" err="1">
                <a:effectLst/>
                <a:latin typeface="Arial" panose="020B0604020202020204" pitchFamily="34" charset="0"/>
                <a:ea typeface="Calibri" panose="020F0502020204030204" pitchFamily="34" charset="0"/>
                <a:cs typeface="Arial" panose="020B0604020202020204" pitchFamily="34" charset="0"/>
              </a:rPr>
              <a:t>stanovnika</a:t>
            </a:r>
            <a:r>
              <a:rPr lang="sl-SI" sz="1800" dirty="0">
                <a:effectLst/>
                <a:latin typeface="Arial" panose="020B0604020202020204" pitchFamily="34" charset="0"/>
                <a:ea typeface="Calibri" panose="020F0502020204030204" pitchFamily="34" charset="0"/>
                <a:cs typeface="Arial" panose="020B0604020202020204" pitchFamily="34" charset="0"/>
              </a:rPr>
              <a:t>. </a:t>
            </a:r>
          </a:p>
          <a:p>
            <a:pPr algn="just">
              <a:spcBef>
                <a:spcPts val="1200"/>
              </a:spcBef>
              <a:spcAft>
                <a:spcPts val="1200"/>
              </a:spcAft>
            </a:pPr>
            <a:r>
              <a:rPr lang="sl-SI" dirty="0">
                <a:solidFill>
                  <a:schemeClr val="accent1"/>
                </a:solidFill>
                <a:latin typeface="Arial" panose="020B0604020202020204" pitchFamily="34" charset="0"/>
                <a:ea typeface="Calibri" panose="020F0502020204030204" pitchFamily="34" charset="0"/>
                <a:cs typeface="Arial" panose="020B0604020202020204" pitchFamily="34" charset="0"/>
              </a:rPr>
              <a:t>				</a:t>
            </a:r>
            <a:r>
              <a:rPr lang="sl-SI" dirty="0">
                <a:solidFill>
                  <a:schemeClr val="accent1"/>
                </a:solidFill>
                <a:effectLst/>
                <a:latin typeface="Arial" panose="020B0604020202020204" pitchFamily="34" charset="0"/>
                <a:ea typeface="Calibri" panose="020F0502020204030204" pitchFamily="34" charset="0"/>
                <a:cs typeface="Arial" panose="020B0604020202020204" pitchFamily="34" charset="0"/>
              </a:rPr>
              <a:t>Iznos </a:t>
            </a:r>
            <a:r>
              <a:rPr lang="sl-SI" dirty="0" err="1">
                <a:solidFill>
                  <a:schemeClr val="accent1"/>
                </a:solidFill>
                <a:effectLst/>
                <a:latin typeface="Arial" panose="020B0604020202020204" pitchFamily="34" charset="0"/>
                <a:ea typeface="Calibri" panose="020F0502020204030204" pitchFamily="34" charset="0"/>
                <a:cs typeface="Arial" panose="020B0604020202020204" pitchFamily="34" charset="0"/>
              </a:rPr>
              <a:t>raspoloživih</a:t>
            </a:r>
            <a:r>
              <a:rPr lang="sl-SI" dirty="0">
                <a:solidFill>
                  <a:schemeClr val="accent1"/>
                </a:solidFill>
                <a:effectLst/>
                <a:latin typeface="Arial" panose="020B0604020202020204" pitchFamily="34" charset="0"/>
                <a:ea typeface="Calibri" panose="020F0502020204030204" pitchFamily="34" charset="0"/>
                <a:cs typeface="Arial" panose="020B0604020202020204" pitchFamily="34" charset="0"/>
              </a:rPr>
              <a:t> </a:t>
            </a:r>
            <a:r>
              <a:rPr lang="sl-SI" dirty="0" err="1">
                <a:solidFill>
                  <a:schemeClr val="accent1"/>
                </a:solidFill>
                <a:effectLst/>
                <a:latin typeface="Arial" panose="020B0604020202020204" pitchFamily="34" charset="0"/>
                <a:ea typeface="Calibri" panose="020F0502020204030204" pitchFamily="34" charset="0"/>
                <a:cs typeface="Arial" panose="020B0604020202020204" pitchFamily="34" charset="0"/>
              </a:rPr>
              <a:t>sredstava</a:t>
            </a:r>
            <a:r>
              <a:rPr lang="sl-SI" dirty="0">
                <a:solidFill>
                  <a:schemeClr val="accent1"/>
                </a:solidFill>
                <a:effectLst/>
                <a:latin typeface="Arial" panose="020B0604020202020204" pitchFamily="34" charset="0"/>
                <a:ea typeface="Calibri" panose="020F0502020204030204" pitchFamily="34" charset="0"/>
                <a:cs typeface="Arial" panose="020B0604020202020204" pitchFamily="34" charset="0"/>
              </a:rPr>
              <a:t>: 20.415.291,02 EUR</a:t>
            </a:r>
          </a:p>
          <a:p>
            <a:pPr algn="just">
              <a:spcBef>
                <a:spcPts val="1200"/>
              </a:spcBef>
              <a:spcAft>
                <a:spcPts val="1200"/>
              </a:spcAft>
            </a:pPr>
            <a:endParaRPr lang="sl-SI" sz="1800" dirty="0">
              <a:effectLst/>
              <a:latin typeface="Calibri" panose="020F0502020204030204" pitchFamily="34" charset="0"/>
              <a:ea typeface="Calibri" panose="020F0502020204030204" pitchFamily="34" charset="0"/>
            </a:endParaRPr>
          </a:p>
          <a:p>
            <a:endParaRPr lang="sl-SI" dirty="0"/>
          </a:p>
        </p:txBody>
      </p:sp>
    </p:spTree>
    <p:extLst>
      <p:ext uri="{BB962C8B-B14F-4D97-AF65-F5344CB8AC3E}">
        <p14:creationId xmlns:p14="http://schemas.microsoft.com/office/powerpoint/2010/main" val="2738060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EF2D-5A8A-F24F-8769-0C5D7B7D2A95}"/>
              </a:ext>
            </a:extLst>
          </p:cNvPr>
          <p:cNvSpPr>
            <a:spLocks noGrp="1"/>
          </p:cNvSpPr>
          <p:nvPr>
            <p:ph type="title" idx="4294967295"/>
          </p:nvPr>
        </p:nvSpPr>
        <p:spPr>
          <a:xfrm>
            <a:off x="0" y="365125"/>
            <a:ext cx="10515600" cy="1325563"/>
          </a:xfrm>
        </p:spPr>
        <p:txBody>
          <a:bodyPr/>
          <a:lstStyle/>
          <a:p>
            <a:r>
              <a:rPr lang="en-SI" dirty="0"/>
              <a:t> </a:t>
            </a:r>
          </a:p>
        </p:txBody>
      </p:sp>
      <p:sp>
        <p:nvSpPr>
          <p:cNvPr id="4" name="Title 1">
            <a:extLst>
              <a:ext uri="{FF2B5EF4-FFF2-40B4-BE49-F238E27FC236}">
                <a16:creationId xmlns:a16="http://schemas.microsoft.com/office/drawing/2014/main" id="{7504C586-F9F1-8A4F-A99E-0FCD7C4B8AF1}"/>
              </a:ext>
            </a:extLst>
          </p:cNvPr>
          <p:cNvSpPr txBox="1">
            <a:spLocks/>
          </p:cNvSpPr>
          <p:nvPr/>
        </p:nvSpPr>
        <p:spPr>
          <a:xfrm>
            <a:off x="957471" y="278763"/>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sz="2200" b="1" dirty="0">
                <a:latin typeface="Arial" panose="020B0604020202020204" pitchFamily="34" charset="0"/>
                <a:ea typeface="Open Sans" panose="020B0606030504020204" pitchFamily="34" charset="0"/>
                <a:cs typeface="Arial" panose="020B0604020202020204" pitchFamily="34" charset="0"/>
              </a:rPr>
              <a:t>ODPRTI J</a:t>
            </a:r>
            <a:r>
              <a:rPr lang="en-SI" sz="2200" b="1" dirty="0">
                <a:latin typeface="Arial" panose="020B0604020202020204" pitchFamily="34" charset="0"/>
                <a:ea typeface="Open Sans" panose="020B0606030504020204" pitchFamily="34" charset="0"/>
                <a:cs typeface="Arial" panose="020B0604020202020204" pitchFamily="34" charset="0"/>
              </a:rPr>
              <a:t>AVN</a:t>
            </a:r>
            <a:r>
              <a:rPr lang="sl-SI" sz="2200" b="1" dirty="0">
                <a:latin typeface="Arial" panose="020B0604020202020204" pitchFamily="34" charset="0"/>
                <a:ea typeface="Open Sans" panose="020B0606030504020204" pitchFamily="34" charset="0"/>
                <a:cs typeface="Arial" panose="020B0604020202020204" pitchFamily="34" charset="0"/>
              </a:rPr>
              <a:t>I</a:t>
            </a:r>
            <a:r>
              <a:rPr lang="en-SI" sz="2200" b="1" dirty="0">
                <a:latin typeface="Arial" panose="020B0604020202020204" pitchFamily="34" charset="0"/>
                <a:ea typeface="Open Sans" panose="020B0606030504020204" pitchFamily="34" charset="0"/>
                <a:cs typeface="Arial" panose="020B0604020202020204" pitchFamily="34" charset="0"/>
              </a:rPr>
              <a:t> RAZPIS </a:t>
            </a:r>
            <a:r>
              <a:rPr lang="sl-SI" sz="2200" b="1" dirty="0">
                <a:latin typeface="Arial" panose="020B0604020202020204" pitchFamily="34" charset="0"/>
                <a:ea typeface="Open Sans" panose="020B0606030504020204" pitchFamily="34" charset="0"/>
                <a:cs typeface="Arial" panose="020B0604020202020204" pitchFamily="34" charset="0"/>
              </a:rPr>
              <a:t>ZA </a:t>
            </a:r>
            <a:r>
              <a:rPr lang="en-SI" sz="2200" b="1" dirty="0">
                <a:latin typeface="Arial" panose="020B0604020202020204" pitchFamily="34" charset="0"/>
                <a:ea typeface="Open Sans" panose="020B0606030504020204" pitchFamily="34" charset="0"/>
                <a:cs typeface="Arial" panose="020B0604020202020204" pitchFamily="34" charset="0"/>
              </a:rPr>
              <a:t>STANDARDNE PROJEKTE</a:t>
            </a:r>
            <a:r>
              <a:rPr lang="sl-SI" sz="2200" b="1" dirty="0">
                <a:latin typeface="Arial" panose="020B0604020202020204" pitchFamily="34" charset="0"/>
                <a:ea typeface="Open Sans" panose="020B0606030504020204" pitchFamily="34" charset="0"/>
                <a:cs typeface="Arial" panose="020B0604020202020204" pitchFamily="34" charset="0"/>
              </a:rPr>
              <a:t> </a:t>
            </a:r>
          </a:p>
          <a:p>
            <a:r>
              <a:rPr lang="sl-SI" sz="2200" b="1" dirty="0">
                <a:latin typeface="Arial" panose="020B0604020202020204" pitchFamily="34" charset="0"/>
                <a:ea typeface="Open Sans" panose="020B0606030504020204" pitchFamily="34" charset="0"/>
                <a:cs typeface="Arial" panose="020B0604020202020204" pitchFamily="34" charset="0"/>
              </a:rPr>
              <a:t>OTVORENI POZIV ZA </a:t>
            </a:r>
            <a:r>
              <a:rPr lang="sl-SI" sz="2200" b="1" dirty="0" err="1">
                <a:latin typeface="Arial" panose="020B0604020202020204" pitchFamily="34" charset="0"/>
                <a:ea typeface="Open Sans" panose="020B0606030504020204" pitchFamily="34" charset="0"/>
                <a:cs typeface="Arial" panose="020B0604020202020204" pitchFamily="34" charset="0"/>
              </a:rPr>
              <a:t>ZA</a:t>
            </a:r>
            <a:r>
              <a:rPr lang="sl-SI" sz="2200" b="1" dirty="0">
                <a:latin typeface="Arial" panose="020B0604020202020204" pitchFamily="34" charset="0"/>
                <a:ea typeface="Open Sans" panose="020B0606030504020204" pitchFamily="34" charset="0"/>
                <a:cs typeface="Arial" panose="020B0604020202020204" pitchFamily="34" charset="0"/>
              </a:rPr>
              <a:t> STANDARDNE PROJEKTE</a:t>
            </a:r>
            <a:endParaRPr lang="en-SI" sz="2200" b="1" dirty="0">
              <a:latin typeface="Arial" panose="020B0604020202020204" pitchFamily="34" charset="0"/>
              <a:ea typeface="Open Sans" panose="020B0606030504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72D1FEB3-6183-794B-834A-BDEC0FE77725}"/>
              </a:ext>
            </a:extLst>
          </p:cNvPr>
          <p:cNvSpPr txBox="1">
            <a:spLocks/>
          </p:cNvSpPr>
          <p:nvPr/>
        </p:nvSpPr>
        <p:spPr>
          <a:xfrm>
            <a:off x="957471" y="2153617"/>
            <a:ext cx="10515600" cy="33556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SI"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Content Placeholder 2">
            <a:extLst>
              <a:ext uri="{FF2B5EF4-FFF2-40B4-BE49-F238E27FC236}">
                <a16:creationId xmlns:a16="http://schemas.microsoft.com/office/drawing/2014/main" id="{F027A1CB-CD54-FE4B-9F5B-15646C34E68C}"/>
              </a:ext>
            </a:extLst>
          </p:cNvPr>
          <p:cNvSpPr txBox="1">
            <a:spLocks/>
          </p:cNvSpPr>
          <p:nvPr/>
        </p:nvSpPr>
        <p:spPr>
          <a:xfrm>
            <a:off x="957471" y="2057401"/>
            <a:ext cx="10515600" cy="34518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8"/>
            <a:endParaRPr lang="en-SI" sz="1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7A7D8283-1F2A-8E3A-798E-665B655FA289}"/>
              </a:ext>
            </a:extLst>
          </p:cNvPr>
          <p:cNvSpPr txBox="1"/>
          <p:nvPr/>
        </p:nvSpPr>
        <p:spPr>
          <a:xfrm>
            <a:off x="1018032" y="1604326"/>
            <a:ext cx="9321728" cy="4314890"/>
          </a:xfrm>
          <a:prstGeom prst="rect">
            <a:avLst/>
          </a:prstGeom>
          <a:noFill/>
        </p:spPr>
        <p:txBody>
          <a:bodyPr wrap="square">
            <a:noAutofit/>
          </a:bodyPr>
          <a:lstStyle/>
          <a:p>
            <a:pPr algn="just">
              <a:spcBef>
                <a:spcPts val="1200"/>
              </a:spcBef>
              <a:spcAft>
                <a:spcPts val="1200"/>
              </a:spcAft>
            </a:pPr>
            <a:r>
              <a:rPr lang="sl-SI" sz="1800" b="1" dirty="0">
                <a:solidFill>
                  <a:srgbClr val="000000"/>
                </a:solidFill>
                <a:effectLst/>
                <a:latin typeface="Arial" panose="020B0604020202020204" pitchFamily="34" charset="0"/>
                <a:ea typeface="Calibri" panose="020F0502020204030204" pitchFamily="34" charset="0"/>
              </a:rPr>
              <a:t>Prednostna naloga 1: zelena in prilagodljiva regija - 8.048.469,97 EUR</a:t>
            </a:r>
            <a:endParaRPr lang="sl-SI" sz="1800" dirty="0">
              <a:effectLst/>
              <a:latin typeface="Calibri" panose="020F0502020204030204" pitchFamily="34" charset="0"/>
              <a:ea typeface="Calibri" panose="020F0502020204030204" pitchFamily="34" charset="0"/>
            </a:endParaRPr>
          </a:p>
          <a:p>
            <a:pPr algn="just">
              <a:spcBef>
                <a:spcPts val="1200"/>
              </a:spcBef>
              <a:spcAft>
                <a:spcPts val="1200"/>
              </a:spcAft>
            </a:pPr>
            <a:r>
              <a:rPr lang="sl-SI" sz="1800" dirty="0">
                <a:solidFill>
                  <a:srgbClr val="000000"/>
                </a:solidFill>
                <a:effectLst/>
                <a:latin typeface="Segoe UI Symbol" panose="020B0502040204020203" pitchFamily="34" charset="0"/>
                <a:ea typeface="Calibri" panose="020F0502020204030204" pitchFamily="34" charset="0"/>
                <a:cs typeface="Segoe UI Symbol" panose="020B0502040204020203" pitchFamily="34" charset="0"/>
              </a:rPr>
              <a:t>✓</a:t>
            </a:r>
            <a:r>
              <a:rPr lang="sl-SI" sz="1800" dirty="0">
                <a:solidFill>
                  <a:srgbClr val="000000"/>
                </a:solidFill>
                <a:effectLst/>
                <a:latin typeface="Arial" panose="020B0604020202020204" pitchFamily="34" charset="0"/>
                <a:ea typeface="Calibri" panose="020F0502020204030204" pitchFamily="34" charset="0"/>
              </a:rPr>
              <a:t> Specifični cilj 2.4: Spodbujanje prilagajanja podnebnim spremembam, preprečevanja tveganja nesreč in odpornosti ob upoštevanju ekosistemskih pristopov. </a:t>
            </a:r>
          </a:p>
          <a:p>
            <a:pPr algn="just">
              <a:spcBef>
                <a:spcPts val="1200"/>
              </a:spcBef>
              <a:spcAft>
                <a:spcPts val="1200"/>
              </a:spcAft>
            </a:pPr>
            <a:r>
              <a:rPr lang="sl-SI" sz="1800" b="1" dirty="0">
                <a:solidFill>
                  <a:schemeClr val="accent1"/>
                </a:solidFill>
                <a:effectLst/>
                <a:latin typeface="Arial" panose="020B0604020202020204" pitchFamily="34" charset="0"/>
                <a:ea typeface="Calibri" panose="020F0502020204030204" pitchFamily="34" charset="0"/>
              </a:rPr>
              <a:t>POMEMBNO</a:t>
            </a:r>
            <a:r>
              <a:rPr lang="sl-SI" b="1" dirty="0">
                <a:solidFill>
                  <a:schemeClr val="accent1"/>
                </a:solidFill>
                <a:latin typeface="Arial" panose="020B0604020202020204" pitchFamily="34" charset="0"/>
                <a:ea typeface="Calibri" panose="020F0502020204030204" pitchFamily="34" charset="0"/>
              </a:rPr>
              <a:t>:</a:t>
            </a:r>
            <a:r>
              <a:rPr lang="sl-SI" sz="1800" b="1" dirty="0">
                <a:solidFill>
                  <a:schemeClr val="accent1"/>
                </a:solidFill>
                <a:effectLst/>
                <a:latin typeface="Arial" panose="020B0604020202020204" pitchFamily="34" charset="0"/>
                <a:ea typeface="Calibri" panose="020F0502020204030204" pitchFamily="34" charset="0"/>
              </a:rPr>
              <a:t> </a:t>
            </a:r>
            <a:r>
              <a:rPr lang="sl-SI" sz="1800" dirty="0">
                <a:solidFill>
                  <a:schemeClr val="accent1"/>
                </a:solidFill>
                <a:effectLst/>
                <a:latin typeface="Arial" panose="020B0604020202020204" pitchFamily="34" charset="0"/>
                <a:ea typeface="Calibri" panose="020F0502020204030204" pitchFamily="34" charset="0"/>
              </a:rPr>
              <a:t>Za specifični cilj 2.7 so bila sredstva že porabljena in ni vključen v razpis</a:t>
            </a:r>
            <a:r>
              <a:rPr lang="sl-SI" sz="1800" dirty="0">
                <a:solidFill>
                  <a:srgbClr val="000000"/>
                </a:solidFill>
                <a:effectLst/>
                <a:latin typeface="Arial" panose="020B0604020202020204" pitchFamily="34" charset="0"/>
                <a:ea typeface="Calibri" panose="020F0502020204030204" pitchFamily="34" charset="0"/>
              </a:rPr>
              <a:t>. </a:t>
            </a:r>
            <a:endParaRPr lang="sl-SI" sz="1800" dirty="0">
              <a:effectLst/>
              <a:latin typeface="Calibri" panose="020F0502020204030204" pitchFamily="34" charset="0"/>
              <a:ea typeface="Calibri" panose="020F0502020204030204" pitchFamily="34" charset="0"/>
            </a:endParaRPr>
          </a:p>
          <a:p>
            <a:pPr algn="just">
              <a:spcBef>
                <a:spcPts val="1200"/>
              </a:spcBef>
              <a:spcAft>
                <a:spcPts val="1200"/>
              </a:spcAft>
            </a:pPr>
            <a:r>
              <a:rPr lang="sl-SI" sz="1800" b="1" dirty="0">
                <a:effectLst/>
                <a:latin typeface="Arial" panose="020B0604020202020204" pitchFamily="34" charset="0"/>
                <a:ea typeface="Calibri" panose="020F0502020204030204" pitchFamily="34" charset="0"/>
                <a:cs typeface="Arial" panose="020B0604020202020204" pitchFamily="34" charset="0"/>
              </a:rPr>
              <a:t>Prioritet 1: Zelena i </a:t>
            </a:r>
            <a:r>
              <a:rPr lang="sl-SI" sz="1800" b="1" dirty="0" err="1">
                <a:effectLst/>
                <a:latin typeface="Arial" panose="020B0604020202020204" pitchFamily="34" charset="0"/>
                <a:ea typeface="Calibri" panose="020F0502020204030204" pitchFamily="34" charset="0"/>
                <a:cs typeface="Arial" panose="020B0604020202020204" pitchFamily="34" charset="0"/>
              </a:rPr>
              <a:t>otporna</a:t>
            </a:r>
            <a:r>
              <a:rPr lang="sl-SI" sz="1800" b="1" dirty="0">
                <a:effectLst/>
                <a:latin typeface="Arial" panose="020B0604020202020204" pitchFamily="34" charset="0"/>
                <a:ea typeface="Calibri" panose="020F0502020204030204" pitchFamily="34" charset="0"/>
                <a:cs typeface="Arial" panose="020B0604020202020204" pitchFamily="34" charset="0"/>
              </a:rPr>
              <a:t> regija – 8.048.469,97 EUR</a:t>
            </a:r>
          </a:p>
          <a:p>
            <a:pPr algn="just">
              <a:spcBef>
                <a:spcPts val="1200"/>
              </a:spcBef>
              <a:spcAft>
                <a:spcPts val="1200"/>
              </a:spcAft>
            </a:pPr>
            <a:r>
              <a:rPr lang="sl-SI" sz="1800" dirty="0">
                <a:effectLst/>
                <a:latin typeface="Arial" panose="020B0604020202020204" pitchFamily="34" charset="0"/>
                <a:ea typeface="Calibri" panose="020F0502020204030204" pitchFamily="34" charset="0"/>
                <a:cs typeface="Arial" panose="020B0604020202020204" pitchFamily="34" charset="0"/>
              </a:rPr>
              <a:t>✓ Posebni cilj 2.4.: </a:t>
            </a:r>
            <a:r>
              <a:rPr lang="sl-SI" sz="1800" dirty="0" err="1">
                <a:effectLst/>
                <a:latin typeface="Arial" panose="020B0604020202020204" pitchFamily="34" charset="0"/>
                <a:ea typeface="Calibri" panose="020F0502020204030204" pitchFamily="34" charset="0"/>
                <a:cs typeface="Arial" panose="020B0604020202020204" pitchFamily="34" charset="0"/>
              </a:rPr>
              <a:t>Promicanje</a:t>
            </a:r>
            <a:r>
              <a:rPr lang="sl-SI" sz="1800" dirty="0">
                <a:effectLst/>
                <a:latin typeface="Arial" panose="020B0604020202020204" pitchFamily="34" charset="0"/>
                <a:ea typeface="Calibri" panose="020F0502020204030204" pitchFamily="34" charset="0"/>
                <a:cs typeface="Arial" panose="020B0604020202020204" pitchFamily="34" charset="0"/>
              </a:rPr>
              <a:t> </a:t>
            </a:r>
            <a:r>
              <a:rPr lang="sl-SI" sz="1800" dirty="0" err="1">
                <a:effectLst/>
                <a:latin typeface="Arial" panose="020B0604020202020204" pitchFamily="34" charset="0"/>
                <a:ea typeface="Calibri" panose="020F0502020204030204" pitchFamily="34" charset="0"/>
                <a:cs typeface="Arial" panose="020B0604020202020204" pitchFamily="34" charset="0"/>
              </a:rPr>
              <a:t>prilagodbe</a:t>
            </a:r>
            <a:r>
              <a:rPr lang="sl-SI" sz="1800" dirty="0">
                <a:effectLst/>
                <a:latin typeface="Arial" panose="020B0604020202020204" pitchFamily="34" charset="0"/>
                <a:ea typeface="Calibri" panose="020F0502020204030204" pitchFamily="34" charset="0"/>
                <a:cs typeface="Arial" panose="020B0604020202020204" pitchFamily="34" charset="0"/>
              </a:rPr>
              <a:t> klimatskim </a:t>
            </a:r>
            <a:r>
              <a:rPr lang="sl-SI" sz="1800" dirty="0" err="1">
                <a:effectLst/>
                <a:latin typeface="Arial" panose="020B0604020202020204" pitchFamily="34" charset="0"/>
                <a:ea typeface="Calibri" panose="020F0502020204030204" pitchFamily="34" charset="0"/>
                <a:cs typeface="Arial" panose="020B0604020202020204" pitchFamily="34" charset="0"/>
              </a:rPr>
              <a:t>promjenama</a:t>
            </a:r>
            <a:r>
              <a:rPr lang="sl-SI" sz="1800" dirty="0">
                <a:effectLst/>
                <a:latin typeface="Arial" panose="020B0604020202020204" pitchFamily="34" charset="0"/>
                <a:ea typeface="Calibri" panose="020F0502020204030204" pitchFamily="34" charset="0"/>
                <a:cs typeface="Arial" panose="020B0604020202020204" pitchFamily="34" charset="0"/>
              </a:rPr>
              <a:t>, </a:t>
            </a:r>
            <a:r>
              <a:rPr lang="sl-SI" sz="1800" dirty="0" err="1">
                <a:effectLst/>
                <a:latin typeface="Arial" panose="020B0604020202020204" pitchFamily="34" charset="0"/>
                <a:ea typeface="Calibri" panose="020F0502020204030204" pitchFamily="34" charset="0"/>
                <a:cs typeface="Arial" panose="020B0604020202020204" pitchFamily="34" charset="0"/>
              </a:rPr>
              <a:t>sprečavanja</a:t>
            </a:r>
            <a:r>
              <a:rPr lang="sl-SI" sz="1800" dirty="0">
                <a:effectLst/>
                <a:latin typeface="Arial" panose="020B0604020202020204" pitchFamily="34" charset="0"/>
                <a:ea typeface="Calibri" panose="020F0502020204030204" pitchFamily="34" charset="0"/>
                <a:cs typeface="Arial" panose="020B0604020202020204" pitchFamily="34" charset="0"/>
              </a:rPr>
              <a:t> rizika od katastrofa i </a:t>
            </a:r>
            <a:r>
              <a:rPr lang="sl-SI" sz="1800" dirty="0" err="1">
                <a:effectLst/>
                <a:latin typeface="Arial" panose="020B0604020202020204" pitchFamily="34" charset="0"/>
                <a:ea typeface="Calibri" panose="020F0502020204030204" pitchFamily="34" charset="0"/>
                <a:cs typeface="Arial" panose="020B0604020202020204" pitchFamily="34" charset="0"/>
              </a:rPr>
              <a:t>otpornosti</a:t>
            </a:r>
            <a:r>
              <a:rPr lang="sl-SI" sz="1800" dirty="0">
                <a:effectLst/>
                <a:latin typeface="Arial" panose="020B0604020202020204" pitchFamily="34" charset="0"/>
                <a:ea typeface="Calibri" panose="020F0502020204030204" pitchFamily="34" charset="0"/>
                <a:cs typeface="Arial" panose="020B0604020202020204" pitchFamily="34" charset="0"/>
              </a:rPr>
              <a:t> na njih, </a:t>
            </a:r>
            <a:r>
              <a:rPr lang="sl-SI" sz="1800" dirty="0" err="1">
                <a:effectLst/>
                <a:latin typeface="Arial" panose="020B0604020202020204" pitchFamily="34" charset="0"/>
                <a:ea typeface="Calibri" panose="020F0502020204030204" pitchFamily="34" charset="0"/>
                <a:cs typeface="Arial" panose="020B0604020202020204" pitchFamily="34" charset="0"/>
              </a:rPr>
              <a:t>uzimajući</a:t>
            </a:r>
            <a:r>
              <a:rPr lang="sl-SI" sz="1800" dirty="0">
                <a:effectLst/>
                <a:latin typeface="Arial" panose="020B0604020202020204" pitchFamily="34" charset="0"/>
                <a:ea typeface="Calibri" panose="020F0502020204030204" pitchFamily="34" charset="0"/>
                <a:cs typeface="Arial" panose="020B0604020202020204" pitchFamily="34" charset="0"/>
              </a:rPr>
              <a:t> u obzir </a:t>
            </a:r>
            <a:r>
              <a:rPr lang="sl-SI" sz="1800" dirty="0" err="1">
                <a:effectLst/>
                <a:latin typeface="Arial" panose="020B0604020202020204" pitchFamily="34" charset="0"/>
                <a:ea typeface="Calibri" panose="020F0502020204030204" pitchFamily="34" charset="0"/>
                <a:cs typeface="Arial" panose="020B0604020202020204" pitchFamily="34" charset="0"/>
              </a:rPr>
              <a:t>pristupe</a:t>
            </a:r>
            <a:r>
              <a:rPr lang="sl-SI" sz="1800" dirty="0">
                <a:effectLst/>
                <a:latin typeface="Arial" panose="020B0604020202020204" pitchFamily="34" charset="0"/>
                <a:ea typeface="Calibri" panose="020F0502020204030204" pitchFamily="34" charset="0"/>
                <a:cs typeface="Arial" panose="020B0604020202020204" pitchFamily="34" charset="0"/>
              </a:rPr>
              <a:t> </a:t>
            </a:r>
            <a:r>
              <a:rPr lang="sl-SI" sz="1800" dirty="0" err="1">
                <a:effectLst/>
                <a:latin typeface="Arial" panose="020B0604020202020204" pitchFamily="34" charset="0"/>
                <a:ea typeface="Calibri" panose="020F0502020204030204" pitchFamily="34" charset="0"/>
                <a:cs typeface="Arial" panose="020B0604020202020204" pitchFamily="34" charset="0"/>
              </a:rPr>
              <a:t>koji</a:t>
            </a:r>
            <a:r>
              <a:rPr lang="sl-SI" sz="1800" dirty="0">
                <a:effectLst/>
                <a:latin typeface="Arial" panose="020B0604020202020204" pitchFamily="34" charset="0"/>
                <a:ea typeface="Calibri" panose="020F0502020204030204" pitchFamily="34" charset="0"/>
                <a:cs typeface="Arial" panose="020B0604020202020204" pitchFamily="34" charset="0"/>
              </a:rPr>
              <a:t> se temelje na </a:t>
            </a:r>
            <a:r>
              <a:rPr lang="sl-SI" sz="1800" dirty="0" err="1">
                <a:effectLst/>
                <a:latin typeface="Arial" panose="020B0604020202020204" pitchFamily="34" charset="0"/>
                <a:ea typeface="Calibri" panose="020F0502020204030204" pitchFamily="34" charset="0"/>
                <a:cs typeface="Arial" panose="020B0604020202020204" pitchFamily="34" charset="0"/>
              </a:rPr>
              <a:t>ekosustavu</a:t>
            </a:r>
            <a:r>
              <a:rPr lang="sl-SI" sz="1800" dirty="0">
                <a:effectLst/>
                <a:latin typeface="Arial" panose="020B0604020202020204" pitchFamily="34" charset="0"/>
                <a:ea typeface="Calibri" panose="020F0502020204030204" pitchFamily="34" charset="0"/>
                <a:cs typeface="Arial" panose="020B0604020202020204" pitchFamily="34" charset="0"/>
              </a:rPr>
              <a:t>. </a:t>
            </a:r>
          </a:p>
          <a:p>
            <a:pPr algn="just">
              <a:spcBef>
                <a:spcPts val="1200"/>
              </a:spcBef>
              <a:spcAft>
                <a:spcPts val="1200"/>
              </a:spcAft>
            </a:pPr>
            <a:r>
              <a:rPr lang="sl-SI" sz="18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VAŽNO</a:t>
            </a:r>
            <a:r>
              <a:rPr lang="sl-SI" sz="180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 Sva sredstva za specifični cilj 2.7 su dodijeljena i navedeni cilj nije predmet ovog poziva. </a:t>
            </a:r>
          </a:p>
          <a:p>
            <a:pPr algn="just">
              <a:spcBef>
                <a:spcPts val="1200"/>
              </a:spcBef>
              <a:spcAft>
                <a:spcPts val="1200"/>
              </a:spcAft>
            </a:pPr>
            <a:endParaRPr lang="sl-SI" sz="1800" dirty="0">
              <a:effectLst/>
              <a:latin typeface="Calibri" panose="020F0502020204030204" pitchFamily="34" charset="0"/>
              <a:ea typeface="Calibri" panose="020F0502020204030204" pitchFamily="34" charset="0"/>
            </a:endParaRPr>
          </a:p>
          <a:p>
            <a:pPr algn="just">
              <a:spcBef>
                <a:spcPts val="1200"/>
              </a:spcBef>
              <a:spcAft>
                <a:spcPts val="1200"/>
              </a:spcAft>
            </a:pPr>
            <a:endParaRPr lang="sl-SI" sz="1800" dirty="0">
              <a:effectLst/>
              <a:latin typeface="Calibri" panose="020F0502020204030204" pitchFamily="34" charset="0"/>
              <a:ea typeface="Calibri" panose="020F0502020204030204" pitchFamily="34" charset="0"/>
            </a:endParaRPr>
          </a:p>
          <a:p>
            <a:endParaRPr lang="sl-SI" dirty="0"/>
          </a:p>
        </p:txBody>
      </p:sp>
    </p:spTree>
    <p:extLst>
      <p:ext uri="{BB962C8B-B14F-4D97-AF65-F5344CB8AC3E}">
        <p14:creationId xmlns:p14="http://schemas.microsoft.com/office/powerpoint/2010/main" val="1450586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EF2D-5A8A-F24F-8769-0C5D7B7D2A95}"/>
              </a:ext>
            </a:extLst>
          </p:cNvPr>
          <p:cNvSpPr>
            <a:spLocks noGrp="1"/>
          </p:cNvSpPr>
          <p:nvPr>
            <p:ph type="title" idx="4294967295"/>
          </p:nvPr>
        </p:nvSpPr>
        <p:spPr>
          <a:xfrm>
            <a:off x="0" y="365125"/>
            <a:ext cx="10515600" cy="1325563"/>
          </a:xfrm>
        </p:spPr>
        <p:txBody>
          <a:bodyPr/>
          <a:lstStyle/>
          <a:p>
            <a:r>
              <a:rPr lang="en-SI" dirty="0"/>
              <a:t> </a:t>
            </a:r>
          </a:p>
        </p:txBody>
      </p:sp>
      <p:sp>
        <p:nvSpPr>
          <p:cNvPr id="4" name="Title 1">
            <a:extLst>
              <a:ext uri="{FF2B5EF4-FFF2-40B4-BE49-F238E27FC236}">
                <a16:creationId xmlns:a16="http://schemas.microsoft.com/office/drawing/2014/main" id="{7504C586-F9F1-8A4F-A99E-0FCD7C4B8AF1}"/>
              </a:ext>
            </a:extLst>
          </p:cNvPr>
          <p:cNvSpPr txBox="1">
            <a:spLocks/>
          </p:cNvSpPr>
          <p:nvPr/>
        </p:nvSpPr>
        <p:spPr>
          <a:xfrm>
            <a:off x="957471" y="278763"/>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sz="2200" b="1" dirty="0">
                <a:latin typeface="Arial" panose="020B0604020202020204" pitchFamily="34" charset="0"/>
                <a:ea typeface="Open Sans" panose="020B0606030504020204" pitchFamily="34" charset="0"/>
                <a:cs typeface="Arial" panose="020B0604020202020204" pitchFamily="34" charset="0"/>
              </a:rPr>
              <a:t>UPRAVIČENI PRIJAVITELJI (za 2.4)</a:t>
            </a:r>
            <a:endParaRPr lang="en-SI" sz="2200" b="1" dirty="0">
              <a:latin typeface="Arial" panose="020B0604020202020204" pitchFamily="34" charset="0"/>
              <a:ea typeface="Open Sans" panose="020B0606030504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72D1FEB3-6183-794B-834A-BDEC0FE77725}"/>
              </a:ext>
            </a:extLst>
          </p:cNvPr>
          <p:cNvSpPr txBox="1">
            <a:spLocks/>
          </p:cNvSpPr>
          <p:nvPr/>
        </p:nvSpPr>
        <p:spPr>
          <a:xfrm>
            <a:off x="957471" y="2153617"/>
            <a:ext cx="10515600" cy="33556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SI"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Content Placeholder 2">
            <a:extLst>
              <a:ext uri="{FF2B5EF4-FFF2-40B4-BE49-F238E27FC236}">
                <a16:creationId xmlns:a16="http://schemas.microsoft.com/office/drawing/2014/main" id="{F027A1CB-CD54-FE4B-9F5B-15646C34E68C}"/>
              </a:ext>
            </a:extLst>
          </p:cNvPr>
          <p:cNvSpPr txBox="1">
            <a:spLocks/>
          </p:cNvSpPr>
          <p:nvPr/>
        </p:nvSpPr>
        <p:spPr>
          <a:xfrm>
            <a:off x="957471" y="2057401"/>
            <a:ext cx="10515600" cy="34518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8"/>
            <a:endParaRPr lang="en-SI" sz="1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7A7D8283-1F2A-8E3A-798E-665B655FA289}"/>
              </a:ext>
            </a:extLst>
          </p:cNvPr>
          <p:cNvSpPr txBox="1"/>
          <p:nvPr/>
        </p:nvSpPr>
        <p:spPr>
          <a:xfrm>
            <a:off x="1018032" y="1604326"/>
            <a:ext cx="9321728" cy="4314890"/>
          </a:xfrm>
          <a:prstGeom prst="rect">
            <a:avLst/>
          </a:prstGeom>
          <a:noFill/>
        </p:spPr>
        <p:txBody>
          <a:bodyPr wrap="square">
            <a:noAutofit/>
          </a:bodyPr>
          <a:lstStyle/>
          <a:p>
            <a:pPr marL="285750" indent="-285750" algn="just">
              <a:spcBef>
                <a:spcPts val="1200"/>
              </a:spcBef>
              <a:spcAft>
                <a:spcPts val="1200"/>
              </a:spcAft>
              <a:buFontTx/>
              <a:buChar char="-"/>
            </a:pPr>
            <a:r>
              <a:rPr lang="sl-SI" dirty="0"/>
              <a:t>nacionalni, regionalni in lokalni </a:t>
            </a:r>
            <a:r>
              <a:rPr lang="sl-SI" b="1" dirty="0"/>
              <a:t>javni organi ter telesa</a:t>
            </a:r>
            <a:r>
              <a:rPr lang="sl-SI" dirty="0"/>
              <a:t>, ki jih ustanovijo in upravljajo nacionalni, regionalni ali lokalni organi (nacionalna, regionalna in lokalna oblast, ministrstva, nacionalne in sektorske agencije, itd.); </a:t>
            </a:r>
          </a:p>
          <a:p>
            <a:pPr marL="285750" indent="-285750" algn="just">
              <a:spcBef>
                <a:spcPts val="1200"/>
              </a:spcBef>
              <a:spcAft>
                <a:spcPts val="1200"/>
              </a:spcAft>
              <a:buFontTx/>
              <a:buChar char="-"/>
            </a:pPr>
            <a:r>
              <a:rPr lang="sl-SI" b="1" dirty="0"/>
              <a:t>neprofitne organizacije</a:t>
            </a:r>
            <a:r>
              <a:rPr lang="sl-SI" dirty="0"/>
              <a:t>, ustanovljene po javnem ali zasebnem pravu – pravne osebe (npr. zdravstveni domovi, nevladne organizacije, združenja, regionalne ali lokalne razvojne agencije, službe za zaščito in reševanje, organi civilne zaščite, organizacije za nujno pomoč v primeru nesreč, visokošolske in raziskovalne ustanove, institucije za prostorsko načrtovanje, itd.).</a:t>
            </a:r>
            <a:endParaRPr lang="sl-SI" sz="1800" dirty="0">
              <a:effectLst/>
              <a:latin typeface="Calibri" panose="020F0502020204030204" pitchFamily="34" charset="0"/>
              <a:ea typeface="Calibri" panose="020F0502020204030204" pitchFamily="34" charset="0"/>
            </a:endParaRPr>
          </a:p>
          <a:p>
            <a:endParaRPr lang="sl-SI" dirty="0"/>
          </a:p>
        </p:txBody>
      </p:sp>
    </p:spTree>
    <p:extLst>
      <p:ext uri="{BB962C8B-B14F-4D97-AF65-F5344CB8AC3E}">
        <p14:creationId xmlns:p14="http://schemas.microsoft.com/office/powerpoint/2010/main" val="3599478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EF2D-5A8A-F24F-8769-0C5D7B7D2A95}"/>
              </a:ext>
            </a:extLst>
          </p:cNvPr>
          <p:cNvSpPr>
            <a:spLocks noGrp="1"/>
          </p:cNvSpPr>
          <p:nvPr>
            <p:ph type="title" idx="4294967295"/>
          </p:nvPr>
        </p:nvSpPr>
        <p:spPr>
          <a:xfrm>
            <a:off x="0" y="365125"/>
            <a:ext cx="10515600" cy="1325563"/>
          </a:xfrm>
        </p:spPr>
        <p:txBody>
          <a:bodyPr/>
          <a:lstStyle/>
          <a:p>
            <a:r>
              <a:rPr lang="en-SI" dirty="0"/>
              <a:t> </a:t>
            </a:r>
          </a:p>
        </p:txBody>
      </p:sp>
      <p:sp>
        <p:nvSpPr>
          <p:cNvPr id="4" name="Title 1">
            <a:extLst>
              <a:ext uri="{FF2B5EF4-FFF2-40B4-BE49-F238E27FC236}">
                <a16:creationId xmlns:a16="http://schemas.microsoft.com/office/drawing/2014/main" id="{7504C586-F9F1-8A4F-A99E-0FCD7C4B8AF1}"/>
              </a:ext>
            </a:extLst>
          </p:cNvPr>
          <p:cNvSpPr txBox="1">
            <a:spLocks/>
          </p:cNvSpPr>
          <p:nvPr/>
        </p:nvSpPr>
        <p:spPr>
          <a:xfrm>
            <a:off x="957471" y="278763"/>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sz="2200" b="1" dirty="0">
                <a:latin typeface="Arial" panose="020B0604020202020204" pitchFamily="34" charset="0"/>
                <a:ea typeface="Open Sans" panose="020B0606030504020204" pitchFamily="34" charset="0"/>
                <a:cs typeface="Arial" panose="020B0604020202020204" pitchFamily="34" charset="0"/>
              </a:rPr>
              <a:t>PRIHVATLJIVI KORISNICI (za 2.4)</a:t>
            </a:r>
            <a:endParaRPr lang="en-SI" sz="2200" b="1" dirty="0">
              <a:latin typeface="Arial" panose="020B0604020202020204" pitchFamily="34" charset="0"/>
              <a:ea typeface="Open Sans" panose="020B0606030504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72D1FEB3-6183-794B-834A-BDEC0FE77725}"/>
              </a:ext>
            </a:extLst>
          </p:cNvPr>
          <p:cNvSpPr txBox="1">
            <a:spLocks/>
          </p:cNvSpPr>
          <p:nvPr/>
        </p:nvSpPr>
        <p:spPr>
          <a:xfrm>
            <a:off x="957471" y="2153617"/>
            <a:ext cx="10515600" cy="33556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SI"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Content Placeholder 2">
            <a:extLst>
              <a:ext uri="{FF2B5EF4-FFF2-40B4-BE49-F238E27FC236}">
                <a16:creationId xmlns:a16="http://schemas.microsoft.com/office/drawing/2014/main" id="{F027A1CB-CD54-FE4B-9F5B-15646C34E68C}"/>
              </a:ext>
            </a:extLst>
          </p:cNvPr>
          <p:cNvSpPr txBox="1">
            <a:spLocks/>
          </p:cNvSpPr>
          <p:nvPr/>
        </p:nvSpPr>
        <p:spPr>
          <a:xfrm>
            <a:off x="957471" y="2057401"/>
            <a:ext cx="10515600" cy="34518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8"/>
            <a:endParaRPr lang="en-SI" sz="1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7A7D8283-1F2A-8E3A-798E-665B655FA289}"/>
              </a:ext>
            </a:extLst>
          </p:cNvPr>
          <p:cNvSpPr txBox="1"/>
          <p:nvPr/>
        </p:nvSpPr>
        <p:spPr>
          <a:xfrm>
            <a:off x="1018032" y="1604326"/>
            <a:ext cx="9321728" cy="4314890"/>
          </a:xfrm>
          <a:prstGeom prst="rect">
            <a:avLst/>
          </a:prstGeom>
          <a:noFill/>
        </p:spPr>
        <p:txBody>
          <a:bodyPr wrap="square">
            <a:noAutofit/>
          </a:bodyPr>
          <a:lstStyle/>
          <a:p>
            <a:pPr marL="285750" indent="-285750" algn="just">
              <a:spcBef>
                <a:spcPts val="1200"/>
              </a:spcBef>
              <a:spcAft>
                <a:spcPts val="1200"/>
              </a:spcAft>
              <a:buFontTx/>
              <a:buChar char="-"/>
            </a:pPr>
            <a:r>
              <a:rPr lang="sl-SI" dirty="0"/>
              <a:t>Nacionalna, regionalna i lokalna </a:t>
            </a:r>
            <a:r>
              <a:rPr lang="sl-SI" b="1" dirty="0"/>
              <a:t>javna </a:t>
            </a:r>
            <a:r>
              <a:rPr lang="sl-SI" b="1" dirty="0" err="1"/>
              <a:t>tijela</a:t>
            </a:r>
            <a:r>
              <a:rPr lang="sl-SI" b="1" dirty="0"/>
              <a:t> </a:t>
            </a:r>
            <a:r>
              <a:rPr lang="sl-SI" dirty="0" err="1"/>
              <a:t>koja</a:t>
            </a:r>
            <a:r>
              <a:rPr lang="sl-SI" dirty="0"/>
              <a:t> su </a:t>
            </a:r>
            <a:r>
              <a:rPr lang="sl-SI" dirty="0" err="1"/>
              <a:t>uspostavila</a:t>
            </a:r>
            <a:r>
              <a:rPr lang="sl-SI" dirty="0"/>
              <a:t> i </a:t>
            </a:r>
            <a:r>
              <a:rPr lang="sl-SI" dirty="0" err="1"/>
              <a:t>kojima</a:t>
            </a:r>
            <a:r>
              <a:rPr lang="sl-SI" dirty="0"/>
              <a:t> </a:t>
            </a:r>
            <a:r>
              <a:rPr lang="sl-SI" dirty="0" err="1"/>
              <a:t>upravljaju</a:t>
            </a:r>
            <a:r>
              <a:rPr lang="sl-SI" dirty="0"/>
              <a:t> nacionalna, regionalna ili lokalna javna </a:t>
            </a:r>
            <a:r>
              <a:rPr lang="sl-SI" dirty="0" err="1"/>
              <a:t>tijela</a:t>
            </a:r>
            <a:r>
              <a:rPr lang="sl-SI" dirty="0"/>
              <a:t> (</a:t>
            </a:r>
            <a:r>
              <a:rPr lang="sl-SI" dirty="0" err="1"/>
              <a:t>tijela</a:t>
            </a:r>
            <a:r>
              <a:rPr lang="sl-SI" dirty="0"/>
              <a:t> nacionalne, regionalne ili lokalne </a:t>
            </a:r>
            <a:r>
              <a:rPr lang="sl-SI" dirty="0" err="1"/>
              <a:t>vlasti</a:t>
            </a:r>
            <a:r>
              <a:rPr lang="sl-SI" dirty="0"/>
              <a:t>, </a:t>
            </a:r>
            <a:r>
              <a:rPr lang="sl-SI" dirty="0" err="1"/>
              <a:t>ministarstva</a:t>
            </a:r>
            <a:r>
              <a:rPr lang="sl-SI" dirty="0"/>
              <a:t>, nacionalne agencije, itd.); </a:t>
            </a:r>
          </a:p>
          <a:p>
            <a:pPr marL="285750" indent="-285750" algn="just">
              <a:spcBef>
                <a:spcPts val="1200"/>
              </a:spcBef>
              <a:spcAft>
                <a:spcPts val="1200"/>
              </a:spcAft>
              <a:buFontTx/>
              <a:buChar char="-"/>
            </a:pPr>
            <a:r>
              <a:rPr lang="sl-SI" b="1" dirty="0"/>
              <a:t>Neprofitne organizacije </a:t>
            </a:r>
            <a:r>
              <a:rPr lang="sl-SI" dirty="0"/>
              <a:t>osnovane prema </a:t>
            </a:r>
            <a:r>
              <a:rPr lang="sl-SI" dirty="0" err="1"/>
              <a:t>javnom</a:t>
            </a:r>
            <a:r>
              <a:rPr lang="sl-SI" dirty="0"/>
              <a:t> ili </a:t>
            </a:r>
            <a:r>
              <a:rPr lang="sl-SI" dirty="0" err="1"/>
              <a:t>privatnom</a:t>
            </a:r>
            <a:r>
              <a:rPr lang="sl-SI" dirty="0"/>
              <a:t> pravu – pravne </a:t>
            </a:r>
            <a:r>
              <a:rPr lang="sl-SI" dirty="0" err="1"/>
              <a:t>osobe</a:t>
            </a:r>
            <a:r>
              <a:rPr lang="sl-SI" dirty="0"/>
              <a:t> (npr. zdravstveni centri, </a:t>
            </a:r>
            <a:r>
              <a:rPr lang="sl-SI" dirty="0" err="1"/>
              <a:t>nevladine</a:t>
            </a:r>
            <a:r>
              <a:rPr lang="sl-SI" dirty="0"/>
              <a:t> organizacije, </a:t>
            </a:r>
            <a:r>
              <a:rPr lang="sl-SI" dirty="0" err="1"/>
              <a:t>udruge</a:t>
            </a:r>
            <a:r>
              <a:rPr lang="sl-SI" dirty="0"/>
              <a:t>, regionalne ili lokalne razvojne agencije, </a:t>
            </a:r>
            <a:r>
              <a:rPr lang="sl-SI" dirty="0" err="1"/>
              <a:t>žurne</a:t>
            </a:r>
            <a:r>
              <a:rPr lang="sl-SI" dirty="0"/>
              <a:t> službe i službe </a:t>
            </a:r>
            <a:r>
              <a:rPr lang="sl-SI" dirty="0" err="1"/>
              <a:t>spašavanja</a:t>
            </a:r>
            <a:r>
              <a:rPr lang="sl-SI" dirty="0"/>
              <a:t>, organizacije za </a:t>
            </a:r>
            <a:r>
              <a:rPr lang="sl-SI" dirty="0" err="1"/>
              <a:t>pružanje</a:t>
            </a:r>
            <a:r>
              <a:rPr lang="sl-SI" dirty="0"/>
              <a:t> </a:t>
            </a:r>
            <a:r>
              <a:rPr lang="sl-SI" dirty="0" err="1"/>
              <a:t>pomoći</a:t>
            </a:r>
            <a:r>
              <a:rPr lang="sl-SI" dirty="0"/>
              <a:t>, organizacije za </a:t>
            </a:r>
            <a:r>
              <a:rPr lang="sl-SI" dirty="0" err="1"/>
              <a:t>civilnu</a:t>
            </a:r>
            <a:r>
              <a:rPr lang="sl-SI" dirty="0"/>
              <a:t> </a:t>
            </a:r>
            <a:r>
              <a:rPr lang="sl-SI" dirty="0" err="1"/>
              <a:t>zaštitu</a:t>
            </a:r>
            <a:r>
              <a:rPr lang="sl-SI" dirty="0"/>
              <a:t>, visoka </a:t>
            </a:r>
            <a:r>
              <a:rPr lang="sl-SI" dirty="0" err="1"/>
              <a:t>učilišta</a:t>
            </a:r>
            <a:r>
              <a:rPr lang="sl-SI" dirty="0"/>
              <a:t> i </a:t>
            </a:r>
            <a:r>
              <a:rPr lang="sl-SI" dirty="0" err="1"/>
              <a:t>istraživački</a:t>
            </a:r>
            <a:r>
              <a:rPr lang="sl-SI" dirty="0"/>
              <a:t> instituti, institucije za prostorno planiranje, itd.). </a:t>
            </a:r>
            <a:endParaRPr lang="sl-SI" sz="1800" dirty="0">
              <a:effectLst/>
              <a:latin typeface="Calibri" panose="020F0502020204030204" pitchFamily="34" charset="0"/>
              <a:ea typeface="Calibri" panose="020F0502020204030204" pitchFamily="34" charset="0"/>
            </a:endParaRPr>
          </a:p>
          <a:p>
            <a:endParaRPr lang="sl-SI" dirty="0"/>
          </a:p>
        </p:txBody>
      </p:sp>
    </p:spTree>
    <p:extLst>
      <p:ext uri="{BB962C8B-B14F-4D97-AF65-F5344CB8AC3E}">
        <p14:creationId xmlns:p14="http://schemas.microsoft.com/office/powerpoint/2010/main" val="1387498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EF2D-5A8A-F24F-8769-0C5D7B7D2A95}"/>
              </a:ext>
            </a:extLst>
          </p:cNvPr>
          <p:cNvSpPr>
            <a:spLocks noGrp="1"/>
          </p:cNvSpPr>
          <p:nvPr>
            <p:ph type="title" idx="4294967295"/>
          </p:nvPr>
        </p:nvSpPr>
        <p:spPr>
          <a:xfrm>
            <a:off x="0" y="365125"/>
            <a:ext cx="10515600" cy="1325563"/>
          </a:xfrm>
        </p:spPr>
        <p:txBody>
          <a:bodyPr/>
          <a:lstStyle/>
          <a:p>
            <a:r>
              <a:rPr lang="en-SI" dirty="0"/>
              <a:t> </a:t>
            </a:r>
          </a:p>
        </p:txBody>
      </p:sp>
      <p:sp>
        <p:nvSpPr>
          <p:cNvPr id="4" name="Title 1">
            <a:extLst>
              <a:ext uri="{FF2B5EF4-FFF2-40B4-BE49-F238E27FC236}">
                <a16:creationId xmlns:a16="http://schemas.microsoft.com/office/drawing/2014/main" id="{7504C586-F9F1-8A4F-A99E-0FCD7C4B8AF1}"/>
              </a:ext>
            </a:extLst>
          </p:cNvPr>
          <p:cNvSpPr txBox="1">
            <a:spLocks/>
          </p:cNvSpPr>
          <p:nvPr/>
        </p:nvSpPr>
        <p:spPr>
          <a:xfrm>
            <a:off x="957471" y="278763"/>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sz="2200" b="1" dirty="0">
                <a:latin typeface="Arial" panose="020B0604020202020204" pitchFamily="34" charset="0"/>
                <a:ea typeface="Open Sans" panose="020B0606030504020204" pitchFamily="34" charset="0"/>
                <a:cs typeface="Arial" panose="020B0604020202020204" pitchFamily="34" charset="0"/>
              </a:rPr>
              <a:t>ODPRTI J</a:t>
            </a:r>
            <a:r>
              <a:rPr lang="en-SI" sz="2200" b="1" dirty="0">
                <a:latin typeface="Arial" panose="020B0604020202020204" pitchFamily="34" charset="0"/>
                <a:ea typeface="Open Sans" panose="020B0606030504020204" pitchFamily="34" charset="0"/>
                <a:cs typeface="Arial" panose="020B0604020202020204" pitchFamily="34" charset="0"/>
              </a:rPr>
              <a:t>AVN</a:t>
            </a:r>
            <a:r>
              <a:rPr lang="sl-SI" sz="2200" b="1" dirty="0">
                <a:latin typeface="Arial" panose="020B0604020202020204" pitchFamily="34" charset="0"/>
                <a:ea typeface="Open Sans" panose="020B0606030504020204" pitchFamily="34" charset="0"/>
                <a:cs typeface="Arial" panose="020B0604020202020204" pitchFamily="34" charset="0"/>
              </a:rPr>
              <a:t>I</a:t>
            </a:r>
            <a:r>
              <a:rPr lang="en-SI" sz="2200" b="1" dirty="0">
                <a:latin typeface="Arial" panose="020B0604020202020204" pitchFamily="34" charset="0"/>
                <a:ea typeface="Open Sans" panose="020B0606030504020204" pitchFamily="34" charset="0"/>
                <a:cs typeface="Arial" panose="020B0604020202020204" pitchFamily="34" charset="0"/>
              </a:rPr>
              <a:t> RAZPIS </a:t>
            </a:r>
            <a:r>
              <a:rPr lang="sl-SI" sz="2200" b="1" dirty="0">
                <a:latin typeface="Arial" panose="020B0604020202020204" pitchFamily="34" charset="0"/>
                <a:ea typeface="Open Sans" panose="020B0606030504020204" pitchFamily="34" charset="0"/>
                <a:cs typeface="Arial" panose="020B0604020202020204" pitchFamily="34" charset="0"/>
              </a:rPr>
              <a:t>ZA </a:t>
            </a:r>
            <a:r>
              <a:rPr lang="en-SI" sz="2200" b="1" dirty="0">
                <a:latin typeface="Arial" panose="020B0604020202020204" pitchFamily="34" charset="0"/>
                <a:ea typeface="Open Sans" panose="020B0606030504020204" pitchFamily="34" charset="0"/>
                <a:cs typeface="Arial" panose="020B0604020202020204" pitchFamily="34" charset="0"/>
              </a:rPr>
              <a:t>STANDARDNE PROJEKTE</a:t>
            </a:r>
            <a:r>
              <a:rPr lang="sl-SI" sz="2200" b="1" dirty="0">
                <a:latin typeface="Arial" panose="020B0604020202020204" pitchFamily="34" charset="0"/>
                <a:ea typeface="Open Sans" panose="020B0606030504020204" pitchFamily="34" charset="0"/>
                <a:cs typeface="Arial" panose="020B0604020202020204" pitchFamily="34" charset="0"/>
              </a:rPr>
              <a:t> </a:t>
            </a:r>
          </a:p>
          <a:p>
            <a:r>
              <a:rPr lang="sl-SI" sz="2200" b="1" dirty="0">
                <a:latin typeface="Arial" panose="020B0604020202020204" pitchFamily="34" charset="0"/>
                <a:ea typeface="Open Sans" panose="020B0606030504020204" pitchFamily="34" charset="0"/>
                <a:cs typeface="Arial" panose="020B0604020202020204" pitchFamily="34" charset="0"/>
              </a:rPr>
              <a:t>OTVORENI POZIV ZA STANDARDNE PROJEKTE</a:t>
            </a:r>
            <a:endParaRPr lang="en-SI" sz="2200" b="1" dirty="0">
              <a:latin typeface="Arial" panose="020B0604020202020204" pitchFamily="34" charset="0"/>
              <a:ea typeface="Open Sans" panose="020B0606030504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72D1FEB3-6183-794B-834A-BDEC0FE77725}"/>
              </a:ext>
            </a:extLst>
          </p:cNvPr>
          <p:cNvSpPr txBox="1">
            <a:spLocks/>
          </p:cNvSpPr>
          <p:nvPr/>
        </p:nvSpPr>
        <p:spPr>
          <a:xfrm>
            <a:off x="957471" y="2153617"/>
            <a:ext cx="10515600" cy="33556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SI"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Content Placeholder 2">
            <a:extLst>
              <a:ext uri="{FF2B5EF4-FFF2-40B4-BE49-F238E27FC236}">
                <a16:creationId xmlns:a16="http://schemas.microsoft.com/office/drawing/2014/main" id="{F027A1CB-CD54-FE4B-9F5B-15646C34E68C}"/>
              </a:ext>
            </a:extLst>
          </p:cNvPr>
          <p:cNvSpPr txBox="1">
            <a:spLocks/>
          </p:cNvSpPr>
          <p:nvPr/>
        </p:nvSpPr>
        <p:spPr>
          <a:xfrm>
            <a:off x="957471" y="2057401"/>
            <a:ext cx="10515600" cy="34518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8"/>
            <a:endParaRPr lang="en-SI" sz="1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7A7D8283-1F2A-8E3A-798E-665B655FA289}"/>
              </a:ext>
            </a:extLst>
          </p:cNvPr>
          <p:cNvSpPr txBox="1"/>
          <p:nvPr/>
        </p:nvSpPr>
        <p:spPr>
          <a:xfrm>
            <a:off x="1018032" y="1604326"/>
            <a:ext cx="9321728" cy="4314890"/>
          </a:xfrm>
          <a:prstGeom prst="rect">
            <a:avLst/>
          </a:prstGeom>
          <a:noFill/>
        </p:spPr>
        <p:txBody>
          <a:bodyPr wrap="square">
            <a:noAutofit/>
          </a:bodyPr>
          <a:lstStyle/>
          <a:p>
            <a:pPr algn="just">
              <a:spcBef>
                <a:spcPts val="1200"/>
              </a:spcBef>
              <a:spcAft>
                <a:spcPts val="1200"/>
              </a:spcAft>
            </a:pPr>
            <a:r>
              <a:rPr lang="sl-SI" sz="1800" b="1" dirty="0">
                <a:solidFill>
                  <a:srgbClr val="000000"/>
                </a:solidFill>
                <a:effectLst/>
                <a:latin typeface="Arial" panose="020B0604020202020204" pitchFamily="34" charset="0"/>
                <a:ea typeface="Calibri" panose="020F0502020204030204" pitchFamily="34" charset="0"/>
              </a:rPr>
              <a:t>Prednostna naloga 2: odporna in trajnostna regija - 10.868.754,78 EUR</a:t>
            </a:r>
            <a:endParaRPr lang="sl-SI" sz="1800" dirty="0">
              <a:effectLst/>
              <a:latin typeface="Calibri" panose="020F0502020204030204" pitchFamily="34" charset="0"/>
              <a:ea typeface="Calibri" panose="020F0502020204030204" pitchFamily="34" charset="0"/>
            </a:endParaRPr>
          </a:p>
          <a:p>
            <a:pPr algn="just">
              <a:spcBef>
                <a:spcPts val="1200"/>
              </a:spcBef>
              <a:spcAft>
                <a:spcPts val="1200"/>
              </a:spcAft>
            </a:pPr>
            <a:r>
              <a:rPr lang="sl-SI" sz="1800" dirty="0">
                <a:solidFill>
                  <a:srgbClr val="000000"/>
                </a:solidFill>
                <a:effectLst/>
                <a:latin typeface="Segoe UI Symbol" panose="020B0502040204020203" pitchFamily="34" charset="0"/>
                <a:ea typeface="Calibri" panose="020F0502020204030204" pitchFamily="34" charset="0"/>
                <a:cs typeface="Segoe UI Symbol" panose="020B0502040204020203" pitchFamily="34" charset="0"/>
              </a:rPr>
              <a:t>✓</a:t>
            </a:r>
            <a:r>
              <a:rPr lang="sl-SI" sz="1800" dirty="0">
                <a:solidFill>
                  <a:srgbClr val="000000"/>
                </a:solidFill>
                <a:effectLst/>
                <a:latin typeface="Arial" panose="020B0604020202020204" pitchFamily="34" charset="0"/>
                <a:ea typeface="Calibri" panose="020F0502020204030204" pitchFamily="34" charset="0"/>
              </a:rPr>
              <a:t> Specifični cilj 4.6: Krepitev vloge kulture in trajnostnega turizma pri gospodarskem razvoju, socialni vključenosti in socialnih inovacijah</a:t>
            </a:r>
          </a:p>
          <a:p>
            <a:pPr algn="just">
              <a:spcBef>
                <a:spcPts val="1200"/>
              </a:spcBef>
              <a:spcAft>
                <a:spcPts val="1200"/>
              </a:spcAft>
            </a:pPr>
            <a:endParaRPr lang="sl-SI" b="1" dirty="0">
              <a:solidFill>
                <a:srgbClr val="000000"/>
              </a:solidFill>
              <a:latin typeface="Arial" panose="020B0604020202020204" pitchFamily="34" charset="0"/>
              <a:ea typeface="Calibri" panose="020F0502020204030204" pitchFamily="34" charset="0"/>
            </a:endParaRPr>
          </a:p>
          <a:p>
            <a:pPr algn="just">
              <a:spcBef>
                <a:spcPts val="1200"/>
              </a:spcBef>
              <a:spcAft>
                <a:spcPts val="1200"/>
              </a:spcAft>
            </a:pPr>
            <a:r>
              <a:rPr lang="sl-SI" sz="1800" b="1" dirty="0">
                <a:effectLst/>
                <a:latin typeface="Arial" panose="020B0604020202020204" pitchFamily="34" charset="0"/>
                <a:ea typeface="Calibri" panose="020F0502020204030204" pitchFamily="34" charset="0"/>
                <a:cs typeface="Arial" panose="020B0604020202020204" pitchFamily="34" charset="0"/>
              </a:rPr>
              <a:t>Prioritet 2: </a:t>
            </a:r>
            <a:r>
              <a:rPr lang="sl-SI" sz="1800" b="1" dirty="0" err="1">
                <a:effectLst/>
                <a:latin typeface="Arial" panose="020B0604020202020204" pitchFamily="34" charset="0"/>
                <a:ea typeface="Calibri" panose="020F0502020204030204" pitchFamily="34" charset="0"/>
                <a:cs typeface="Arial" panose="020B0604020202020204" pitchFamily="34" charset="0"/>
              </a:rPr>
              <a:t>Otporna</a:t>
            </a:r>
            <a:r>
              <a:rPr lang="sl-SI" sz="1800" b="1" dirty="0">
                <a:effectLst/>
                <a:latin typeface="Arial" panose="020B0604020202020204" pitchFamily="34" charset="0"/>
                <a:ea typeface="Calibri" panose="020F0502020204030204" pitchFamily="34" charset="0"/>
                <a:cs typeface="Arial" panose="020B0604020202020204" pitchFamily="34" charset="0"/>
              </a:rPr>
              <a:t> i </a:t>
            </a:r>
            <a:r>
              <a:rPr lang="sl-SI" sz="1800" b="1" dirty="0" err="1">
                <a:effectLst/>
                <a:latin typeface="Arial" panose="020B0604020202020204" pitchFamily="34" charset="0"/>
                <a:ea typeface="Calibri" panose="020F0502020204030204" pitchFamily="34" charset="0"/>
                <a:cs typeface="Arial" panose="020B0604020202020204" pitchFamily="34" charset="0"/>
              </a:rPr>
              <a:t>održiva</a:t>
            </a:r>
            <a:r>
              <a:rPr lang="sl-SI" sz="1800" b="1" dirty="0">
                <a:effectLst/>
                <a:latin typeface="Arial" panose="020B0604020202020204" pitchFamily="34" charset="0"/>
                <a:ea typeface="Calibri" panose="020F0502020204030204" pitchFamily="34" charset="0"/>
                <a:cs typeface="Arial" panose="020B0604020202020204" pitchFamily="34" charset="0"/>
              </a:rPr>
              <a:t> regija – 10.868.754,78 EUR</a:t>
            </a:r>
          </a:p>
          <a:p>
            <a:pPr algn="just">
              <a:spcBef>
                <a:spcPts val="1200"/>
              </a:spcBef>
              <a:spcAft>
                <a:spcPts val="1200"/>
              </a:spcAft>
            </a:pPr>
            <a:r>
              <a:rPr lang="sl-SI" sz="1800" dirty="0">
                <a:effectLst/>
                <a:latin typeface="Arial" panose="020B0604020202020204" pitchFamily="34" charset="0"/>
                <a:ea typeface="Calibri" panose="020F0502020204030204" pitchFamily="34" charset="0"/>
                <a:cs typeface="Arial" panose="020B0604020202020204" pitchFamily="34" charset="0"/>
              </a:rPr>
              <a:t>✓ Specifični cilj 4.6: Jačanje </a:t>
            </a:r>
            <a:r>
              <a:rPr lang="sl-SI" sz="1800" dirty="0" err="1">
                <a:effectLst/>
                <a:latin typeface="Arial" panose="020B0604020202020204" pitchFamily="34" charset="0"/>
                <a:ea typeface="Calibri" panose="020F0502020204030204" pitchFamily="34" charset="0"/>
                <a:cs typeface="Arial" panose="020B0604020202020204" pitchFamily="34" charset="0"/>
              </a:rPr>
              <a:t>uloge</a:t>
            </a:r>
            <a:r>
              <a:rPr lang="sl-SI" sz="1800" dirty="0">
                <a:effectLst/>
                <a:latin typeface="Arial" panose="020B0604020202020204" pitchFamily="34" charset="0"/>
                <a:ea typeface="Calibri" panose="020F0502020204030204" pitchFamily="34" charset="0"/>
                <a:cs typeface="Arial" panose="020B0604020202020204" pitchFamily="34" charset="0"/>
              </a:rPr>
              <a:t> kulture i </a:t>
            </a:r>
            <a:r>
              <a:rPr lang="sl-SI" sz="1800" dirty="0" err="1">
                <a:effectLst/>
                <a:latin typeface="Arial" panose="020B0604020202020204" pitchFamily="34" charset="0"/>
                <a:ea typeface="Calibri" panose="020F0502020204030204" pitchFamily="34" charset="0"/>
                <a:cs typeface="Arial" panose="020B0604020202020204" pitchFamily="34" charset="0"/>
              </a:rPr>
              <a:t>održivog</a:t>
            </a:r>
            <a:r>
              <a:rPr lang="sl-SI" sz="1800" dirty="0">
                <a:effectLst/>
                <a:latin typeface="Arial" panose="020B0604020202020204" pitchFamily="34" charset="0"/>
                <a:ea typeface="Calibri" panose="020F0502020204030204" pitchFamily="34" charset="0"/>
                <a:cs typeface="Arial" panose="020B0604020202020204" pitchFamily="34" charset="0"/>
              </a:rPr>
              <a:t> turizma u </a:t>
            </a:r>
            <a:r>
              <a:rPr lang="sl-SI" sz="1800" dirty="0" err="1">
                <a:effectLst/>
                <a:latin typeface="Arial" panose="020B0604020202020204" pitchFamily="34" charset="0"/>
                <a:ea typeface="Calibri" panose="020F0502020204030204" pitchFamily="34" charset="0"/>
                <a:cs typeface="Arial" panose="020B0604020202020204" pitchFamily="34" charset="0"/>
              </a:rPr>
              <a:t>gospodarskom</a:t>
            </a:r>
            <a:r>
              <a:rPr lang="sl-SI" sz="1800" dirty="0">
                <a:effectLst/>
                <a:latin typeface="Arial" panose="020B0604020202020204" pitchFamily="34" charset="0"/>
                <a:ea typeface="Calibri" panose="020F0502020204030204" pitchFamily="34" charset="0"/>
                <a:cs typeface="Arial" panose="020B0604020202020204" pitchFamily="34" charset="0"/>
              </a:rPr>
              <a:t> razvoju, </a:t>
            </a:r>
            <a:r>
              <a:rPr lang="sl-SI" sz="1800" dirty="0" err="1">
                <a:effectLst/>
                <a:latin typeface="Arial" panose="020B0604020202020204" pitchFamily="34" charset="0"/>
                <a:ea typeface="Calibri" panose="020F0502020204030204" pitchFamily="34" charset="0"/>
                <a:cs typeface="Arial" panose="020B0604020202020204" pitchFamily="34" charset="0"/>
              </a:rPr>
              <a:t>socijalnoj</a:t>
            </a:r>
            <a:r>
              <a:rPr lang="sl-SI" sz="1800" dirty="0">
                <a:effectLst/>
                <a:latin typeface="Arial" panose="020B0604020202020204" pitchFamily="34" charset="0"/>
                <a:ea typeface="Calibri" panose="020F0502020204030204" pitchFamily="34" charset="0"/>
                <a:cs typeface="Arial" panose="020B0604020202020204" pitchFamily="34" charset="0"/>
              </a:rPr>
              <a:t> </a:t>
            </a:r>
            <a:r>
              <a:rPr lang="sl-SI" sz="1800" dirty="0" err="1">
                <a:effectLst/>
                <a:latin typeface="Arial" panose="020B0604020202020204" pitchFamily="34" charset="0"/>
                <a:ea typeface="Calibri" panose="020F0502020204030204" pitchFamily="34" charset="0"/>
                <a:cs typeface="Arial" panose="020B0604020202020204" pitchFamily="34" charset="0"/>
              </a:rPr>
              <a:t>uključenosti</a:t>
            </a:r>
            <a:r>
              <a:rPr lang="sl-SI" sz="1800" dirty="0">
                <a:effectLst/>
                <a:latin typeface="Arial" panose="020B0604020202020204" pitchFamily="34" charset="0"/>
                <a:ea typeface="Calibri" panose="020F0502020204030204" pitchFamily="34" charset="0"/>
                <a:cs typeface="Arial" panose="020B0604020202020204" pitchFamily="34" charset="0"/>
              </a:rPr>
              <a:t> i </a:t>
            </a:r>
            <a:r>
              <a:rPr lang="sl-SI" sz="1800" dirty="0" err="1">
                <a:effectLst/>
                <a:latin typeface="Arial" panose="020B0604020202020204" pitchFamily="34" charset="0"/>
                <a:ea typeface="Calibri" panose="020F0502020204030204" pitchFamily="34" charset="0"/>
                <a:cs typeface="Arial" panose="020B0604020202020204" pitchFamily="34" charset="0"/>
              </a:rPr>
              <a:t>socijalnim</a:t>
            </a:r>
            <a:r>
              <a:rPr lang="sl-SI" sz="1800" dirty="0">
                <a:effectLst/>
                <a:latin typeface="Arial" panose="020B0604020202020204" pitchFamily="34" charset="0"/>
                <a:ea typeface="Calibri" panose="020F0502020204030204" pitchFamily="34" charset="0"/>
                <a:cs typeface="Arial" panose="020B0604020202020204" pitchFamily="34" charset="0"/>
              </a:rPr>
              <a:t> inovacijama</a:t>
            </a:r>
          </a:p>
          <a:p>
            <a:pPr algn="just">
              <a:spcBef>
                <a:spcPts val="1200"/>
              </a:spcBef>
              <a:spcAft>
                <a:spcPts val="1200"/>
              </a:spcAft>
            </a:pPr>
            <a:endParaRPr lang="sl-SI" sz="1800" dirty="0">
              <a:effectLst/>
              <a:latin typeface="Calibri" panose="020F0502020204030204" pitchFamily="34" charset="0"/>
              <a:ea typeface="Calibri" panose="020F0502020204030204" pitchFamily="34" charset="0"/>
            </a:endParaRPr>
          </a:p>
          <a:p>
            <a:pPr algn="just">
              <a:spcBef>
                <a:spcPts val="1200"/>
              </a:spcBef>
              <a:spcAft>
                <a:spcPts val="1200"/>
              </a:spcAft>
            </a:pPr>
            <a:endParaRPr lang="sl-SI" sz="1800" dirty="0">
              <a:effectLst/>
              <a:latin typeface="Calibri" panose="020F0502020204030204" pitchFamily="34" charset="0"/>
              <a:ea typeface="Calibri" panose="020F0502020204030204" pitchFamily="34" charset="0"/>
            </a:endParaRPr>
          </a:p>
          <a:p>
            <a:pPr algn="just">
              <a:spcBef>
                <a:spcPts val="1200"/>
              </a:spcBef>
              <a:spcAft>
                <a:spcPts val="1200"/>
              </a:spcAft>
            </a:pPr>
            <a:endParaRPr lang="sl-SI" sz="1800" dirty="0">
              <a:effectLst/>
              <a:latin typeface="Calibri" panose="020F0502020204030204" pitchFamily="34" charset="0"/>
              <a:ea typeface="Calibri" panose="020F0502020204030204" pitchFamily="34" charset="0"/>
            </a:endParaRPr>
          </a:p>
          <a:p>
            <a:endParaRPr lang="sl-SI" dirty="0"/>
          </a:p>
        </p:txBody>
      </p:sp>
    </p:spTree>
    <p:extLst>
      <p:ext uri="{BB962C8B-B14F-4D97-AF65-F5344CB8AC3E}">
        <p14:creationId xmlns:p14="http://schemas.microsoft.com/office/powerpoint/2010/main" val="1223619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EF2D-5A8A-F24F-8769-0C5D7B7D2A95}"/>
              </a:ext>
            </a:extLst>
          </p:cNvPr>
          <p:cNvSpPr>
            <a:spLocks noGrp="1"/>
          </p:cNvSpPr>
          <p:nvPr>
            <p:ph type="title" idx="4294967295"/>
          </p:nvPr>
        </p:nvSpPr>
        <p:spPr>
          <a:xfrm>
            <a:off x="0" y="365125"/>
            <a:ext cx="10515600" cy="1325563"/>
          </a:xfrm>
        </p:spPr>
        <p:txBody>
          <a:bodyPr/>
          <a:lstStyle/>
          <a:p>
            <a:r>
              <a:rPr lang="en-SI" dirty="0"/>
              <a:t> </a:t>
            </a:r>
          </a:p>
        </p:txBody>
      </p:sp>
      <p:sp>
        <p:nvSpPr>
          <p:cNvPr id="4" name="Title 1">
            <a:extLst>
              <a:ext uri="{FF2B5EF4-FFF2-40B4-BE49-F238E27FC236}">
                <a16:creationId xmlns:a16="http://schemas.microsoft.com/office/drawing/2014/main" id="{7504C586-F9F1-8A4F-A99E-0FCD7C4B8AF1}"/>
              </a:ext>
            </a:extLst>
          </p:cNvPr>
          <p:cNvSpPr txBox="1">
            <a:spLocks/>
          </p:cNvSpPr>
          <p:nvPr/>
        </p:nvSpPr>
        <p:spPr>
          <a:xfrm>
            <a:off x="957471" y="278763"/>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sz="2200" b="1" dirty="0">
                <a:latin typeface="Arial" panose="020B0604020202020204" pitchFamily="34" charset="0"/>
                <a:ea typeface="Open Sans" panose="020B0606030504020204" pitchFamily="34" charset="0"/>
                <a:cs typeface="Arial" panose="020B0604020202020204" pitchFamily="34" charset="0"/>
              </a:rPr>
              <a:t>UPRAVIČENI PRIJAVITELJI (za 4.6)</a:t>
            </a:r>
            <a:endParaRPr lang="en-SI" sz="2200" b="1" dirty="0">
              <a:latin typeface="Arial" panose="020B0604020202020204" pitchFamily="34" charset="0"/>
              <a:ea typeface="Open Sans" panose="020B0606030504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72D1FEB3-6183-794B-834A-BDEC0FE77725}"/>
              </a:ext>
            </a:extLst>
          </p:cNvPr>
          <p:cNvSpPr txBox="1">
            <a:spLocks/>
          </p:cNvSpPr>
          <p:nvPr/>
        </p:nvSpPr>
        <p:spPr>
          <a:xfrm>
            <a:off x="957471" y="2153617"/>
            <a:ext cx="10515600" cy="33556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SI"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Content Placeholder 2">
            <a:extLst>
              <a:ext uri="{FF2B5EF4-FFF2-40B4-BE49-F238E27FC236}">
                <a16:creationId xmlns:a16="http://schemas.microsoft.com/office/drawing/2014/main" id="{F027A1CB-CD54-FE4B-9F5B-15646C34E68C}"/>
              </a:ext>
            </a:extLst>
          </p:cNvPr>
          <p:cNvSpPr txBox="1">
            <a:spLocks/>
          </p:cNvSpPr>
          <p:nvPr/>
        </p:nvSpPr>
        <p:spPr>
          <a:xfrm>
            <a:off x="957471" y="2057401"/>
            <a:ext cx="10515600" cy="34518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8"/>
            <a:endParaRPr lang="en-SI" sz="1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7A7D8283-1F2A-8E3A-798E-665B655FA289}"/>
              </a:ext>
            </a:extLst>
          </p:cNvPr>
          <p:cNvSpPr txBox="1"/>
          <p:nvPr/>
        </p:nvSpPr>
        <p:spPr>
          <a:xfrm>
            <a:off x="1018032" y="1604326"/>
            <a:ext cx="9321728" cy="4314890"/>
          </a:xfrm>
          <a:prstGeom prst="rect">
            <a:avLst/>
          </a:prstGeom>
          <a:noFill/>
        </p:spPr>
        <p:txBody>
          <a:bodyPr wrap="square">
            <a:noAutofit/>
          </a:bodyPr>
          <a:lstStyle/>
          <a:p>
            <a:pPr marL="285750" indent="-285750" algn="just">
              <a:spcBef>
                <a:spcPts val="1200"/>
              </a:spcBef>
              <a:spcAft>
                <a:spcPts val="1200"/>
              </a:spcAft>
              <a:buFontTx/>
              <a:buChar char="-"/>
            </a:pPr>
            <a:r>
              <a:rPr lang="sl-SI" dirty="0"/>
              <a:t>nacionalni, regionalni in lokalni </a:t>
            </a:r>
            <a:r>
              <a:rPr lang="sl-SI" b="1" dirty="0"/>
              <a:t>javni organi ter telesa</a:t>
            </a:r>
            <a:r>
              <a:rPr lang="sl-SI" dirty="0"/>
              <a:t>, ki jih ustanovijo in upravljajo nacionalni, regionalni ali lokalni organi (nacionalna, regionalna in lokalna oblast, ministrstva, nacionalne agencije, javni zavodi/agencije za varstvo narave in/ali kulturne dediščine, turistične organizacije, itd.); </a:t>
            </a:r>
          </a:p>
          <a:p>
            <a:pPr marL="285750" indent="-285750" algn="just">
              <a:spcBef>
                <a:spcPts val="1200"/>
              </a:spcBef>
              <a:spcAft>
                <a:spcPts val="1200"/>
              </a:spcAft>
              <a:buFontTx/>
              <a:buChar char="-"/>
            </a:pPr>
            <a:r>
              <a:rPr lang="sl-SI" dirty="0"/>
              <a:t>- </a:t>
            </a:r>
            <a:r>
              <a:rPr lang="sl-SI" b="1" dirty="0"/>
              <a:t>neprofitne organizacije</a:t>
            </a:r>
            <a:r>
              <a:rPr lang="sl-SI" dirty="0"/>
              <a:t>, ustanovljene po javnem ali zasebnem pravu – pravne osebe, ki delujejo na področju kulturne ali naravne dediščine, trajnostnega razvoja turizma ali povezanih storitev (npr. muzeji, naravni parki, regionalne ali lokalne razvojne agencije, organizacije za upravljanje turističnih destinacij, nevladne organizacije, združenja, visokošolske in raziskovalne ustanove, sektorske agencije in institucije, organizacije/združenja za podporo podjetjem, itd.); </a:t>
            </a:r>
          </a:p>
          <a:p>
            <a:pPr marL="285750" indent="-285750" algn="just">
              <a:spcBef>
                <a:spcPts val="1200"/>
              </a:spcBef>
              <a:spcAft>
                <a:spcPts val="1200"/>
              </a:spcAft>
              <a:buFontTx/>
              <a:buChar char="-"/>
            </a:pPr>
            <a:r>
              <a:rPr lang="sl-SI" dirty="0"/>
              <a:t>- </a:t>
            </a:r>
            <a:r>
              <a:rPr lang="sl-SI" b="1" dirty="0"/>
              <a:t>mala in srednje velika podjetja</a:t>
            </a:r>
            <a:r>
              <a:rPr lang="sl-SI" dirty="0"/>
              <a:t>, vključno z </a:t>
            </a:r>
            <a:r>
              <a:rPr lang="sl-SI" dirty="0" err="1"/>
              <a:t>mikroorganizacijami</a:t>
            </a:r>
            <a:r>
              <a:rPr lang="sl-SI" dirty="0"/>
              <a:t> (npr. kreativne industrije, itd.).</a:t>
            </a:r>
          </a:p>
        </p:txBody>
      </p:sp>
    </p:spTree>
    <p:extLst>
      <p:ext uri="{BB962C8B-B14F-4D97-AF65-F5344CB8AC3E}">
        <p14:creationId xmlns:p14="http://schemas.microsoft.com/office/powerpoint/2010/main" val="1214883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EF2D-5A8A-F24F-8769-0C5D7B7D2A95}"/>
              </a:ext>
            </a:extLst>
          </p:cNvPr>
          <p:cNvSpPr>
            <a:spLocks noGrp="1"/>
          </p:cNvSpPr>
          <p:nvPr>
            <p:ph type="title" idx="4294967295"/>
          </p:nvPr>
        </p:nvSpPr>
        <p:spPr>
          <a:xfrm>
            <a:off x="0" y="365125"/>
            <a:ext cx="10515600" cy="1325563"/>
          </a:xfrm>
        </p:spPr>
        <p:txBody>
          <a:bodyPr/>
          <a:lstStyle/>
          <a:p>
            <a:r>
              <a:rPr lang="en-SI" dirty="0"/>
              <a:t> </a:t>
            </a:r>
          </a:p>
        </p:txBody>
      </p:sp>
      <p:sp>
        <p:nvSpPr>
          <p:cNvPr id="4" name="Title 1">
            <a:extLst>
              <a:ext uri="{FF2B5EF4-FFF2-40B4-BE49-F238E27FC236}">
                <a16:creationId xmlns:a16="http://schemas.microsoft.com/office/drawing/2014/main" id="{7504C586-F9F1-8A4F-A99E-0FCD7C4B8AF1}"/>
              </a:ext>
            </a:extLst>
          </p:cNvPr>
          <p:cNvSpPr txBox="1">
            <a:spLocks/>
          </p:cNvSpPr>
          <p:nvPr/>
        </p:nvSpPr>
        <p:spPr>
          <a:xfrm>
            <a:off x="957471" y="278763"/>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sz="2200" b="1" dirty="0">
                <a:latin typeface="Arial" panose="020B0604020202020204" pitchFamily="34" charset="0"/>
                <a:ea typeface="Open Sans" panose="020B0606030504020204" pitchFamily="34" charset="0"/>
                <a:cs typeface="Arial" panose="020B0604020202020204" pitchFamily="34" charset="0"/>
              </a:rPr>
              <a:t>PRIHVATLJIVI KORISNICI (za 4.6)</a:t>
            </a:r>
            <a:endParaRPr lang="en-SI" sz="2200" b="1" dirty="0">
              <a:latin typeface="Arial" panose="020B0604020202020204" pitchFamily="34" charset="0"/>
              <a:ea typeface="Open Sans" panose="020B0606030504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72D1FEB3-6183-794B-834A-BDEC0FE77725}"/>
              </a:ext>
            </a:extLst>
          </p:cNvPr>
          <p:cNvSpPr txBox="1">
            <a:spLocks/>
          </p:cNvSpPr>
          <p:nvPr/>
        </p:nvSpPr>
        <p:spPr>
          <a:xfrm>
            <a:off x="957471" y="2153617"/>
            <a:ext cx="10515600" cy="33556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SI"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Content Placeholder 2">
            <a:extLst>
              <a:ext uri="{FF2B5EF4-FFF2-40B4-BE49-F238E27FC236}">
                <a16:creationId xmlns:a16="http://schemas.microsoft.com/office/drawing/2014/main" id="{F027A1CB-CD54-FE4B-9F5B-15646C34E68C}"/>
              </a:ext>
            </a:extLst>
          </p:cNvPr>
          <p:cNvSpPr txBox="1">
            <a:spLocks/>
          </p:cNvSpPr>
          <p:nvPr/>
        </p:nvSpPr>
        <p:spPr>
          <a:xfrm>
            <a:off x="957471" y="2057401"/>
            <a:ext cx="10515600" cy="34518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8"/>
            <a:endParaRPr lang="en-SI" sz="1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7A7D8283-1F2A-8E3A-798E-665B655FA289}"/>
              </a:ext>
            </a:extLst>
          </p:cNvPr>
          <p:cNvSpPr txBox="1"/>
          <p:nvPr/>
        </p:nvSpPr>
        <p:spPr>
          <a:xfrm>
            <a:off x="1018032" y="1604326"/>
            <a:ext cx="9321728" cy="4314890"/>
          </a:xfrm>
          <a:prstGeom prst="rect">
            <a:avLst/>
          </a:prstGeom>
          <a:noFill/>
        </p:spPr>
        <p:txBody>
          <a:bodyPr wrap="square">
            <a:noAutofit/>
          </a:bodyPr>
          <a:lstStyle/>
          <a:p>
            <a:pPr marL="285750" indent="-285750" algn="just">
              <a:spcBef>
                <a:spcPts val="1200"/>
              </a:spcBef>
              <a:spcAft>
                <a:spcPts val="1200"/>
              </a:spcAft>
              <a:buFontTx/>
              <a:buChar char="-"/>
            </a:pPr>
            <a:r>
              <a:rPr lang="sl-SI" dirty="0"/>
              <a:t>Nacionalna, regionalna i lokalna </a:t>
            </a:r>
            <a:r>
              <a:rPr lang="sl-SI" b="1" dirty="0"/>
              <a:t>javna </a:t>
            </a:r>
            <a:r>
              <a:rPr lang="sl-SI" b="1" dirty="0" err="1"/>
              <a:t>tijela</a:t>
            </a:r>
            <a:r>
              <a:rPr lang="sl-SI" b="1" dirty="0"/>
              <a:t> </a:t>
            </a:r>
            <a:r>
              <a:rPr lang="sl-SI" dirty="0" err="1"/>
              <a:t>koja</a:t>
            </a:r>
            <a:r>
              <a:rPr lang="sl-SI" dirty="0"/>
              <a:t> su </a:t>
            </a:r>
            <a:r>
              <a:rPr lang="sl-SI" dirty="0" err="1"/>
              <a:t>uspostavila</a:t>
            </a:r>
            <a:r>
              <a:rPr lang="sl-SI" dirty="0"/>
              <a:t> i </a:t>
            </a:r>
            <a:r>
              <a:rPr lang="sl-SI" dirty="0" err="1"/>
              <a:t>kojima</a:t>
            </a:r>
            <a:r>
              <a:rPr lang="sl-SI" dirty="0"/>
              <a:t> </a:t>
            </a:r>
            <a:r>
              <a:rPr lang="sl-SI" dirty="0" err="1"/>
              <a:t>upravljaju</a:t>
            </a:r>
            <a:r>
              <a:rPr lang="sl-SI" dirty="0"/>
              <a:t> nacionalna, regionalna ili lokalna javna </a:t>
            </a:r>
            <a:r>
              <a:rPr lang="sl-SI" dirty="0" err="1"/>
              <a:t>tijela</a:t>
            </a:r>
            <a:r>
              <a:rPr lang="sl-SI" dirty="0"/>
              <a:t> (</a:t>
            </a:r>
            <a:r>
              <a:rPr lang="sl-SI" dirty="0" err="1"/>
              <a:t>tijela</a:t>
            </a:r>
            <a:r>
              <a:rPr lang="sl-SI" dirty="0"/>
              <a:t> nacionalne, regionalne ili lokalne </a:t>
            </a:r>
            <a:r>
              <a:rPr lang="sl-SI" dirty="0" err="1"/>
              <a:t>vlasti</a:t>
            </a:r>
            <a:r>
              <a:rPr lang="sl-SI" dirty="0"/>
              <a:t>, </a:t>
            </a:r>
            <a:r>
              <a:rPr lang="sl-SI" dirty="0" err="1"/>
              <a:t>ministarstva</a:t>
            </a:r>
            <a:r>
              <a:rPr lang="sl-SI" dirty="0"/>
              <a:t>, nacionalne agencije, javne institucije / agencije za </a:t>
            </a:r>
            <a:r>
              <a:rPr lang="sl-SI" dirty="0" err="1"/>
              <a:t>zaštitu</a:t>
            </a:r>
            <a:r>
              <a:rPr lang="sl-SI" dirty="0"/>
              <a:t> prirode i/ili kulturne </a:t>
            </a:r>
            <a:r>
              <a:rPr lang="sl-SI" dirty="0" err="1"/>
              <a:t>baštine</a:t>
            </a:r>
            <a:r>
              <a:rPr lang="sl-SI" dirty="0"/>
              <a:t>, </a:t>
            </a:r>
            <a:r>
              <a:rPr lang="sl-SI" dirty="0" err="1"/>
              <a:t>turističke</a:t>
            </a:r>
            <a:r>
              <a:rPr lang="sl-SI" dirty="0"/>
              <a:t> zajednice, itd.); </a:t>
            </a:r>
          </a:p>
          <a:p>
            <a:pPr marL="285750" indent="-285750" algn="just">
              <a:spcBef>
                <a:spcPts val="1200"/>
              </a:spcBef>
              <a:spcAft>
                <a:spcPts val="1200"/>
              </a:spcAft>
              <a:buFontTx/>
              <a:buChar char="-"/>
            </a:pPr>
            <a:r>
              <a:rPr lang="sl-SI" b="1" dirty="0"/>
              <a:t>Neprofitne organizacije </a:t>
            </a:r>
            <a:r>
              <a:rPr lang="sl-SI" dirty="0"/>
              <a:t>osnovane prema </a:t>
            </a:r>
            <a:r>
              <a:rPr lang="sl-SI" dirty="0" err="1"/>
              <a:t>javnom</a:t>
            </a:r>
            <a:r>
              <a:rPr lang="sl-SI" dirty="0"/>
              <a:t> ili </a:t>
            </a:r>
            <a:r>
              <a:rPr lang="sl-SI" dirty="0" err="1"/>
              <a:t>privatnom</a:t>
            </a:r>
            <a:r>
              <a:rPr lang="sl-SI" dirty="0"/>
              <a:t> pravu - pravne </a:t>
            </a:r>
            <a:r>
              <a:rPr lang="sl-SI" dirty="0" err="1"/>
              <a:t>osobe</a:t>
            </a:r>
            <a:r>
              <a:rPr lang="sl-SI" dirty="0"/>
              <a:t> </a:t>
            </a:r>
            <a:r>
              <a:rPr lang="sl-SI" dirty="0" err="1"/>
              <a:t>koje</a:t>
            </a:r>
            <a:r>
              <a:rPr lang="sl-SI" dirty="0"/>
              <a:t> </a:t>
            </a:r>
            <a:r>
              <a:rPr lang="sl-SI" dirty="0" err="1"/>
              <a:t>djeluju</a:t>
            </a:r>
            <a:r>
              <a:rPr lang="sl-SI" dirty="0"/>
              <a:t> na </a:t>
            </a:r>
            <a:r>
              <a:rPr lang="sl-SI" dirty="0" err="1"/>
              <a:t>području</a:t>
            </a:r>
            <a:r>
              <a:rPr lang="sl-SI" dirty="0"/>
              <a:t> kulturne ili prirodne </a:t>
            </a:r>
            <a:r>
              <a:rPr lang="sl-SI" dirty="0" err="1"/>
              <a:t>baštine</a:t>
            </a:r>
            <a:r>
              <a:rPr lang="sl-SI" dirty="0"/>
              <a:t>, razvoja </a:t>
            </a:r>
            <a:r>
              <a:rPr lang="sl-SI" dirty="0" err="1"/>
              <a:t>održivog</a:t>
            </a:r>
            <a:r>
              <a:rPr lang="sl-SI" dirty="0"/>
              <a:t> turizma ili povezanih usluga (npr. muzeji, prirodni </a:t>
            </a:r>
            <a:r>
              <a:rPr lang="sl-SI" dirty="0" err="1"/>
              <a:t>parkovi</a:t>
            </a:r>
            <a:r>
              <a:rPr lang="sl-SI" dirty="0"/>
              <a:t>, regionalne ili lokalne razvojne agencije, organizacije za upravljanje </a:t>
            </a:r>
            <a:r>
              <a:rPr lang="sl-SI" dirty="0" err="1"/>
              <a:t>turističkim</a:t>
            </a:r>
            <a:r>
              <a:rPr lang="sl-SI" dirty="0"/>
              <a:t> </a:t>
            </a:r>
            <a:r>
              <a:rPr lang="sl-SI" dirty="0" err="1"/>
              <a:t>odredištima</a:t>
            </a:r>
            <a:r>
              <a:rPr lang="sl-SI" dirty="0"/>
              <a:t>, </a:t>
            </a:r>
            <a:r>
              <a:rPr lang="sl-SI" dirty="0" err="1"/>
              <a:t>nevladine</a:t>
            </a:r>
            <a:r>
              <a:rPr lang="sl-SI" dirty="0"/>
              <a:t> organizacije, </a:t>
            </a:r>
            <a:r>
              <a:rPr lang="sl-SI" dirty="0" err="1"/>
              <a:t>udruge</a:t>
            </a:r>
            <a:r>
              <a:rPr lang="sl-SI" dirty="0"/>
              <a:t>, visoka </a:t>
            </a:r>
            <a:r>
              <a:rPr lang="sl-SI" dirty="0" err="1"/>
              <a:t>učilišta</a:t>
            </a:r>
            <a:r>
              <a:rPr lang="sl-SI" dirty="0"/>
              <a:t> i </a:t>
            </a:r>
            <a:r>
              <a:rPr lang="sl-SI" dirty="0" err="1"/>
              <a:t>istraživački</a:t>
            </a:r>
            <a:r>
              <a:rPr lang="sl-SI" dirty="0"/>
              <a:t> instituti, sektorske agencije i organizacije, organizacije/</a:t>
            </a:r>
            <a:r>
              <a:rPr lang="sl-SI" dirty="0" err="1"/>
              <a:t>udruge</a:t>
            </a:r>
            <a:r>
              <a:rPr lang="sl-SI" dirty="0"/>
              <a:t> za </a:t>
            </a:r>
            <a:r>
              <a:rPr lang="sl-SI" dirty="0" err="1"/>
              <a:t>podršku</a:t>
            </a:r>
            <a:r>
              <a:rPr lang="sl-SI" dirty="0"/>
              <a:t> </a:t>
            </a:r>
            <a:r>
              <a:rPr lang="sl-SI" dirty="0" err="1"/>
              <a:t>poduzećima</a:t>
            </a:r>
            <a:r>
              <a:rPr lang="sl-SI" dirty="0"/>
              <a:t>, itd.); </a:t>
            </a:r>
          </a:p>
          <a:p>
            <a:pPr marL="285750" indent="-285750" algn="just">
              <a:spcBef>
                <a:spcPts val="1200"/>
              </a:spcBef>
              <a:spcAft>
                <a:spcPts val="1200"/>
              </a:spcAft>
              <a:buFontTx/>
              <a:buChar char="-"/>
            </a:pPr>
            <a:r>
              <a:rPr lang="sl-SI" b="1" dirty="0"/>
              <a:t>Mala i srednja </a:t>
            </a:r>
            <a:r>
              <a:rPr lang="sl-SI" b="1" dirty="0" err="1"/>
              <a:t>poduzeća</a:t>
            </a:r>
            <a:r>
              <a:rPr lang="sl-SI" dirty="0"/>
              <a:t>, </a:t>
            </a:r>
            <a:r>
              <a:rPr lang="sl-SI" dirty="0" err="1"/>
              <a:t>uključujući</a:t>
            </a:r>
            <a:r>
              <a:rPr lang="sl-SI" dirty="0"/>
              <a:t> </a:t>
            </a:r>
            <a:r>
              <a:rPr lang="sl-SI" dirty="0" err="1"/>
              <a:t>mikro</a:t>
            </a:r>
            <a:r>
              <a:rPr lang="sl-SI" dirty="0"/>
              <a:t> </a:t>
            </a:r>
            <a:r>
              <a:rPr lang="sl-SI" dirty="0" err="1"/>
              <a:t>poduzeća</a:t>
            </a:r>
            <a:r>
              <a:rPr lang="sl-SI" dirty="0"/>
              <a:t> (npr. kreativne industrije, itd.). </a:t>
            </a:r>
          </a:p>
        </p:txBody>
      </p:sp>
    </p:spTree>
    <p:extLst>
      <p:ext uri="{BB962C8B-B14F-4D97-AF65-F5344CB8AC3E}">
        <p14:creationId xmlns:p14="http://schemas.microsoft.com/office/powerpoint/2010/main" val="2105243546"/>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1841</TotalTime>
  <Words>3091</Words>
  <Application>Microsoft Office PowerPoint</Application>
  <PresentationFormat>Širokozaslonsko</PresentationFormat>
  <Paragraphs>245</Paragraphs>
  <Slides>26</Slides>
  <Notes>1</Notes>
  <HiddenSlides>0</HiddenSlides>
  <MMClips>0</MMClips>
  <ScaleCrop>false</ScaleCrop>
  <HeadingPairs>
    <vt:vector size="6" baseType="variant">
      <vt:variant>
        <vt:lpstr>Uporabljene pisave</vt:lpstr>
      </vt:variant>
      <vt:variant>
        <vt:i4>6</vt:i4>
      </vt:variant>
      <vt:variant>
        <vt:lpstr>Tema</vt:lpstr>
      </vt:variant>
      <vt:variant>
        <vt:i4>1</vt:i4>
      </vt:variant>
      <vt:variant>
        <vt:lpstr>Naslovi diapozitivov</vt:lpstr>
      </vt:variant>
      <vt:variant>
        <vt:i4>26</vt:i4>
      </vt:variant>
    </vt:vector>
  </HeadingPairs>
  <TitlesOfParts>
    <vt:vector size="33" baseType="lpstr">
      <vt:lpstr>Arial</vt:lpstr>
      <vt:lpstr>Calibri</vt:lpstr>
      <vt:lpstr>Calibri Light</vt:lpstr>
      <vt:lpstr>Open Sans</vt:lpstr>
      <vt:lpstr>Segoe UI Symbol</vt:lpstr>
      <vt:lpstr>Wingdings</vt:lpstr>
      <vt:lpstr>Officeova tema</vt:lpstr>
      <vt:lpstr>PowerPointova predstavitev</vt:lpstr>
      <vt:lpstr>PROGRAMSKO OBMOČJE   PROGRAMSKO PODRUČJE</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vector>
  </TitlesOfParts>
  <Company>MJU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Jan Škoberne</dc:creator>
  <cp:lastModifiedBy>Željka Kitić</cp:lastModifiedBy>
  <cp:revision>6</cp:revision>
  <dcterms:created xsi:type="dcterms:W3CDTF">2024-12-03T07:15:40Z</dcterms:created>
  <dcterms:modified xsi:type="dcterms:W3CDTF">2024-12-04T15:56:55Z</dcterms:modified>
</cp:coreProperties>
</file>