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66" r:id="rId2"/>
    <p:sldId id="312" r:id="rId3"/>
    <p:sldId id="267" r:id="rId4"/>
    <p:sldId id="271" r:id="rId5"/>
    <p:sldId id="280" r:id="rId6"/>
    <p:sldId id="272" r:id="rId7"/>
    <p:sldId id="273" r:id="rId8"/>
    <p:sldId id="274" r:id="rId9"/>
    <p:sldId id="300" r:id="rId10"/>
    <p:sldId id="275" r:id="rId11"/>
    <p:sldId id="277" r:id="rId12"/>
    <p:sldId id="302" r:id="rId13"/>
    <p:sldId id="276" r:id="rId14"/>
    <p:sldId id="279" r:id="rId15"/>
    <p:sldId id="281" r:id="rId16"/>
    <p:sldId id="282" r:id="rId17"/>
    <p:sldId id="284" r:id="rId18"/>
    <p:sldId id="285" r:id="rId19"/>
    <p:sldId id="286" r:id="rId20"/>
    <p:sldId id="290" r:id="rId21"/>
    <p:sldId id="287" r:id="rId22"/>
    <p:sldId id="291" r:id="rId23"/>
    <p:sldId id="292" r:id="rId24"/>
    <p:sldId id="293" r:id="rId25"/>
    <p:sldId id="294" r:id="rId26"/>
    <p:sldId id="303" r:id="rId27"/>
    <p:sldId id="304" r:id="rId28"/>
    <p:sldId id="308" r:id="rId29"/>
    <p:sldId id="295" r:id="rId30"/>
    <p:sldId id="313" r:id="rId31"/>
    <p:sldId id="305" r:id="rId32"/>
    <p:sldId id="307" r:id="rId33"/>
    <p:sldId id="314" r:id="rId34"/>
    <p:sldId id="297" r:id="rId35"/>
    <p:sldId id="299" r:id="rId36"/>
    <p:sldId id="306" r:id="rId37"/>
    <p:sldId id="309" r:id="rId38"/>
    <p:sldId id="288" r:id="rId39"/>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79D"/>
    <a:srgbClr val="00558C"/>
    <a:srgbClr val="003399"/>
    <a:srgbClr val="DA5C57"/>
    <a:srgbClr val="9ACA3C"/>
    <a:srgbClr val="0E6E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Srednji slog 2 – poudarek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Srednji slog 2 – poudarek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Svetel slog 3 – poudarek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04" autoAdjust="0"/>
    <p:restoredTop sz="96224" autoAdjust="0"/>
  </p:normalViewPr>
  <p:slideViewPr>
    <p:cSldViewPr snapToGrid="0">
      <p:cViewPr varScale="1">
        <p:scale>
          <a:sx n="106" d="100"/>
          <a:sy n="106" d="100"/>
        </p:scale>
        <p:origin x="52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719C17-50D7-42B0-9E80-1B51924F0CD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3CB613F-2CCD-4F92-A530-6799B3ECD95C}">
      <dgm:prSet/>
      <dgm:spPr>
        <a:effectLst>
          <a:innerShdw blurRad="114300">
            <a:prstClr val="black"/>
          </a:innerShdw>
        </a:effectLst>
      </dgm:spPr>
      <dgm:t>
        <a:bodyPr/>
        <a:lstStyle/>
        <a:p>
          <a:pPr algn="ctr"/>
          <a:r>
            <a:rPr lang="sl-SI" dirty="0"/>
            <a:t>Pisarniški in administrativni stroški / </a:t>
          </a:r>
          <a:r>
            <a:rPr lang="hr-HR" dirty="0"/>
            <a:t>Uredski i administrativni troškovi</a:t>
          </a:r>
          <a:endParaRPr lang="en-US" dirty="0"/>
        </a:p>
      </dgm:t>
    </dgm:pt>
    <dgm:pt modelId="{880E9E5A-BD61-40C3-914B-6406463BBC08}" type="parTrans" cxnId="{D3A2E1E2-319F-4AA2-AE3C-D2E436804DAF}">
      <dgm:prSet/>
      <dgm:spPr/>
      <dgm:t>
        <a:bodyPr/>
        <a:lstStyle/>
        <a:p>
          <a:endParaRPr lang="en-US"/>
        </a:p>
      </dgm:t>
    </dgm:pt>
    <dgm:pt modelId="{4D8A3B88-94DD-4103-85B3-F27352AA7ADB}" type="sibTrans" cxnId="{D3A2E1E2-319F-4AA2-AE3C-D2E436804DAF}">
      <dgm:prSet/>
      <dgm:spPr/>
      <dgm:t>
        <a:bodyPr/>
        <a:lstStyle/>
        <a:p>
          <a:endParaRPr lang="en-US"/>
        </a:p>
      </dgm:t>
    </dgm:pt>
    <dgm:pt modelId="{80EE74CB-E94E-40ED-AFF6-E0EA76B34FC1}">
      <dgm:prSet/>
      <dgm:spPr>
        <a:effectLst>
          <a:innerShdw blurRad="114300">
            <a:prstClr val="black"/>
          </a:innerShdw>
        </a:effectLst>
      </dgm:spPr>
      <dgm:t>
        <a:bodyPr/>
        <a:lstStyle/>
        <a:p>
          <a:pPr algn="ctr"/>
          <a:r>
            <a:rPr lang="sl-SI" dirty="0"/>
            <a:t>Potni in namestitveni stroški / </a:t>
          </a:r>
          <a:r>
            <a:rPr lang="fi-FI" dirty="0"/>
            <a:t>Troškovi putovanja i smještaja</a:t>
          </a:r>
          <a:endParaRPr lang="en-US" dirty="0"/>
        </a:p>
      </dgm:t>
    </dgm:pt>
    <dgm:pt modelId="{B4DD58D5-B3B9-4B0D-B622-3FF52DC17A9A}" type="parTrans" cxnId="{4AB1A735-E283-4E13-9B76-66FDFDA873FB}">
      <dgm:prSet/>
      <dgm:spPr/>
      <dgm:t>
        <a:bodyPr/>
        <a:lstStyle/>
        <a:p>
          <a:endParaRPr lang="en-US"/>
        </a:p>
      </dgm:t>
    </dgm:pt>
    <dgm:pt modelId="{CA128203-BA26-48B6-8CD4-8A00EE2A68A2}" type="sibTrans" cxnId="{4AB1A735-E283-4E13-9B76-66FDFDA873FB}">
      <dgm:prSet/>
      <dgm:spPr/>
      <dgm:t>
        <a:bodyPr/>
        <a:lstStyle/>
        <a:p>
          <a:endParaRPr lang="en-US"/>
        </a:p>
      </dgm:t>
    </dgm:pt>
    <dgm:pt modelId="{EB7474CD-0F6E-41D4-BCA8-669F7595B1C0}">
      <dgm:prSet/>
      <dgm:spPr>
        <a:effectLst>
          <a:innerShdw blurRad="114300">
            <a:prstClr val="black"/>
          </a:innerShdw>
        </a:effectLst>
      </dgm:spPr>
      <dgm:t>
        <a:bodyPr/>
        <a:lstStyle/>
        <a:p>
          <a:pPr algn="ctr"/>
          <a:r>
            <a:rPr lang="sl-SI" dirty="0"/>
            <a:t>Stroški zunanjih strokovnjakov in storitev / </a:t>
          </a:r>
          <a:r>
            <a:rPr lang="hr-HR" dirty="0"/>
            <a:t>Troškovi vanjskih stručnjaka i usluga</a:t>
          </a:r>
          <a:endParaRPr lang="en-US" dirty="0"/>
        </a:p>
      </dgm:t>
    </dgm:pt>
    <dgm:pt modelId="{0C4A2097-4959-4192-920E-38C616195554}" type="parTrans" cxnId="{1E1BDDAF-ECBC-4E32-A11A-9FF90C82793F}">
      <dgm:prSet/>
      <dgm:spPr/>
      <dgm:t>
        <a:bodyPr/>
        <a:lstStyle/>
        <a:p>
          <a:endParaRPr lang="en-US"/>
        </a:p>
      </dgm:t>
    </dgm:pt>
    <dgm:pt modelId="{E94F3802-1C62-45C6-A92B-AEAA29ECC819}" type="sibTrans" cxnId="{1E1BDDAF-ECBC-4E32-A11A-9FF90C82793F}">
      <dgm:prSet/>
      <dgm:spPr/>
      <dgm:t>
        <a:bodyPr/>
        <a:lstStyle/>
        <a:p>
          <a:endParaRPr lang="en-US"/>
        </a:p>
      </dgm:t>
    </dgm:pt>
    <dgm:pt modelId="{C849F1C8-1D6C-48B9-80DD-976AD462AC14}">
      <dgm:prSet/>
      <dgm:spPr>
        <a:effectLst>
          <a:innerShdw blurRad="114300">
            <a:prstClr val="black"/>
          </a:innerShdw>
        </a:effectLst>
      </dgm:spPr>
      <dgm:t>
        <a:bodyPr/>
        <a:lstStyle/>
        <a:p>
          <a:r>
            <a:rPr lang="sl-SI" dirty="0"/>
            <a:t>Stroški opreme / </a:t>
          </a:r>
          <a:r>
            <a:rPr lang="hr-HR" dirty="0"/>
            <a:t>Troškovi </a:t>
          </a:r>
          <a:r>
            <a:rPr lang="sl-SI" dirty="0"/>
            <a:t>opreme</a:t>
          </a:r>
          <a:endParaRPr lang="en-US" dirty="0"/>
        </a:p>
      </dgm:t>
    </dgm:pt>
    <dgm:pt modelId="{2E33F932-6465-4A49-B022-5B2B3CAA07F3}" type="parTrans" cxnId="{D6424F3A-2D41-47A0-B5C5-7582B2C846AA}">
      <dgm:prSet/>
      <dgm:spPr/>
      <dgm:t>
        <a:bodyPr/>
        <a:lstStyle/>
        <a:p>
          <a:endParaRPr lang="en-US"/>
        </a:p>
      </dgm:t>
    </dgm:pt>
    <dgm:pt modelId="{79E5AD3B-ABFA-4515-B246-9DED771A6F19}" type="sibTrans" cxnId="{D6424F3A-2D41-47A0-B5C5-7582B2C846AA}">
      <dgm:prSet/>
      <dgm:spPr/>
      <dgm:t>
        <a:bodyPr/>
        <a:lstStyle/>
        <a:p>
          <a:endParaRPr lang="en-US"/>
        </a:p>
      </dgm:t>
    </dgm:pt>
    <dgm:pt modelId="{0D4E6EB6-EA19-415F-B978-E431EA3F064C}">
      <dgm:prSet/>
      <dgm:spPr>
        <a:effectLst>
          <a:innerShdw blurRad="114300">
            <a:prstClr val="black"/>
          </a:innerShdw>
        </a:effectLst>
      </dgm:spPr>
      <dgm:t>
        <a:bodyPr/>
        <a:lstStyle/>
        <a:p>
          <a:r>
            <a:rPr lang="sl-SI" dirty="0"/>
            <a:t>Stroški za infrastrukturo in gradnje / </a:t>
          </a:r>
        </a:p>
        <a:p>
          <a:r>
            <a:rPr lang="nn-NO" dirty="0"/>
            <a:t>Troškovi infrastrukture i radova</a:t>
          </a:r>
          <a:endParaRPr lang="en-US" dirty="0"/>
        </a:p>
      </dgm:t>
    </dgm:pt>
    <dgm:pt modelId="{5702B740-8879-426F-8E20-9F37C4F8DAD3}" type="parTrans" cxnId="{82807A10-F594-4594-8497-093B716A4EDC}">
      <dgm:prSet/>
      <dgm:spPr/>
      <dgm:t>
        <a:bodyPr/>
        <a:lstStyle/>
        <a:p>
          <a:endParaRPr lang="en-US"/>
        </a:p>
      </dgm:t>
    </dgm:pt>
    <dgm:pt modelId="{0B20D4A0-C069-456D-9339-D474BC448276}" type="sibTrans" cxnId="{82807A10-F594-4594-8497-093B716A4EDC}">
      <dgm:prSet/>
      <dgm:spPr/>
      <dgm:t>
        <a:bodyPr/>
        <a:lstStyle/>
        <a:p>
          <a:endParaRPr lang="en-US"/>
        </a:p>
      </dgm:t>
    </dgm:pt>
    <dgm:pt modelId="{7C494624-022C-47F2-BB46-9495148FFD30}">
      <dgm:prSet/>
      <dgm:spPr>
        <a:solidFill>
          <a:schemeClr val="accent1">
            <a:hueOff val="0"/>
            <a:satOff val="0"/>
            <a:lumOff val="0"/>
          </a:schemeClr>
        </a:solidFill>
        <a:effectLst>
          <a:innerShdw blurRad="114300">
            <a:prstClr val="black"/>
          </a:innerShdw>
        </a:effectLst>
      </dgm:spPr>
      <dgm:t>
        <a:bodyPr/>
        <a:lstStyle/>
        <a:p>
          <a:pPr algn="ctr"/>
          <a:r>
            <a:rPr lang="sl-SI" dirty="0"/>
            <a:t>Stroški osebja / </a:t>
          </a:r>
        </a:p>
        <a:p>
          <a:pPr algn="ctr"/>
          <a:r>
            <a:rPr lang="hr-HR" dirty="0"/>
            <a:t>Troškovi osoblja</a:t>
          </a:r>
          <a:endParaRPr lang="en-US" dirty="0"/>
        </a:p>
      </dgm:t>
    </dgm:pt>
    <dgm:pt modelId="{2151F1B2-1EBB-42C6-B5BB-BC087507A636}" type="sibTrans" cxnId="{882E8B3E-B3D7-4A6D-946D-76D2FC386A8E}">
      <dgm:prSet/>
      <dgm:spPr/>
      <dgm:t>
        <a:bodyPr/>
        <a:lstStyle/>
        <a:p>
          <a:endParaRPr lang="en-US"/>
        </a:p>
      </dgm:t>
    </dgm:pt>
    <dgm:pt modelId="{CD9A4B79-C529-4AF5-B2C3-CBD588940605}" type="parTrans" cxnId="{882E8B3E-B3D7-4A6D-946D-76D2FC386A8E}">
      <dgm:prSet/>
      <dgm:spPr/>
      <dgm:t>
        <a:bodyPr/>
        <a:lstStyle/>
        <a:p>
          <a:endParaRPr lang="en-US"/>
        </a:p>
      </dgm:t>
    </dgm:pt>
    <dgm:pt modelId="{A070192E-0A06-42A3-88FC-9C35C85D2C45}" type="pres">
      <dgm:prSet presAssocID="{B2719C17-50D7-42B0-9E80-1B51924F0CD2}" presName="diagram" presStyleCnt="0">
        <dgm:presLayoutVars>
          <dgm:dir/>
          <dgm:resizeHandles val="exact"/>
        </dgm:presLayoutVars>
      </dgm:prSet>
      <dgm:spPr/>
    </dgm:pt>
    <dgm:pt modelId="{707824C6-81B5-404B-838A-008A982DA1C3}" type="pres">
      <dgm:prSet presAssocID="{7C494624-022C-47F2-BB46-9495148FFD30}" presName="node" presStyleLbl="node1" presStyleIdx="0" presStyleCnt="6">
        <dgm:presLayoutVars>
          <dgm:bulletEnabled val="1"/>
        </dgm:presLayoutVars>
      </dgm:prSet>
      <dgm:spPr/>
    </dgm:pt>
    <dgm:pt modelId="{5976EFF6-9162-4CCE-B4B4-683CFC1C7603}" type="pres">
      <dgm:prSet presAssocID="{2151F1B2-1EBB-42C6-B5BB-BC087507A636}" presName="sibTrans" presStyleCnt="0"/>
      <dgm:spPr/>
    </dgm:pt>
    <dgm:pt modelId="{DC757A77-2DA6-4150-8B22-C6EA3B914DEF}" type="pres">
      <dgm:prSet presAssocID="{E3CB613F-2CCD-4F92-A530-6799B3ECD95C}" presName="node" presStyleLbl="node1" presStyleIdx="1" presStyleCnt="6">
        <dgm:presLayoutVars>
          <dgm:bulletEnabled val="1"/>
        </dgm:presLayoutVars>
      </dgm:prSet>
      <dgm:spPr/>
    </dgm:pt>
    <dgm:pt modelId="{ADEED77C-53EE-4D4D-9D15-298AFBE52D82}" type="pres">
      <dgm:prSet presAssocID="{4D8A3B88-94DD-4103-85B3-F27352AA7ADB}" presName="sibTrans" presStyleCnt="0"/>
      <dgm:spPr/>
    </dgm:pt>
    <dgm:pt modelId="{794BB9A4-CAA6-4050-824D-217666C4F205}" type="pres">
      <dgm:prSet presAssocID="{80EE74CB-E94E-40ED-AFF6-E0EA76B34FC1}" presName="node" presStyleLbl="node1" presStyleIdx="2" presStyleCnt="6">
        <dgm:presLayoutVars>
          <dgm:bulletEnabled val="1"/>
        </dgm:presLayoutVars>
      </dgm:prSet>
      <dgm:spPr/>
    </dgm:pt>
    <dgm:pt modelId="{93560CE3-2512-4F40-A623-F88EB9DC0446}" type="pres">
      <dgm:prSet presAssocID="{CA128203-BA26-48B6-8CD4-8A00EE2A68A2}" presName="sibTrans" presStyleCnt="0"/>
      <dgm:spPr/>
    </dgm:pt>
    <dgm:pt modelId="{C7C60F05-DD2C-4B48-83AE-F819D223B65B}" type="pres">
      <dgm:prSet presAssocID="{EB7474CD-0F6E-41D4-BCA8-669F7595B1C0}" presName="node" presStyleLbl="node1" presStyleIdx="3" presStyleCnt="6">
        <dgm:presLayoutVars>
          <dgm:bulletEnabled val="1"/>
        </dgm:presLayoutVars>
      </dgm:prSet>
      <dgm:spPr/>
    </dgm:pt>
    <dgm:pt modelId="{708C6F88-670A-491F-AF9C-3756B75070F7}" type="pres">
      <dgm:prSet presAssocID="{E94F3802-1C62-45C6-A92B-AEAA29ECC819}" presName="sibTrans" presStyleCnt="0"/>
      <dgm:spPr/>
    </dgm:pt>
    <dgm:pt modelId="{60A93653-822D-4B98-BF08-E431A62981F2}" type="pres">
      <dgm:prSet presAssocID="{C849F1C8-1D6C-48B9-80DD-976AD462AC14}" presName="node" presStyleLbl="node1" presStyleIdx="4" presStyleCnt="6">
        <dgm:presLayoutVars>
          <dgm:bulletEnabled val="1"/>
        </dgm:presLayoutVars>
      </dgm:prSet>
      <dgm:spPr/>
    </dgm:pt>
    <dgm:pt modelId="{D091AF3B-2C30-4D59-A436-0377F330A96D}" type="pres">
      <dgm:prSet presAssocID="{79E5AD3B-ABFA-4515-B246-9DED771A6F19}" presName="sibTrans" presStyleCnt="0"/>
      <dgm:spPr/>
    </dgm:pt>
    <dgm:pt modelId="{04C3698B-9664-4393-9E92-C50E41F51537}" type="pres">
      <dgm:prSet presAssocID="{0D4E6EB6-EA19-415F-B978-E431EA3F064C}" presName="node" presStyleLbl="node1" presStyleIdx="5" presStyleCnt="6">
        <dgm:presLayoutVars>
          <dgm:bulletEnabled val="1"/>
        </dgm:presLayoutVars>
      </dgm:prSet>
      <dgm:spPr/>
    </dgm:pt>
  </dgm:ptLst>
  <dgm:cxnLst>
    <dgm:cxn modelId="{82807A10-F594-4594-8497-093B716A4EDC}" srcId="{B2719C17-50D7-42B0-9E80-1B51924F0CD2}" destId="{0D4E6EB6-EA19-415F-B978-E431EA3F064C}" srcOrd="5" destOrd="0" parTransId="{5702B740-8879-426F-8E20-9F37C4F8DAD3}" sibTransId="{0B20D4A0-C069-456D-9339-D474BC448276}"/>
    <dgm:cxn modelId="{4BE9DC16-917A-404D-B7D9-D32B24C321E5}" type="presOf" srcId="{C849F1C8-1D6C-48B9-80DD-976AD462AC14}" destId="{60A93653-822D-4B98-BF08-E431A62981F2}" srcOrd="0" destOrd="0" presId="urn:microsoft.com/office/officeart/2005/8/layout/default"/>
    <dgm:cxn modelId="{C92B502D-99D6-4FF7-AE58-BF118D553577}" type="presOf" srcId="{B2719C17-50D7-42B0-9E80-1B51924F0CD2}" destId="{A070192E-0A06-42A3-88FC-9C35C85D2C45}" srcOrd="0" destOrd="0" presId="urn:microsoft.com/office/officeart/2005/8/layout/default"/>
    <dgm:cxn modelId="{4AB1A735-E283-4E13-9B76-66FDFDA873FB}" srcId="{B2719C17-50D7-42B0-9E80-1B51924F0CD2}" destId="{80EE74CB-E94E-40ED-AFF6-E0EA76B34FC1}" srcOrd="2" destOrd="0" parTransId="{B4DD58D5-B3B9-4B0D-B622-3FF52DC17A9A}" sibTransId="{CA128203-BA26-48B6-8CD4-8A00EE2A68A2}"/>
    <dgm:cxn modelId="{4C0E6A38-0792-47CE-8A76-9E94F8E760B2}" type="presOf" srcId="{80EE74CB-E94E-40ED-AFF6-E0EA76B34FC1}" destId="{794BB9A4-CAA6-4050-824D-217666C4F205}" srcOrd="0" destOrd="0" presId="urn:microsoft.com/office/officeart/2005/8/layout/default"/>
    <dgm:cxn modelId="{D6424F3A-2D41-47A0-B5C5-7582B2C846AA}" srcId="{B2719C17-50D7-42B0-9E80-1B51924F0CD2}" destId="{C849F1C8-1D6C-48B9-80DD-976AD462AC14}" srcOrd="4" destOrd="0" parTransId="{2E33F932-6465-4A49-B022-5B2B3CAA07F3}" sibTransId="{79E5AD3B-ABFA-4515-B246-9DED771A6F19}"/>
    <dgm:cxn modelId="{882E8B3E-B3D7-4A6D-946D-76D2FC386A8E}" srcId="{B2719C17-50D7-42B0-9E80-1B51924F0CD2}" destId="{7C494624-022C-47F2-BB46-9495148FFD30}" srcOrd="0" destOrd="0" parTransId="{CD9A4B79-C529-4AF5-B2C3-CBD588940605}" sibTransId="{2151F1B2-1EBB-42C6-B5BB-BC087507A636}"/>
    <dgm:cxn modelId="{15C4CA7A-078C-4B28-B09B-45BCB4B78EAE}" type="presOf" srcId="{7C494624-022C-47F2-BB46-9495148FFD30}" destId="{707824C6-81B5-404B-838A-008A982DA1C3}" srcOrd="0" destOrd="0" presId="urn:microsoft.com/office/officeart/2005/8/layout/default"/>
    <dgm:cxn modelId="{DB0CA3A3-C0EE-4EF8-B28F-4EA370507695}" type="presOf" srcId="{0D4E6EB6-EA19-415F-B978-E431EA3F064C}" destId="{04C3698B-9664-4393-9E92-C50E41F51537}" srcOrd="0" destOrd="0" presId="urn:microsoft.com/office/officeart/2005/8/layout/default"/>
    <dgm:cxn modelId="{1E1BDDAF-ECBC-4E32-A11A-9FF90C82793F}" srcId="{B2719C17-50D7-42B0-9E80-1B51924F0CD2}" destId="{EB7474CD-0F6E-41D4-BCA8-669F7595B1C0}" srcOrd="3" destOrd="0" parTransId="{0C4A2097-4959-4192-920E-38C616195554}" sibTransId="{E94F3802-1C62-45C6-A92B-AEAA29ECC819}"/>
    <dgm:cxn modelId="{CC530CBC-BFB4-404C-9416-072746788B30}" type="presOf" srcId="{E3CB613F-2CCD-4F92-A530-6799B3ECD95C}" destId="{DC757A77-2DA6-4150-8B22-C6EA3B914DEF}" srcOrd="0" destOrd="0" presId="urn:microsoft.com/office/officeart/2005/8/layout/default"/>
    <dgm:cxn modelId="{D3A2E1E2-319F-4AA2-AE3C-D2E436804DAF}" srcId="{B2719C17-50D7-42B0-9E80-1B51924F0CD2}" destId="{E3CB613F-2CCD-4F92-A530-6799B3ECD95C}" srcOrd="1" destOrd="0" parTransId="{880E9E5A-BD61-40C3-914B-6406463BBC08}" sibTransId="{4D8A3B88-94DD-4103-85B3-F27352AA7ADB}"/>
    <dgm:cxn modelId="{62BDAEE6-FE01-4D5B-97BD-9FB8A87CB3BD}" type="presOf" srcId="{EB7474CD-0F6E-41D4-BCA8-669F7595B1C0}" destId="{C7C60F05-DD2C-4B48-83AE-F819D223B65B}" srcOrd="0" destOrd="0" presId="urn:microsoft.com/office/officeart/2005/8/layout/default"/>
    <dgm:cxn modelId="{26FA368D-E7EC-4EDA-B8AB-B78182695088}" type="presParOf" srcId="{A070192E-0A06-42A3-88FC-9C35C85D2C45}" destId="{707824C6-81B5-404B-838A-008A982DA1C3}" srcOrd="0" destOrd="0" presId="urn:microsoft.com/office/officeart/2005/8/layout/default"/>
    <dgm:cxn modelId="{2EAAA402-FAC1-4342-9450-92A92B8372FA}" type="presParOf" srcId="{A070192E-0A06-42A3-88FC-9C35C85D2C45}" destId="{5976EFF6-9162-4CCE-B4B4-683CFC1C7603}" srcOrd="1" destOrd="0" presId="urn:microsoft.com/office/officeart/2005/8/layout/default"/>
    <dgm:cxn modelId="{99E0823F-8B8C-44D5-A907-D38FC53656E6}" type="presParOf" srcId="{A070192E-0A06-42A3-88FC-9C35C85D2C45}" destId="{DC757A77-2DA6-4150-8B22-C6EA3B914DEF}" srcOrd="2" destOrd="0" presId="urn:microsoft.com/office/officeart/2005/8/layout/default"/>
    <dgm:cxn modelId="{46AF8834-DD78-4C03-A5A5-9FC996E9ACC5}" type="presParOf" srcId="{A070192E-0A06-42A3-88FC-9C35C85D2C45}" destId="{ADEED77C-53EE-4D4D-9D15-298AFBE52D82}" srcOrd="3" destOrd="0" presId="urn:microsoft.com/office/officeart/2005/8/layout/default"/>
    <dgm:cxn modelId="{42509BF9-61B3-43BE-8E32-B7D51C677138}" type="presParOf" srcId="{A070192E-0A06-42A3-88FC-9C35C85D2C45}" destId="{794BB9A4-CAA6-4050-824D-217666C4F205}" srcOrd="4" destOrd="0" presId="urn:microsoft.com/office/officeart/2005/8/layout/default"/>
    <dgm:cxn modelId="{B8157EAB-47FA-41FF-8E86-930536AB9ED4}" type="presParOf" srcId="{A070192E-0A06-42A3-88FC-9C35C85D2C45}" destId="{93560CE3-2512-4F40-A623-F88EB9DC0446}" srcOrd="5" destOrd="0" presId="urn:microsoft.com/office/officeart/2005/8/layout/default"/>
    <dgm:cxn modelId="{470993DC-95D4-44C4-B4B4-79853376E30B}" type="presParOf" srcId="{A070192E-0A06-42A3-88FC-9C35C85D2C45}" destId="{C7C60F05-DD2C-4B48-83AE-F819D223B65B}" srcOrd="6" destOrd="0" presId="urn:microsoft.com/office/officeart/2005/8/layout/default"/>
    <dgm:cxn modelId="{4901374C-307C-44B3-9B7F-D51237253DA8}" type="presParOf" srcId="{A070192E-0A06-42A3-88FC-9C35C85D2C45}" destId="{708C6F88-670A-491F-AF9C-3756B75070F7}" srcOrd="7" destOrd="0" presId="urn:microsoft.com/office/officeart/2005/8/layout/default"/>
    <dgm:cxn modelId="{B85E8BFD-1702-496E-90E9-EC7E41C910F0}" type="presParOf" srcId="{A070192E-0A06-42A3-88FC-9C35C85D2C45}" destId="{60A93653-822D-4B98-BF08-E431A62981F2}" srcOrd="8" destOrd="0" presId="urn:microsoft.com/office/officeart/2005/8/layout/default"/>
    <dgm:cxn modelId="{4AEDEAEE-841A-46B7-8C37-714748EE9B98}" type="presParOf" srcId="{A070192E-0A06-42A3-88FC-9C35C85D2C45}" destId="{D091AF3B-2C30-4D59-A436-0377F330A96D}" srcOrd="9" destOrd="0" presId="urn:microsoft.com/office/officeart/2005/8/layout/default"/>
    <dgm:cxn modelId="{6542A1A1-02B6-4812-ACE3-BE0D52596AF5}" type="presParOf" srcId="{A070192E-0A06-42A3-88FC-9C35C85D2C45}" destId="{04C3698B-9664-4393-9E92-C50E41F51537}"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7824C6-81B5-404B-838A-008A982DA1C3}">
      <dsp:nvSpPr>
        <dsp:cNvPr id="0" name=""/>
        <dsp:cNvSpPr/>
      </dsp:nvSpPr>
      <dsp:spPr>
        <a:xfrm>
          <a:off x="357265" y="879"/>
          <a:ext cx="3100106" cy="1860063"/>
        </a:xfrm>
        <a:prstGeom prst="rect">
          <a:avLst/>
        </a:prstGeom>
        <a:solidFill>
          <a:schemeClr val="accent1">
            <a:hueOff val="0"/>
            <a:satOff val="0"/>
            <a:lumOff val="0"/>
          </a:schemeClr>
        </a:solidFill>
        <a:ln w="12700" cap="flat" cmpd="sng" algn="ctr">
          <a:solidFill>
            <a:schemeClr val="lt1">
              <a:hueOff val="0"/>
              <a:satOff val="0"/>
              <a:lumOff val="0"/>
              <a:alphaOff val="0"/>
            </a:schemeClr>
          </a:solidFill>
          <a:prstDash val="solid"/>
          <a:miter lim="800000"/>
        </a:ln>
        <a:effectLst>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sl-SI" sz="2300" kern="1200" dirty="0"/>
            <a:t>Stroški osebja / </a:t>
          </a:r>
        </a:p>
        <a:p>
          <a:pPr marL="0" lvl="0" indent="0" algn="ctr" defTabSz="1022350">
            <a:lnSpc>
              <a:spcPct val="90000"/>
            </a:lnSpc>
            <a:spcBef>
              <a:spcPct val="0"/>
            </a:spcBef>
            <a:spcAft>
              <a:spcPct val="35000"/>
            </a:spcAft>
            <a:buNone/>
          </a:pPr>
          <a:r>
            <a:rPr lang="hr-HR" sz="2300" kern="1200" dirty="0"/>
            <a:t>Troškovi osoblja</a:t>
          </a:r>
          <a:endParaRPr lang="en-US" sz="2300" kern="1200" dirty="0"/>
        </a:p>
      </dsp:txBody>
      <dsp:txXfrm>
        <a:off x="357265" y="879"/>
        <a:ext cx="3100106" cy="1860063"/>
      </dsp:txXfrm>
    </dsp:sp>
    <dsp:sp modelId="{DC757A77-2DA6-4150-8B22-C6EA3B914DEF}">
      <dsp:nvSpPr>
        <dsp:cNvPr id="0" name=""/>
        <dsp:cNvSpPr/>
      </dsp:nvSpPr>
      <dsp:spPr>
        <a:xfrm>
          <a:off x="3767382" y="879"/>
          <a:ext cx="3100106" cy="18600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sl-SI" sz="2300" kern="1200" dirty="0"/>
            <a:t>Pisarniški in administrativni stroški / </a:t>
          </a:r>
          <a:r>
            <a:rPr lang="hr-HR" sz="2300" kern="1200" dirty="0"/>
            <a:t>Uredski i administrativni troškovi</a:t>
          </a:r>
          <a:endParaRPr lang="en-US" sz="2300" kern="1200" dirty="0"/>
        </a:p>
      </dsp:txBody>
      <dsp:txXfrm>
        <a:off x="3767382" y="879"/>
        <a:ext cx="3100106" cy="1860063"/>
      </dsp:txXfrm>
    </dsp:sp>
    <dsp:sp modelId="{794BB9A4-CAA6-4050-824D-217666C4F205}">
      <dsp:nvSpPr>
        <dsp:cNvPr id="0" name=""/>
        <dsp:cNvSpPr/>
      </dsp:nvSpPr>
      <dsp:spPr>
        <a:xfrm>
          <a:off x="7177499" y="879"/>
          <a:ext cx="3100106" cy="18600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sl-SI" sz="2300" kern="1200" dirty="0"/>
            <a:t>Potni in namestitveni stroški / </a:t>
          </a:r>
          <a:r>
            <a:rPr lang="fi-FI" sz="2300" kern="1200" dirty="0"/>
            <a:t>Troškovi putovanja i smještaja</a:t>
          </a:r>
          <a:endParaRPr lang="en-US" sz="2300" kern="1200" dirty="0"/>
        </a:p>
      </dsp:txBody>
      <dsp:txXfrm>
        <a:off x="7177499" y="879"/>
        <a:ext cx="3100106" cy="1860063"/>
      </dsp:txXfrm>
    </dsp:sp>
    <dsp:sp modelId="{C7C60F05-DD2C-4B48-83AE-F819D223B65B}">
      <dsp:nvSpPr>
        <dsp:cNvPr id="0" name=""/>
        <dsp:cNvSpPr/>
      </dsp:nvSpPr>
      <dsp:spPr>
        <a:xfrm>
          <a:off x="357265" y="2170953"/>
          <a:ext cx="3100106" cy="18600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sl-SI" sz="2300" kern="1200" dirty="0"/>
            <a:t>Stroški zunanjih strokovnjakov in storitev / </a:t>
          </a:r>
          <a:r>
            <a:rPr lang="hr-HR" sz="2300" kern="1200" dirty="0"/>
            <a:t>Troškovi vanjskih stručnjaka i usluga</a:t>
          </a:r>
          <a:endParaRPr lang="en-US" sz="2300" kern="1200" dirty="0"/>
        </a:p>
      </dsp:txBody>
      <dsp:txXfrm>
        <a:off x="357265" y="2170953"/>
        <a:ext cx="3100106" cy="1860063"/>
      </dsp:txXfrm>
    </dsp:sp>
    <dsp:sp modelId="{60A93653-822D-4B98-BF08-E431A62981F2}">
      <dsp:nvSpPr>
        <dsp:cNvPr id="0" name=""/>
        <dsp:cNvSpPr/>
      </dsp:nvSpPr>
      <dsp:spPr>
        <a:xfrm>
          <a:off x="3767382" y="2170953"/>
          <a:ext cx="3100106" cy="18600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sl-SI" sz="2300" kern="1200" dirty="0"/>
            <a:t>Stroški opreme / </a:t>
          </a:r>
          <a:r>
            <a:rPr lang="hr-HR" sz="2300" kern="1200" dirty="0"/>
            <a:t>Troškovi </a:t>
          </a:r>
          <a:r>
            <a:rPr lang="sl-SI" sz="2300" kern="1200" dirty="0"/>
            <a:t>opreme</a:t>
          </a:r>
          <a:endParaRPr lang="en-US" sz="2300" kern="1200" dirty="0"/>
        </a:p>
      </dsp:txBody>
      <dsp:txXfrm>
        <a:off x="3767382" y="2170953"/>
        <a:ext cx="3100106" cy="1860063"/>
      </dsp:txXfrm>
    </dsp:sp>
    <dsp:sp modelId="{04C3698B-9664-4393-9E92-C50E41F51537}">
      <dsp:nvSpPr>
        <dsp:cNvPr id="0" name=""/>
        <dsp:cNvSpPr/>
      </dsp:nvSpPr>
      <dsp:spPr>
        <a:xfrm>
          <a:off x="7177499" y="2170953"/>
          <a:ext cx="3100106" cy="18600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sl-SI" sz="2300" kern="1200" dirty="0"/>
            <a:t>Stroški za infrastrukturo in gradnje / </a:t>
          </a:r>
        </a:p>
        <a:p>
          <a:pPr marL="0" lvl="0" indent="0" algn="ctr" defTabSz="1022350">
            <a:lnSpc>
              <a:spcPct val="90000"/>
            </a:lnSpc>
            <a:spcBef>
              <a:spcPct val="0"/>
            </a:spcBef>
            <a:spcAft>
              <a:spcPct val="35000"/>
            </a:spcAft>
            <a:buNone/>
          </a:pPr>
          <a:r>
            <a:rPr lang="nn-NO" sz="2300" kern="1200" dirty="0"/>
            <a:t>Troškovi infrastrukture i radova</a:t>
          </a:r>
          <a:endParaRPr lang="en-US" sz="2300" kern="1200" dirty="0"/>
        </a:p>
      </dsp:txBody>
      <dsp:txXfrm>
        <a:off x="7177499" y="2170953"/>
        <a:ext cx="3100106" cy="186006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894192-0B90-4AFB-A01E-1227B72A7CF0}" type="datetimeFigureOut">
              <a:rPr lang="sl-SI" smtClean="0"/>
              <a:t>6. 12. 2024</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719810-EDB7-475D-8FD4-25527EAB2BEA}" type="slidenum">
              <a:rPr lang="sl-SI" smtClean="0"/>
              <a:t>‹#›</a:t>
            </a:fld>
            <a:endParaRPr lang="sl-SI"/>
          </a:p>
        </p:txBody>
      </p:sp>
    </p:spTree>
    <p:extLst>
      <p:ext uri="{BB962C8B-B14F-4D97-AF65-F5344CB8AC3E}">
        <p14:creationId xmlns:p14="http://schemas.microsoft.com/office/powerpoint/2010/main" val="827587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Lepo pozdravljeni tudi z moje strani.</a:t>
            </a:r>
          </a:p>
          <a:p>
            <a:pPr>
              <a:lnSpc>
                <a:spcPct val="107000"/>
              </a:lnSpc>
              <a:spcAft>
                <a:spcPts val="800"/>
              </a:spcAft>
            </a:pP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V nadaljevanju vam bom predstavila dokument Pravila o upravičenosti izdatkov na </a:t>
            </a:r>
            <a:r>
              <a:rPr lang="sl-SI" sz="1200" dirty="0" err="1">
                <a:effectLst/>
                <a:latin typeface="Calibri" panose="020F0502020204030204" pitchFamily="34" charset="0"/>
                <a:ea typeface="Calibri" panose="020F0502020204030204" pitchFamily="34" charset="0"/>
                <a:cs typeface="Times New Roman" panose="02020603050405020304" pitchFamily="18" charset="0"/>
              </a:rPr>
              <a:t>Interreg</a:t>
            </a:r>
            <a:r>
              <a:rPr lang="sl-SI" sz="1200" dirty="0">
                <a:effectLst/>
                <a:latin typeface="Calibri" panose="020F0502020204030204" pitchFamily="34" charset="0"/>
                <a:ea typeface="Calibri" panose="020F0502020204030204" pitchFamily="34" charset="0"/>
                <a:cs typeface="Times New Roman" panose="02020603050405020304" pitchFamily="18" charset="0"/>
              </a:rPr>
              <a:t> programu Slovenija Hrvaška in nekaj splošnih napotkov pri načrtovanju projektnega stroškovnega načrta.</a:t>
            </a:r>
          </a:p>
          <a:p>
            <a:endParaRPr lang="sl-SI" dirty="0"/>
          </a:p>
        </p:txBody>
      </p:sp>
      <p:sp>
        <p:nvSpPr>
          <p:cNvPr id="4" name="Označba mesta številke diapozitiva 3"/>
          <p:cNvSpPr>
            <a:spLocks noGrp="1"/>
          </p:cNvSpPr>
          <p:nvPr>
            <p:ph type="sldNum" sz="quarter" idx="5"/>
          </p:nvPr>
        </p:nvSpPr>
        <p:spPr/>
        <p:txBody>
          <a:bodyPr/>
          <a:lstStyle/>
          <a:p>
            <a:fld id="{C8719810-EDB7-475D-8FD4-25527EAB2BEA}" type="slidenum">
              <a:rPr lang="sl-SI" smtClean="0"/>
              <a:t>1</a:t>
            </a:fld>
            <a:endParaRPr lang="sl-SI"/>
          </a:p>
        </p:txBody>
      </p:sp>
    </p:spTree>
    <p:extLst>
      <p:ext uri="{BB962C8B-B14F-4D97-AF65-F5344CB8AC3E}">
        <p14:creationId xmlns:p14="http://schemas.microsoft.com/office/powerpoint/2010/main" val="299549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a:t>Na programu se lahko uporablja šest kategorij stroškov:</a:t>
            </a:r>
          </a:p>
          <a:p>
            <a:r>
              <a:rPr lang="sl-SI" dirty="0"/>
              <a:t>1.	Stroški osebja</a:t>
            </a:r>
          </a:p>
          <a:p>
            <a:r>
              <a:rPr lang="sl-SI" dirty="0"/>
              <a:t>2.	Pisarniški in administrativni stroški</a:t>
            </a:r>
          </a:p>
          <a:p>
            <a:r>
              <a:rPr lang="sl-SI" dirty="0"/>
              <a:t>3.	Potni in namestitveni stroški</a:t>
            </a:r>
          </a:p>
          <a:p>
            <a:r>
              <a:rPr lang="sl-SI" dirty="0"/>
              <a:t>4.	Stroški zunanjih strokovnjakov in storitev</a:t>
            </a:r>
          </a:p>
          <a:p>
            <a:r>
              <a:rPr lang="sl-SI" dirty="0"/>
              <a:t>5.	Stroški opreme</a:t>
            </a:r>
          </a:p>
          <a:p>
            <a:r>
              <a:rPr lang="sl-SI" dirty="0"/>
              <a:t>6.	Stroški za infrastrukturo in gradnje</a:t>
            </a:r>
          </a:p>
          <a:p>
            <a:endParaRPr lang="sl-SI" dirty="0"/>
          </a:p>
        </p:txBody>
      </p:sp>
      <p:sp>
        <p:nvSpPr>
          <p:cNvPr id="4" name="Označba mesta številke diapozitiva 3"/>
          <p:cNvSpPr>
            <a:spLocks noGrp="1"/>
          </p:cNvSpPr>
          <p:nvPr>
            <p:ph type="sldNum" sz="quarter" idx="5"/>
          </p:nvPr>
        </p:nvSpPr>
        <p:spPr/>
        <p:txBody>
          <a:bodyPr/>
          <a:lstStyle/>
          <a:p>
            <a:fld id="{C8719810-EDB7-475D-8FD4-25527EAB2BEA}" type="slidenum">
              <a:rPr lang="sl-SI" smtClean="0"/>
              <a:t>10</a:t>
            </a:fld>
            <a:endParaRPr lang="sl-SI"/>
          </a:p>
        </p:txBody>
      </p:sp>
    </p:spTree>
    <p:extLst>
      <p:ext uri="{BB962C8B-B14F-4D97-AF65-F5344CB8AC3E}">
        <p14:creationId xmlns:p14="http://schemas.microsoft.com/office/powerpoint/2010/main" val="3298570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a:t>Na programu so predvidene tudi poenostavljene možnosti obračunavanja stroškov in sicer pavšalna stopnjo in pavšalni znesek</a:t>
            </a:r>
          </a:p>
          <a:p>
            <a:r>
              <a:rPr lang="sl-SI" dirty="0"/>
              <a:t>Pavšalne stopnje, ki se lahko uporabljajo oz. se morajo uporabljati na programu so naslednje:</a:t>
            </a:r>
          </a:p>
          <a:p>
            <a:r>
              <a:rPr lang="sl-SI" dirty="0"/>
              <a:t>Na kategoriji Stroški osebja se lahko partnerji odločijo, da bodo svoje stroške osebja izračunavali na osnovi pavšalne stopnje. Pavšalna stopnja znaša 20 % neposrednih stroškov projektnega partnerja. Za namene izračuna pavšalne stopnje za stroške osebja se za neposredne stroške štejejo </a:t>
            </a:r>
          </a:p>
          <a:p>
            <a:r>
              <a:rPr lang="sl-SI" dirty="0"/>
              <a:t>-	stroški zunanjih strokovnjakov in storitev</a:t>
            </a:r>
          </a:p>
          <a:p>
            <a:r>
              <a:rPr lang="sl-SI" dirty="0"/>
              <a:t>-	stroški opreme</a:t>
            </a:r>
          </a:p>
          <a:p>
            <a:r>
              <a:rPr lang="sl-SI" dirty="0"/>
              <a:t>-	stroški za infrastrukturo in gradnje.</a:t>
            </a:r>
          </a:p>
          <a:p>
            <a:r>
              <a:rPr lang="sl-SI" dirty="0"/>
              <a:t>Ta možnost ni edina, torej obvezna. Partner se namreč lahko odloči, da stroške osebja uveljavlja na podlagi dejanskih stroškov.</a:t>
            </a:r>
          </a:p>
          <a:p>
            <a:r>
              <a:rPr lang="sl-SI" dirty="0"/>
              <a:t>Na kategoriji Pisarniški in administrativni stroški partnerji morajo izbrati pavšalno stopnjo, ki je 15% neposrednih stroškov osebja </a:t>
            </a:r>
          </a:p>
          <a:p>
            <a:r>
              <a:rPr lang="sl-SI" dirty="0"/>
              <a:t>Prav tako tudi na kategoriji Potni in namestitveni stroški partnerji morajo izbrati pavšalno stopnjo, ki je 5% neposrednih stroškov osebja. </a:t>
            </a:r>
          </a:p>
          <a:p>
            <a:r>
              <a:rPr lang="sl-SI" dirty="0"/>
              <a:t>Partnerji se lahko odločijo tudi za uporabo metode 40-odstotnega pavšala za druge stroške, ki niso stroški osebja.</a:t>
            </a:r>
          </a:p>
          <a:p>
            <a:r>
              <a:rPr lang="sl-SI" dirty="0"/>
              <a:t>Ta pavšalna stopnja se izračuna kot 40 % upravičenih neposrednih stroškov osebja. Stroškovni načrt projektnega partnerja je tako sestavljen samo iz dveh kategorij stroškov: </a:t>
            </a:r>
          </a:p>
          <a:p>
            <a:r>
              <a:rPr lang="sl-SI" dirty="0"/>
              <a:t>a) stroški osebja in </a:t>
            </a:r>
          </a:p>
          <a:p>
            <a:r>
              <a:rPr lang="sl-SI" dirty="0"/>
              <a:t>b) drugi stroški v okviru te pavšalne stopnje, kamor spadajo (pisarniški in administrativni stroški, potni in namestitveni stroški, stroški zunanjih strokovnjakov in storitev, stroški opreme in stroški za infrastrukturo in gradnje).</a:t>
            </a:r>
          </a:p>
          <a:p>
            <a:endParaRPr lang="sl-SI" dirty="0"/>
          </a:p>
        </p:txBody>
      </p:sp>
      <p:sp>
        <p:nvSpPr>
          <p:cNvPr id="4" name="Označba mesta številke diapozitiva 3"/>
          <p:cNvSpPr>
            <a:spLocks noGrp="1"/>
          </p:cNvSpPr>
          <p:nvPr>
            <p:ph type="sldNum" sz="quarter" idx="5"/>
          </p:nvPr>
        </p:nvSpPr>
        <p:spPr/>
        <p:txBody>
          <a:bodyPr/>
          <a:lstStyle/>
          <a:p>
            <a:fld id="{C8719810-EDB7-475D-8FD4-25527EAB2BEA}" type="slidenum">
              <a:rPr lang="sl-SI" smtClean="0"/>
              <a:t>11</a:t>
            </a:fld>
            <a:endParaRPr lang="sl-SI"/>
          </a:p>
        </p:txBody>
      </p:sp>
    </p:spTree>
    <p:extLst>
      <p:ext uri="{BB962C8B-B14F-4D97-AF65-F5344CB8AC3E}">
        <p14:creationId xmlns:p14="http://schemas.microsoft.com/office/powerpoint/2010/main" val="1952333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a:t>Odobreni projekti so lahko upravičeni do povračila pripravljalnih stroškov v obliki pavšalnega zneska 6.000 eur (4.800 ESRR). Znesek pokriva stroške, ki so povezani s pripravo projekta do oddaje prijavnice.</a:t>
            </a:r>
          </a:p>
          <a:p>
            <a:endParaRPr lang="sl-SI" dirty="0"/>
          </a:p>
          <a:p>
            <a:r>
              <a:rPr lang="sl-SI" dirty="0"/>
              <a:t>Izplačilo pavšalnega zneska se lahko izvede, če:</a:t>
            </a:r>
          </a:p>
          <a:p>
            <a:r>
              <a:rPr lang="sl-SI" dirty="0"/>
              <a:t>  a)  je projekt zanj zaprosil z vključitvijo pripravljalnih stroškov v Prijavnico, in če je bila podpisana pogodba sofinanciranju z OU.</a:t>
            </a:r>
          </a:p>
          <a:p>
            <a:r>
              <a:rPr lang="sl-SI" dirty="0"/>
              <a:t>Znesek 6.000 je za cel projekt, in si ga lahko partnerji razdelijo, kar naredijo že v projektni prijavnici.</a:t>
            </a:r>
          </a:p>
          <a:p>
            <a:r>
              <a:rPr lang="sl-SI" dirty="0"/>
              <a:t>Projektnim partnerjem ni treba dokumentirati niti nastanka in plačila izdatkov niti resničnosti pavšalnega zneska.</a:t>
            </a:r>
          </a:p>
          <a:p>
            <a:endParaRPr lang="sl-SI" dirty="0"/>
          </a:p>
        </p:txBody>
      </p:sp>
      <p:sp>
        <p:nvSpPr>
          <p:cNvPr id="4" name="Označba mesta številke diapozitiva 3"/>
          <p:cNvSpPr>
            <a:spLocks noGrp="1"/>
          </p:cNvSpPr>
          <p:nvPr>
            <p:ph type="sldNum" sz="quarter" idx="5"/>
          </p:nvPr>
        </p:nvSpPr>
        <p:spPr/>
        <p:txBody>
          <a:bodyPr/>
          <a:lstStyle/>
          <a:p>
            <a:fld id="{C8719810-EDB7-475D-8FD4-25527EAB2BEA}" type="slidenum">
              <a:rPr lang="sl-SI" smtClean="0"/>
              <a:t>12</a:t>
            </a:fld>
            <a:endParaRPr lang="sl-SI"/>
          </a:p>
        </p:txBody>
      </p:sp>
    </p:spTree>
    <p:extLst>
      <p:ext uri="{BB962C8B-B14F-4D97-AF65-F5344CB8AC3E}">
        <p14:creationId xmlns:p14="http://schemas.microsoft.com/office/powerpoint/2010/main" val="110077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a:t>Tukaj so predstavljene možne kombinacije poenostavljenih možnosti obračunavanja stroškov. Vsak partner lahko izbere eno od treh kombinacij.  Možnosti, ki jo pri oddaji prijavnice izberete ni mogoče spremeniti med izvajanjem projekta, se pravi mora ostati enaka celotno trajanje projekta. Različni partnerji v istem projektu pa lahko izberejo različne možnosti.</a:t>
            </a:r>
          </a:p>
          <a:p>
            <a:r>
              <a:rPr lang="sl-SI" dirty="0"/>
              <a:t>Pri možnosti 1 lahko partner izbere in obračuna stroške osebja na podlagi dejanskih stroškov. Na to se potem obračunajo pisarniški in administrativni stroški in potni in namestitveni stroški na podlagi pavšalne stopnje 15% oziroma 5% stroškov osebja. Vse ostale stroške pa PP uveljavlja na podlagi dejanskih stroškov.</a:t>
            </a:r>
          </a:p>
          <a:p>
            <a:r>
              <a:rPr lang="sl-SI" dirty="0"/>
              <a:t>Če partner izbere možnost 2 se pavšalna stopnja 20% neposrednih stroškov izračuna iz dejanskih stroškov kategorij stroški zunanjih strokovnjakov, opreme in infrastrukture in gradenj. Šele ko je ta znesek izračunan se na ta znesek z uporabo pavšalne stopnje izračuna znesek osebja. Iz tega zneska nadalje pa še obe pavšalni stopnji za administrativne in potne stroške.</a:t>
            </a:r>
          </a:p>
          <a:p>
            <a:r>
              <a:rPr lang="sl-SI" dirty="0"/>
              <a:t>Partner lahko izbere tudi 3. možnost, v tem primeru se dejanski stroški obračunajo samo za stroške osebja, vsi ostali stroški pa se obračunajo na podlagi pavšalne stopnje 40% stroškov osebja. </a:t>
            </a:r>
          </a:p>
        </p:txBody>
      </p:sp>
      <p:sp>
        <p:nvSpPr>
          <p:cNvPr id="4" name="Označba mesta številke diapozitiva 3"/>
          <p:cNvSpPr>
            <a:spLocks noGrp="1"/>
          </p:cNvSpPr>
          <p:nvPr>
            <p:ph type="sldNum" sz="quarter" idx="5"/>
          </p:nvPr>
        </p:nvSpPr>
        <p:spPr/>
        <p:txBody>
          <a:bodyPr/>
          <a:lstStyle/>
          <a:p>
            <a:fld id="{C8719810-EDB7-475D-8FD4-25527EAB2BEA}" type="slidenum">
              <a:rPr lang="sl-SI" smtClean="0"/>
              <a:t>13</a:t>
            </a:fld>
            <a:endParaRPr lang="sl-SI"/>
          </a:p>
        </p:txBody>
      </p:sp>
    </p:spTree>
    <p:extLst>
      <p:ext uri="{BB962C8B-B14F-4D97-AF65-F5344CB8AC3E}">
        <p14:creationId xmlns:p14="http://schemas.microsoft.com/office/powerpoint/2010/main" val="1896715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a:t>Če nadaljujemo z upravičenimi kategorijami stroškov. Prva je stroški osebja.</a:t>
            </a:r>
          </a:p>
          <a:p>
            <a:r>
              <a:rPr lang="sl-SI" dirty="0"/>
              <a:t>Izdatki za stroške osebja obsegajo bruto stroške osebja, ki je zaposleno pri PP in ki dela na projektu. Te osebe so lahko že zaposlene pri projektnem partnerju ali jih zaposli posebej za namene projekta.</a:t>
            </a:r>
          </a:p>
          <a:p>
            <a:r>
              <a:rPr lang="sl-SI" dirty="0"/>
              <a:t>Osebje je lahko zaposleno pri projektnem partnerju </a:t>
            </a:r>
          </a:p>
          <a:p>
            <a:r>
              <a:rPr lang="sl-SI" dirty="0"/>
              <a:t>a)	za polni delovni čas na projektu (tj. zaposleni dela 100 % svojega časa na projektu)</a:t>
            </a:r>
          </a:p>
          <a:p>
            <a:r>
              <a:rPr lang="sl-SI" dirty="0"/>
              <a:t>b)	krajšim delovni časom na projektu s fiksnim odstotkom časa za delo na projektu na mesec.</a:t>
            </a:r>
          </a:p>
          <a:p>
            <a:r>
              <a:rPr lang="sl-SI" dirty="0"/>
              <a:t>Zgoraj navedene kategorije se nanašajo na odnos zaposlene osebe do projekta, ne do delodajalca</a:t>
            </a:r>
          </a:p>
          <a:p>
            <a:endParaRPr lang="sl-SI" dirty="0"/>
          </a:p>
        </p:txBody>
      </p:sp>
      <p:sp>
        <p:nvSpPr>
          <p:cNvPr id="4" name="Označba mesta številke diapozitiva 3"/>
          <p:cNvSpPr>
            <a:spLocks noGrp="1"/>
          </p:cNvSpPr>
          <p:nvPr>
            <p:ph type="sldNum" sz="quarter" idx="5"/>
          </p:nvPr>
        </p:nvSpPr>
        <p:spPr/>
        <p:txBody>
          <a:bodyPr/>
          <a:lstStyle/>
          <a:p>
            <a:fld id="{C8719810-EDB7-475D-8FD4-25527EAB2BEA}" type="slidenum">
              <a:rPr lang="sl-SI" smtClean="0"/>
              <a:t>14</a:t>
            </a:fld>
            <a:endParaRPr lang="sl-SI"/>
          </a:p>
        </p:txBody>
      </p:sp>
    </p:spTree>
    <p:extLst>
      <p:ext uri="{BB962C8B-B14F-4D97-AF65-F5344CB8AC3E}">
        <p14:creationId xmlns:p14="http://schemas.microsoft.com/office/powerpoint/2010/main" val="13946843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a:t>Izdatki, vključeni v kategorijo stroškov osebja, so omejeni na:</a:t>
            </a:r>
          </a:p>
          <a:p>
            <a:r>
              <a:rPr lang="sl-SI" dirty="0"/>
              <a:t>1.	izplačila plač za dejavnosti, ki jih projektni partner ne bi izvajal, če ne bi izvajal zadevnega projekta, izplačila morajo biti določena v dokumentu o zaposlitvi in povezana z nalogami, določenimi v opisu delovnega mesta zadevnega zaposlenega.</a:t>
            </a:r>
          </a:p>
          <a:p>
            <a:r>
              <a:rPr lang="sl-SI" dirty="0"/>
              <a:t>2.	vse druge stroške, ki so neposredno povezani z izplačanimi plačami in jih poravna PP kot delodajalec (na primer davki na plače in prispevki za socialno varnost, vključno s pokojninskim zavarovanjem), če so:</a:t>
            </a:r>
          </a:p>
          <a:p>
            <a:r>
              <a:rPr lang="sl-SI" dirty="0"/>
              <a:t> -so določeni v dokumentu o zaposlitvi ali predpisani z zakonom;</a:t>
            </a:r>
          </a:p>
          <a:p>
            <a:r>
              <a:rPr lang="sl-SI" dirty="0"/>
              <a:t> -so v skladu z zakonodajo, in standardno prakso v državi ali organizaciji</a:t>
            </a:r>
          </a:p>
          <a:p>
            <a:r>
              <a:rPr lang="sl-SI" dirty="0"/>
              <a:t>- in se delodajalcu ne povrnejo.</a:t>
            </a:r>
          </a:p>
          <a:p>
            <a:endParaRPr lang="sl-SI" dirty="0"/>
          </a:p>
        </p:txBody>
      </p:sp>
      <p:sp>
        <p:nvSpPr>
          <p:cNvPr id="4" name="Označba mesta številke diapozitiva 3"/>
          <p:cNvSpPr>
            <a:spLocks noGrp="1"/>
          </p:cNvSpPr>
          <p:nvPr>
            <p:ph type="sldNum" sz="quarter" idx="5"/>
          </p:nvPr>
        </p:nvSpPr>
        <p:spPr/>
        <p:txBody>
          <a:bodyPr/>
          <a:lstStyle/>
          <a:p>
            <a:fld id="{C8719810-EDB7-475D-8FD4-25527EAB2BEA}" type="slidenum">
              <a:rPr lang="sl-SI" smtClean="0"/>
              <a:t>15</a:t>
            </a:fld>
            <a:endParaRPr lang="sl-SI"/>
          </a:p>
        </p:txBody>
      </p:sp>
    </p:spTree>
    <p:extLst>
      <p:ext uri="{BB962C8B-B14F-4D97-AF65-F5344CB8AC3E}">
        <p14:creationId xmlns:p14="http://schemas.microsoft.com/office/powerpoint/2010/main" val="11647593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a:t>Stroški osebja se povrnejo na podlagi ali</a:t>
            </a:r>
          </a:p>
          <a:p>
            <a:r>
              <a:rPr lang="sl-SI" dirty="0"/>
              <a:t>a.	dejanskih stroškov, v tem primeru mora projektni partner dokumentirati, da so izdatki dejansko nastali in bili izplačani ali</a:t>
            </a:r>
          </a:p>
          <a:p>
            <a:r>
              <a:rPr lang="sl-SI" dirty="0"/>
              <a:t>b.	Pavšalne stopnje 20 % neposrednih stroškov, ki niso stroški osebja, v tem primeru projektnemu partnerju ni treba dokumentirati, da so izdatki dejansko nastali in bili izplačani.</a:t>
            </a:r>
          </a:p>
          <a:p>
            <a:r>
              <a:rPr lang="sl-SI" dirty="0"/>
              <a:t>Vsak projektni partner eno od oblik povračila izbere že v prijavnici </a:t>
            </a:r>
          </a:p>
          <a:p>
            <a:r>
              <a:rPr lang="sl-SI" dirty="0"/>
              <a:t>ista oblika povračila se uporablja za vse zaposlene v organizaciji projektnega partnerja in za celotno obdobje trajanja projekta</a:t>
            </a:r>
          </a:p>
          <a:p>
            <a:endParaRPr lang="sl-SI" dirty="0"/>
          </a:p>
        </p:txBody>
      </p:sp>
      <p:sp>
        <p:nvSpPr>
          <p:cNvPr id="4" name="Označba mesta številke diapozitiva 3"/>
          <p:cNvSpPr>
            <a:spLocks noGrp="1"/>
          </p:cNvSpPr>
          <p:nvPr>
            <p:ph type="sldNum" sz="quarter" idx="5"/>
          </p:nvPr>
        </p:nvSpPr>
        <p:spPr/>
        <p:txBody>
          <a:bodyPr/>
          <a:lstStyle/>
          <a:p>
            <a:fld id="{C8719810-EDB7-475D-8FD4-25527EAB2BEA}" type="slidenum">
              <a:rPr lang="sl-SI" smtClean="0"/>
              <a:t>16</a:t>
            </a:fld>
            <a:endParaRPr lang="sl-SI"/>
          </a:p>
        </p:txBody>
      </p:sp>
    </p:spTree>
    <p:extLst>
      <p:ext uri="{BB962C8B-B14F-4D97-AF65-F5344CB8AC3E}">
        <p14:creationId xmlns:p14="http://schemas.microsoft.com/office/powerpoint/2010/main" val="30497636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a:t>Kadar se PP odloči za uveljavljanje stroškov na podlagi dejanskih stroškov mora le-te tudi dokazovati. Osebje je lahko zaposleno pri projektnem partnerju za delo na projektu za polni delovni čas.</a:t>
            </a:r>
          </a:p>
          <a:p>
            <a:r>
              <a:rPr lang="sl-SI" dirty="0"/>
              <a:t>V tem primeru je upravičen skupni bruto znesek plače, ki ga ima projektni partner kot delodajalec </a:t>
            </a:r>
          </a:p>
          <a:p>
            <a:r>
              <a:rPr lang="sl-SI" dirty="0"/>
              <a:t>Dejstvo, da posameznik dela s polnim delovnim časom na projektu, mora biti jasno navedeno v dokumentu o zaposlitvi in/ali v dokumentu o dodelitvi nalog.</a:t>
            </a:r>
          </a:p>
          <a:p>
            <a:endParaRPr lang="sl-SI" dirty="0"/>
          </a:p>
        </p:txBody>
      </p:sp>
      <p:sp>
        <p:nvSpPr>
          <p:cNvPr id="4" name="Označba mesta številke diapozitiva 3"/>
          <p:cNvSpPr>
            <a:spLocks noGrp="1"/>
          </p:cNvSpPr>
          <p:nvPr>
            <p:ph type="sldNum" sz="quarter" idx="5"/>
          </p:nvPr>
        </p:nvSpPr>
        <p:spPr/>
        <p:txBody>
          <a:bodyPr/>
          <a:lstStyle/>
          <a:p>
            <a:fld id="{C8719810-EDB7-475D-8FD4-25527EAB2BEA}" type="slidenum">
              <a:rPr lang="sl-SI" smtClean="0"/>
              <a:t>17</a:t>
            </a:fld>
            <a:endParaRPr lang="sl-SI"/>
          </a:p>
        </p:txBody>
      </p:sp>
    </p:spTree>
    <p:extLst>
      <p:ext uri="{BB962C8B-B14F-4D97-AF65-F5344CB8AC3E}">
        <p14:creationId xmlns:p14="http://schemas.microsoft.com/office/powerpoint/2010/main" val="33282046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a:t>Kadar zaposleni dela na projektu krajši delovni čas, je to možno samo v obliki fiksnega deleža časa na mesec na projektu. </a:t>
            </a:r>
          </a:p>
          <a:p>
            <a:r>
              <a:rPr lang="sl-SI" dirty="0"/>
              <a:t>V tem primeru je upravičen % mesečnih bruto stroškov za zaposlenega, ki jih ima PP kot delodajalec.</a:t>
            </a:r>
          </a:p>
          <a:p>
            <a:r>
              <a:rPr lang="sl-SI" dirty="0"/>
              <a:t>odstotek dodelitve delovnega časa zaposlenega za projekt  mora biti jasno naveden v dokumentu o zaposlitvi in/ali v dokumentu o dodelitvi nalog</a:t>
            </a:r>
          </a:p>
          <a:p>
            <a:endParaRPr lang="sl-SI" dirty="0"/>
          </a:p>
        </p:txBody>
      </p:sp>
      <p:sp>
        <p:nvSpPr>
          <p:cNvPr id="4" name="Označba mesta številke diapozitiva 3"/>
          <p:cNvSpPr>
            <a:spLocks noGrp="1"/>
          </p:cNvSpPr>
          <p:nvPr>
            <p:ph type="sldNum" sz="quarter" idx="5"/>
          </p:nvPr>
        </p:nvSpPr>
        <p:spPr/>
        <p:txBody>
          <a:bodyPr/>
          <a:lstStyle/>
          <a:p>
            <a:fld id="{C8719810-EDB7-475D-8FD4-25527EAB2BEA}" type="slidenum">
              <a:rPr lang="sl-SI" smtClean="0"/>
              <a:t>18</a:t>
            </a:fld>
            <a:endParaRPr lang="sl-SI"/>
          </a:p>
        </p:txBody>
      </p:sp>
    </p:spTree>
    <p:extLst>
      <p:ext uri="{BB962C8B-B14F-4D97-AF65-F5344CB8AC3E}">
        <p14:creationId xmlns:p14="http://schemas.microsoft.com/office/powerpoint/2010/main" val="17203254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a:lnSpc>
                <a:spcPct val="107000"/>
              </a:lnSpc>
              <a:spcAft>
                <a:spcPts val="800"/>
              </a:spcAft>
            </a:pPr>
            <a:r>
              <a:rPr lang="sl-SI" sz="1200" b="1" dirty="0">
                <a:effectLst/>
                <a:latin typeface="Calibri" panose="020F0502020204030204" pitchFamily="34" charset="0"/>
                <a:ea typeface="Calibri" panose="020F0502020204030204" pitchFamily="34" charset="0"/>
                <a:cs typeface="Times New Roman" panose="02020603050405020304" pitchFamily="18" charset="0"/>
              </a:rPr>
              <a:t>Dokument o dodelitvi nalog</a:t>
            </a:r>
            <a:r>
              <a:rPr lang="sl-SI" sz="1200" dirty="0">
                <a:effectLst/>
                <a:latin typeface="Calibri" panose="020F0502020204030204" pitchFamily="34" charset="0"/>
                <a:ea typeface="Calibri" panose="020F0502020204030204" pitchFamily="34" charset="0"/>
                <a:cs typeface="Times New Roman" panose="02020603050405020304" pitchFamily="18" charset="0"/>
              </a:rPr>
              <a:t> je priloga teh navodil in je </a:t>
            </a:r>
            <a:r>
              <a:rPr lang="pl-PL" sz="1200" dirty="0">
                <a:effectLst/>
                <a:latin typeface="Calibri" panose="020F0502020204030204" pitchFamily="34" charset="0"/>
                <a:ea typeface="Calibri" panose="020F0502020204030204" pitchFamily="34" charset="0"/>
                <a:cs typeface="Times New Roman" panose="02020603050405020304" pitchFamily="18" charset="0"/>
              </a:rPr>
              <a:t>lahko del dokumenta o zaposlitvi ali ločen dokument</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l-SI" sz="1200" dirty="0">
                <a:effectLst/>
                <a:latin typeface="Calibri" panose="020F0502020204030204" pitchFamily="34" charset="0"/>
                <a:ea typeface="Times New Roman" panose="02020603050405020304" pitchFamily="18" charset="0"/>
                <a:cs typeface="Calibri" panose="020F0502020204030204" pitchFamily="34" charset="0"/>
              </a:rPr>
              <a:t>-	se izda posamično za vsakega zaposlenega in za vsak projekt posebej;</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l-SI" sz="1200" dirty="0">
                <a:effectLst/>
                <a:latin typeface="Calibri" panose="020F0502020204030204" pitchFamily="34" charset="0"/>
                <a:ea typeface="Times New Roman" panose="02020603050405020304" pitchFamily="18" charset="0"/>
                <a:cs typeface="Calibri" panose="020F0502020204030204" pitchFamily="34" charset="0"/>
              </a:rPr>
              <a:t>-	vsebuje osnovne informacije o projektu (akronim projekta, ime partnerja, ime zaposlenega);</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l-SI" sz="1200" dirty="0">
                <a:effectLst/>
                <a:latin typeface="Calibri" panose="020F0502020204030204" pitchFamily="34" charset="0"/>
                <a:ea typeface="Times New Roman" panose="02020603050405020304" pitchFamily="18" charset="0"/>
                <a:cs typeface="Calibri" panose="020F0502020204030204" pitchFamily="34" charset="0"/>
              </a:rPr>
              <a:t>-	vsebuje datum, od kdaj velja in številko njegove različice</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sl-SI" dirty="0"/>
          </a:p>
        </p:txBody>
      </p:sp>
      <p:sp>
        <p:nvSpPr>
          <p:cNvPr id="4" name="Označba mesta številke diapozitiva 3"/>
          <p:cNvSpPr>
            <a:spLocks noGrp="1"/>
          </p:cNvSpPr>
          <p:nvPr>
            <p:ph type="sldNum" sz="quarter" idx="5"/>
          </p:nvPr>
        </p:nvSpPr>
        <p:spPr/>
        <p:txBody>
          <a:bodyPr/>
          <a:lstStyle/>
          <a:p>
            <a:fld id="{C8719810-EDB7-475D-8FD4-25527EAB2BEA}" type="slidenum">
              <a:rPr lang="sl-SI" smtClean="0"/>
              <a:t>19</a:t>
            </a:fld>
            <a:endParaRPr lang="sl-SI"/>
          </a:p>
        </p:txBody>
      </p:sp>
    </p:spTree>
    <p:extLst>
      <p:ext uri="{BB962C8B-B14F-4D97-AF65-F5344CB8AC3E}">
        <p14:creationId xmlns:p14="http://schemas.microsoft.com/office/powerpoint/2010/main" val="207331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Upravičenost izdatkov je eden pomembnejših vidikov načrtovanja projekta. Za projekte, financirane v okviru Programa, veljajo pravila EU, programska pravila ter nacionalna (institucionalna) pravila. </a:t>
            </a:r>
          </a:p>
          <a:p>
            <a:pPr>
              <a:lnSpc>
                <a:spcPct val="107000"/>
              </a:lnSpc>
              <a:spcAft>
                <a:spcPts val="800"/>
              </a:spcAft>
            </a:pPr>
            <a:r>
              <a:rPr lang="sl-SI" sz="1200" b="1" dirty="0">
                <a:effectLst/>
                <a:latin typeface="Calibri" panose="020F0502020204030204" pitchFamily="34" charset="0"/>
                <a:ea typeface="Calibri" panose="020F0502020204030204" pitchFamily="34" charset="0"/>
                <a:cs typeface="Times New Roman" panose="02020603050405020304" pitchFamily="18" charset="0"/>
              </a:rPr>
              <a:t>Hierarhija</a:t>
            </a:r>
            <a:r>
              <a:rPr lang="sl-SI" sz="1200" dirty="0">
                <a:effectLst/>
                <a:latin typeface="Calibri" panose="020F0502020204030204" pitchFamily="34" charset="0"/>
                <a:ea typeface="Calibri" panose="020F0502020204030204" pitchFamily="34" charset="0"/>
                <a:cs typeface="Times New Roman" panose="02020603050405020304" pitchFamily="18" charset="0"/>
              </a:rPr>
              <a:t> pravil o upravičenosti JE SLEDEČA:</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Najpomembnejša so Pravila EU, torej tukaj naštete uredbe EU</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Sledijo programska pravila o upravičenosti, torej  pravila o upravičenosti izdatkov za celotni program in nazadnje nacionalna pravila, ki se uporabljajo za javna naročila in za zadeve, ki niso zajete v zgoraj navedenih pravilih </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Treba je upoštevati, da morajo projektni partnerji v primeru, kadar so nacionalna pravila strožja od programskih pravil, spoštovati in upoštevati nacionalna pravila.</a:t>
            </a:r>
          </a:p>
          <a:p>
            <a:endParaRPr lang="sl-SI" dirty="0"/>
          </a:p>
        </p:txBody>
      </p:sp>
      <p:sp>
        <p:nvSpPr>
          <p:cNvPr id="4" name="Označba mesta številke diapozitiva 3"/>
          <p:cNvSpPr>
            <a:spLocks noGrp="1"/>
          </p:cNvSpPr>
          <p:nvPr>
            <p:ph type="sldNum" sz="quarter" idx="5"/>
          </p:nvPr>
        </p:nvSpPr>
        <p:spPr/>
        <p:txBody>
          <a:bodyPr/>
          <a:lstStyle/>
          <a:p>
            <a:fld id="{C8719810-EDB7-475D-8FD4-25527EAB2BEA}" type="slidenum">
              <a:rPr lang="sl-SI" smtClean="0"/>
              <a:t>2</a:t>
            </a:fld>
            <a:endParaRPr lang="sl-SI"/>
          </a:p>
        </p:txBody>
      </p:sp>
    </p:spTree>
    <p:extLst>
      <p:ext uri="{BB962C8B-B14F-4D97-AF65-F5344CB8AC3E}">
        <p14:creationId xmlns:p14="http://schemas.microsoft.com/office/powerpoint/2010/main" val="9534425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342900" lvl="0" indent="-342900" algn="just">
              <a:lnSpc>
                <a:spcPct val="107000"/>
              </a:lnSpc>
              <a:spcAft>
                <a:spcPts val="600"/>
              </a:spcAft>
              <a:buSzPts val="800"/>
              <a:buFont typeface="Tahoma" panose="020B0604030504040204" pitchFamily="34" charset="0"/>
              <a:buChar char="-"/>
            </a:pPr>
            <a:r>
              <a:rPr lang="sl-SI" sz="1200" dirty="0">
                <a:effectLst/>
                <a:latin typeface="Calibri" panose="020F0502020204030204" pitchFamily="34" charset="0"/>
                <a:ea typeface="Times New Roman" panose="02020603050405020304" pitchFamily="18" charset="0"/>
                <a:cs typeface="Calibri" panose="020F0502020204030204" pitchFamily="34" charset="0"/>
              </a:rPr>
              <a:t>vsebuje lastno izjavo o odsotnosti dvojnega financiranja stroškov osebja;</a:t>
            </a:r>
            <a:endParaRPr lang="sl-SI" sz="1200" dirty="0">
              <a:effectLst/>
              <a:latin typeface="Calibri" panose="020F0502020204030204" pitchFamily="34" charset="0"/>
              <a:ea typeface="Times New Roman" panose="02020603050405020304" pitchFamily="18" charset="0"/>
              <a:cs typeface="Wingdings 2" panose="05020102010507070707" pitchFamily="18" charset="2"/>
            </a:endParaRPr>
          </a:p>
          <a:p>
            <a:pPr marL="342900" lvl="0" indent="-342900" algn="just">
              <a:lnSpc>
                <a:spcPct val="107000"/>
              </a:lnSpc>
              <a:spcAft>
                <a:spcPts val="600"/>
              </a:spcAft>
              <a:buSzPts val="800"/>
              <a:buFont typeface="Tahoma" panose="020B0604030504040204" pitchFamily="34" charset="0"/>
              <a:buChar char="-"/>
            </a:pPr>
            <a:r>
              <a:rPr lang="sl-SI" sz="1200" dirty="0">
                <a:effectLst/>
                <a:latin typeface="Calibri" panose="020F0502020204030204" pitchFamily="34" charset="0"/>
                <a:ea typeface="Times New Roman" panose="02020603050405020304" pitchFamily="18" charset="0"/>
                <a:cs typeface="Calibri" panose="020F0502020204030204" pitchFamily="34" charset="0"/>
              </a:rPr>
              <a:t>vsebuje opis nalog zaposlenega v projektu s sorazmerno stopnjo podrobnosti, ki odraža navedeni odstotek;</a:t>
            </a:r>
            <a:endParaRPr lang="sl-SI" sz="1200" dirty="0">
              <a:effectLst/>
              <a:latin typeface="Calibri" panose="020F0502020204030204" pitchFamily="34" charset="0"/>
              <a:ea typeface="Times New Roman" panose="02020603050405020304" pitchFamily="18" charset="0"/>
              <a:cs typeface="Wingdings 2" panose="05020102010507070707" pitchFamily="18" charset="2"/>
            </a:endParaRPr>
          </a:p>
          <a:p>
            <a:pPr marL="342900" lvl="0" indent="-342900" algn="just">
              <a:lnSpc>
                <a:spcPct val="107000"/>
              </a:lnSpc>
              <a:spcAft>
                <a:spcPts val="600"/>
              </a:spcAft>
              <a:buSzPts val="800"/>
              <a:buFont typeface="Tahoma" panose="020B0604030504040204" pitchFamily="34" charset="0"/>
              <a:buChar char="-"/>
            </a:pPr>
            <a:r>
              <a:rPr lang="sl-SI" sz="1200" dirty="0">
                <a:effectLst/>
                <a:latin typeface="Calibri" panose="020F0502020204030204" pitchFamily="34" charset="0"/>
                <a:ea typeface="Times New Roman" panose="02020603050405020304" pitchFamily="18" charset="0"/>
                <a:cs typeface="Calibri" panose="020F0502020204030204" pitchFamily="34" charset="0"/>
              </a:rPr>
              <a:t>vsebuje odstotek delovnega časa zaposlenega v projektu na mesec;</a:t>
            </a:r>
            <a:endParaRPr lang="sl-SI" sz="1200" dirty="0">
              <a:effectLst/>
              <a:latin typeface="Calibri" panose="020F0502020204030204" pitchFamily="34" charset="0"/>
              <a:ea typeface="Times New Roman" panose="02020603050405020304" pitchFamily="18" charset="0"/>
              <a:cs typeface="Wingdings 2" panose="05020102010507070707" pitchFamily="18" charset="2"/>
            </a:endParaRPr>
          </a:p>
          <a:p>
            <a:pPr marL="342900" lvl="0" indent="-342900" algn="just">
              <a:lnSpc>
                <a:spcPct val="107000"/>
              </a:lnSpc>
              <a:spcAft>
                <a:spcPts val="600"/>
              </a:spcAft>
              <a:buSzPts val="800"/>
              <a:buFont typeface="Tahoma" panose="020B0604030504040204" pitchFamily="34" charset="0"/>
              <a:buChar char="-"/>
            </a:pPr>
            <a:r>
              <a:rPr lang="sl-SI" sz="1200" dirty="0">
                <a:effectLst/>
                <a:latin typeface="Calibri" panose="020F0502020204030204" pitchFamily="34" charset="0"/>
                <a:ea typeface="Times New Roman" panose="02020603050405020304" pitchFamily="18" charset="0"/>
                <a:cs typeface="Calibri" panose="020F0502020204030204" pitchFamily="34" charset="0"/>
              </a:rPr>
              <a:t>je podpisan s strani delodajalca (nadzornika itd.) in zaposlenega.</a:t>
            </a:r>
            <a:endParaRPr lang="sl-SI" sz="1200" dirty="0">
              <a:effectLst/>
              <a:latin typeface="Calibri" panose="020F0502020204030204" pitchFamily="34" charset="0"/>
              <a:ea typeface="Times New Roman" panose="02020603050405020304" pitchFamily="18" charset="0"/>
              <a:cs typeface="Wingdings 2" panose="05020102010507070707" pitchFamily="18" charset="2"/>
            </a:endParaRPr>
          </a:p>
          <a:p>
            <a:endParaRPr lang="sl-SI" dirty="0"/>
          </a:p>
        </p:txBody>
      </p:sp>
      <p:sp>
        <p:nvSpPr>
          <p:cNvPr id="4" name="Označba mesta številke diapozitiva 3"/>
          <p:cNvSpPr>
            <a:spLocks noGrp="1"/>
          </p:cNvSpPr>
          <p:nvPr>
            <p:ph type="sldNum" sz="quarter" idx="5"/>
          </p:nvPr>
        </p:nvSpPr>
        <p:spPr/>
        <p:txBody>
          <a:bodyPr/>
          <a:lstStyle/>
          <a:p>
            <a:fld id="{C8719810-EDB7-475D-8FD4-25527EAB2BEA}" type="slidenum">
              <a:rPr lang="sl-SI" smtClean="0"/>
              <a:t>20</a:t>
            </a:fld>
            <a:endParaRPr lang="sl-SI"/>
          </a:p>
        </p:txBody>
      </p:sp>
    </p:spTree>
    <p:extLst>
      <p:ext uri="{BB962C8B-B14F-4D97-AF65-F5344CB8AC3E}">
        <p14:creationId xmlns:p14="http://schemas.microsoft.com/office/powerpoint/2010/main" val="438478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PP se lahko odloči za uveljavljanje stroškov na podlagi pavšalne stopnje 20% neposrednih stroškov, ki se izračunajo iz stroškov zunanjih strokovnjakov in storitev, stroškov opreme in stroškov za infrastrukturo in gradnje.</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Je pa tu ena izjema, in sicer Projektni partnerji, ki načrtujejo stroške samo v kategoriji stroškov infrastrukture in gradenj ne morejo izbrati te možnosti, se pravi v tem primeru morajo izbrati možnost dejanskih stroškov.</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PP ni treba dokazovati nastalih stroškov osebja, mora pa dokazati, da ima vsaj enega zaposlenega, in sicer na podlagi lastne izjave, ki jo izda pravni zastopnik projektnega partnerja.</a:t>
            </a:r>
          </a:p>
          <a:p>
            <a:endParaRPr lang="sl-SI" dirty="0"/>
          </a:p>
        </p:txBody>
      </p:sp>
      <p:sp>
        <p:nvSpPr>
          <p:cNvPr id="4" name="Označba mesta številke diapozitiva 3"/>
          <p:cNvSpPr>
            <a:spLocks noGrp="1"/>
          </p:cNvSpPr>
          <p:nvPr>
            <p:ph type="sldNum" sz="quarter" idx="5"/>
          </p:nvPr>
        </p:nvSpPr>
        <p:spPr/>
        <p:txBody>
          <a:bodyPr/>
          <a:lstStyle/>
          <a:p>
            <a:fld id="{C8719810-EDB7-475D-8FD4-25527EAB2BEA}" type="slidenum">
              <a:rPr lang="sl-SI" smtClean="0"/>
              <a:t>21</a:t>
            </a:fld>
            <a:endParaRPr lang="sl-SI"/>
          </a:p>
        </p:txBody>
      </p:sp>
    </p:spTree>
    <p:extLst>
      <p:ext uri="{BB962C8B-B14F-4D97-AF65-F5344CB8AC3E}">
        <p14:creationId xmlns:p14="http://schemas.microsoft.com/office/powerpoint/2010/main" val="27308448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a:lnSpc>
                <a:spcPct val="107000"/>
              </a:lnSpc>
              <a:spcAft>
                <a:spcPts val="800"/>
              </a:spcAft>
            </a:pPr>
            <a:r>
              <a:rPr lang="sl-SI" sz="1200" dirty="0">
                <a:effectLst/>
                <a:latin typeface="Calibri" panose="020F0502020204030204" pitchFamily="34" charset="0"/>
                <a:ea typeface="Times New Roman" panose="02020603050405020304" pitchFamily="18" charset="0"/>
                <a:cs typeface="Calibri" panose="020F0502020204030204" pitchFamily="34" charset="0"/>
              </a:rPr>
              <a:t>Naslednja stroškovna kategorija so pisarniški in administrativni stroški, ki krijejo operativne in administrativne stroške projektnega partnerja, ki jih zahteva izvajanje projekta in se izračunajo in povrnejo po </a:t>
            </a:r>
            <a:r>
              <a:rPr lang="sl-SI" sz="1200" b="1" u="sng" dirty="0">
                <a:effectLst/>
                <a:latin typeface="Calibri" panose="020F0502020204030204" pitchFamily="34" charset="0"/>
                <a:ea typeface="Times New Roman" panose="02020603050405020304" pitchFamily="18" charset="0"/>
                <a:cs typeface="Calibri" panose="020F0502020204030204" pitchFamily="34" charset="0"/>
              </a:rPr>
              <a:t>pavšalni stopnji 15 % upravičenih neposrednih stroškov osebja</a:t>
            </a:r>
            <a:r>
              <a:rPr lang="sl-SI" sz="1200" dirty="0">
                <a:effectLst/>
                <a:latin typeface="Calibri" panose="020F0502020204030204" pitchFamily="34" charset="0"/>
                <a:ea typeface="Times New Roman" panose="02020603050405020304" pitchFamily="18" charset="0"/>
                <a:cs typeface="Calibri" panose="020F0502020204030204" pitchFamily="34" charset="0"/>
              </a:rPr>
              <a:t>.</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200" dirty="0">
                <a:effectLst/>
                <a:latin typeface="Calibri" panose="020F0502020204030204" pitchFamily="34" charset="0"/>
                <a:ea typeface="Times New Roman" panose="02020603050405020304" pitchFamily="18" charset="0"/>
                <a:cs typeface="Calibri" panose="020F0502020204030204" pitchFamily="34" charset="0"/>
              </a:rPr>
              <a:t>Nacionalnemu kontrolorju ni treba predložiti nobene dokumentacije v zvezi s temi stroški niti jo hraniti za naknadne preglede s strani programa.</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sl-SI" dirty="0"/>
          </a:p>
        </p:txBody>
      </p:sp>
      <p:sp>
        <p:nvSpPr>
          <p:cNvPr id="4" name="Označba mesta številke diapozitiva 3"/>
          <p:cNvSpPr>
            <a:spLocks noGrp="1"/>
          </p:cNvSpPr>
          <p:nvPr>
            <p:ph type="sldNum" sz="quarter" idx="5"/>
          </p:nvPr>
        </p:nvSpPr>
        <p:spPr/>
        <p:txBody>
          <a:bodyPr/>
          <a:lstStyle/>
          <a:p>
            <a:fld id="{C8719810-EDB7-475D-8FD4-25527EAB2BEA}" type="slidenum">
              <a:rPr lang="sl-SI" smtClean="0"/>
              <a:t>22</a:t>
            </a:fld>
            <a:endParaRPr lang="sl-SI"/>
          </a:p>
        </p:txBody>
      </p:sp>
    </p:spTree>
    <p:extLst>
      <p:ext uri="{BB962C8B-B14F-4D97-AF65-F5344CB8AC3E}">
        <p14:creationId xmlns:p14="http://schemas.microsoft.com/office/powerpoint/2010/main" val="11038857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algn="just">
              <a:lnSpc>
                <a:spcPct val="107000"/>
              </a:lnSpc>
              <a:spcAft>
                <a:spcPts val="800"/>
              </a:spcAft>
            </a:pPr>
            <a:r>
              <a:rPr lang="sl-SI" sz="1200" dirty="0">
                <a:effectLst/>
                <a:latin typeface="Calibri" panose="020F0502020204030204" pitchFamily="34" charset="0"/>
                <a:ea typeface="Times New Roman" panose="02020603050405020304" pitchFamily="18" charset="0"/>
                <a:cs typeface="Calibri" panose="020F0502020204030204" pitchFamily="34" charset="0"/>
              </a:rPr>
              <a:t>Potni in namestitveni stroški se nanašajo na potne in namestitvene stroške osebja PP za službena potovanja, ki so potrebna za izvajanje projekta, vključno z morebitnimi študijskimi potovanji, ekskurzijami in drugimi tematskimi potovanji.</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zračunajo in povrnejo se po </a:t>
            </a:r>
            <a:r>
              <a:rPr lang="sl-SI" sz="1200" b="1" u="sng" dirty="0">
                <a:effectLst/>
                <a:latin typeface="Calibri" panose="020F0502020204030204" pitchFamily="34" charset="0"/>
                <a:ea typeface="Calibri" panose="020F0502020204030204" pitchFamily="34" charset="0"/>
                <a:cs typeface="Times New Roman" panose="02020603050405020304" pitchFamily="18" charset="0"/>
              </a:rPr>
              <a:t>pavšalni stopnji 5 % upravičenih neposrednih stroškov osebja</a:t>
            </a:r>
            <a:r>
              <a:rPr lang="sl-SI" sz="12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Nacionalnemu kontrolorju ni treba predložiti nobene dokumentacije v zvezi s temi stroški niti jo hraniti za naknadne preglede s strani programa.</a:t>
            </a:r>
          </a:p>
          <a:p>
            <a:pPr>
              <a:lnSpc>
                <a:spcPct val="107000"/>
              </a:lnSpc>
              <a:spcAft>
                <a:spcPts val="800"/>
              </a:spcAft>
            </a:pPr>
            <a:r>
              <a:rPr lang="pl-PL" sz="1200" dirty="0">
                <a:effectLst/>
                <a:latin typeface="Calibri" panose="020F0502020204030204" pitchFamily="34" charset="0"/>
                <a:ea typeface="Calibri" panose="020F0502020204030204" pitchFamily="34" charset="0"/>
                <a:cs typeface="Times New Roman" panose="02020603050405020304" pitchFamily="18" charset="0"/>
              </a:rPr>
              <a:t>Bodite pozorni, da se potni in namestitveni stroški </a:t>
            </a:r>
            <a:r>
              <a:rPr lang="pl-PL" sz="1200" b="1" dirty="0">
                <a:effectLst/>
                <a:latin typeface="Calibri" panose="020F0502020204030204" pitchFamily="34" charset="0"/>
                <a:ea typeface="Calibri" panose="020F0502020204030204" pitchFamily="34" charset="0"/>
                <a:cs typeface="Times New Roman" panose="02020603050405020304" pitchFamily="18" charset="0"/>
              </a:rPr>
              <a:t>zunanjih strokovnjakov </a:t>
            </a:r>
            <a:r>
              <a:rPr lang="pl-PL" sz="1200" dirty="0">
                <a:effectLst/>
                <a:latin typeface="Calibri" panose="020F0502020204030204" pitchFamily="34" charset="0"/>
                <a:ea typeface="Calibri" panose="020F0502020204030204" pitchFamily="34" charset="0"/>
                <a:cs typeface="Times New Roman" panose="02020603050405020304" pitchFamily="18" charset="0"/>
              </a:rPr>
              <a:t>in ponudnikov storitev lahko povrnejo samo v </a:t>
            </a:r>
            <a:r>
              <a:rPr lang="pl-PL" sz="1200" b="1" dirty="0">
                <a:effectLst/>
                <a:latin typeface="Calibri" panose="020F0502020204030204" pitchFamily="34" charset="0"/>
                <a:ea typeface="Calibri" panose="020F0502020204030204" pitchFamily="34" charset="0"/>
                <a:cs typeface="Times New Roman" panose="02020603050405020304" pitchFamily="18" charset="0"/>
              </a:rPr>
              <a:t>stroškovni kategoriji zunanjih strokovnih izvajalcev in storitev. </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sl-SI" dirty="0"/>
          </a:p>
        </p:txBody>
      </p:sp>
      <p:sp>
        <p:nvSpPr>
          <p:cNvPr id="4" name="Označba mesta številke diapozitiva 3"/>
          <p:cNvSpPr>
            <a:spLocks noGrp="1"/>
          </p:cNvSpPr>
          <p:nvPr>
            <p:ph type="sldNum" sz="quarter" idx="5"/>
          </p:nvPr>
        </p:nvSpPr>
        <p:spPr/>
        <p:txBody>
          <a:bodyPr/>
          <a:lstStyle/>
          <a:p>
            <a:fld id="{C8719810-EDB7-475D-8FD4-25527EAB2BEA}" type="slidenum">
              <a:rPr lang="sl-SI" smtClean="0"/>
              <a:t>23</a:t>
            </a:fld>
            <a:endParaRPr lang="sl-SI"/>
          </a:p>
        </p:txBody>
      </p:sp>
    </p:spTree>
    <p:extLst>
      <p:ext uri="{BB962C8B-B14F-4D97-AF65-F5344CB8AC3E}">
        <p14:creationId xmlns:p14="http://schemas.microsoft.com/office/powerpoint/2010/main" val="17770131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a:t>Pri stroških zunanjih izvajalcev in storitev zunanje strokovnjake in storitve zagotavlja javni ali zasebni subjekt ali fizična oseba zunaj PP. Kategorija »zunanji strokovnjaki in storitve« zajema stroške, ki se plačajo na podlagi računov ali zahtevkov za povračilo zunanjim strokovnjakom in ponudnikom storitev in blaga, s katerimi so sklenjene pogodbe ali pisni dogovori za izvedbo določenih nalog ali dejavnosti, povezanih z izvajanjem projekta. </a:t>
            </a:r>
          </a:p>
          <a:p>
            <a:r>
              <a:rPr lang="sl-SI" dirty="0"/>
              <a:t>Točen seznam elementov, ki so upravičeni najdete v 4. delu priročnika, upravičenost stroškov zunanjih strokovnjakov in storitev pa je pogojena s polnim spoštovanjem evropskih, nacionalnih in programskih pravil glede javnih naročil ter mora biti v skladu s temeljnimi načeli preglednosti, nediskriminacije in enake obravnave.</a:t>
            </a:r>
          </a:p>
          <a:p>
            <a:r>
              <a:rPr lang="sl-SI" dirty="0"/>
              <a:t>Kar je še pomembno je, da </a:t>
            </a:r>
            <a:r>
              <a:rPr lang="sl-SI" dirty="0" err="1"/>
              <a:t>podizvajalske</a:t>
            </a:r>
            <a:r>
              <a:rPr lang="sl-SI" dirty="0"/>
              <a:t> pogodbe med projektnimi partnerji v istem projektu niso upravičene.</a:t>
            </a:r>
          </a:p>
          <a:p>
            <a:endParaRPr lang="sl-SI" dirty="0"/>
          </a:p>
        </p:txBody>
      </p:sp>
      <p:sp>
        <p:nvSpPr>
          <p:cNvPr id="4" name="Označba mesta številke diapozitiva 3"/>
          <p:cNvSpPr>
            <a:spLocks noGrp="1"/>
          </p:cNvSpPr>
          <p:nvPr>
            <p:ph type="sldNum" sz="quarter" idx="5"/>
          </p:nvPr>
        </p:nvSpPr>
        <p:spPr/>
        <p:txBody>
          <a:bodyPr/>
          <a:lstStyle/>
          <a:p>
            <a:fld id="{C8719810-EDB7-475D-8FD4-25527EAB2BEA}" type="slidenum">
              <a:rPr lang="sl-SI" smtClean="0"/>
              <a:t>24</a:t>
            </a:fld>
            <a:endParaRPr lang="sl-SI"/>
          </a:p>
        </p:txBody>
      </p:sp>
    </p:spTree>
    <p:extLst>
      <p:ext uri="{BB962C8B-B14F-4D97-AF65-F5344CB8AC3E}">
        <p14:creationId xmlns:p14="http://schemas.microsoft.com/office/powerpoint/2010/main" val="1023579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algn="just">
              <a:lnSpc>
                <a:spcPct val="107000"/>
              </a:lnSpc>
              <a:spcAft>
                <a:spcPts val="800"/>
              </a:spcAft>
            </a:pPr>
            <a:r>
              <a:rPr lang="sl-SI" sz="1200" dirty="0">
                <a:effectLst/>
                <a:latin typeface="Calibri" panose="020F0502020204030204" pitchFamily="34" charset="0"/>
                <a:ea typeface="Times New Roman" panose="02020603050405020304" pitchFamily="18" charset="0"/>
                <a:cs typeface="Calibri" panose="020F0502020204030204" pitchFamily="34" charset="0"/>
              </a:rPr>
              <a:t>Kategorija Stroški opreme vključuje izdatke za financiranje opreme, ki jo nabavi, najame ali zakupi projektni partner in je nujna za izvajanje projekta oziroma za doseganje ciljev projekta. Točen seznam elementov, ki so upravičeni najdete v 4. delu priročnika. </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l-SI" sz="1200" b="1" dirty="0">
                <a:effectLst/>
                <a:latin typeface="Calibri" panose="020F0502020204030204" pitchFamily="34" charset="0"/>
                <a:ea typeface="Times New Roman" panose="02020603050405020304" pitchFamily="18" charset="0"/>
                <a:cs typeface="Calibri" panose="020F0502020204030204" pitchFamily="34" charset="0"/>
              </a:rPr>
              <a:t>Celotna nabavna vrednost opreme</a:t>
            </a:r>
            <a:r>
              <a:rPr lang="sl-SI" sz="1200" dirty="0">
                <a:effectLst/>
                <a:latin typeface="Calibri" panose="020F0502020204030204" pitchFamily="34" charset="0"/>
                <a:ea typeface="Times New Roman" panose="02020603050405020304" pitchFamily="18" charset="0"/>
                <a:cs typeface="Calibri" panose="020F0502020204030204" pitchFamily="34" charset="0"/>
              </a:rPr>
              <a:t> je upravičena v primeru nakupa </a:t>
            </a:r>
            <a:r>
              <a:rPr lang="pl-PL" sz="1200" dirty="0">
                <a:effectLst/>
                <a:latin typeface="Calibri" panose="020F0502020204030204" pitchFamily="34" charset="0"/>
                <a:ea typeface="Times New Roman" panose="02020603050405020304" pitchFamily="18" charset="0"/>
                <a:cs typeface="Calibri" panose="020F0502020204030204" pitchFamily="34" charset="0"/>
              </a:rPr>
              <a:t>opreme, ki je </a:t>
            </a:r>
            <a:r>
              <a:rPr lang="sl-SI" sz="1200" b="1" dirty="0">
                <a:effectLst/>
                <a:latin typeface="Calibri" panose="020F0502020204030204" pitchFamily="34" charset="0"/>
                <a:ea typeface="Times New Roman" panose="02020603050405020304" pitchFamily="18" charset="0"/>
                <a:cs typeface="Calibri" panose="020F0502020204030204" pitchFamily="34" charset="0"/>
              </a:rPr>
              <a:t>neposredno povezana s cilji projekta oz. je cilj projekta ((specifična programska oprema, tehnični pripomočki).</a:t>
            </a:r>
            <a:r>
              <a:rPr lang="pl-PL" sz="1200" dirty="0">
                <a:effectLst/>
                <a:latin typeface="Calibri" panose="020F0502020204030204" pitchFamily="34" charset="0"/>
                <a:ea typeface="Times New Roman" panose="02020603050405020304" pitchFamily="18" charset="0"/>
                <a:cs typeface="Calibri" panose="020F0502020204030204" pitchFamily="34" charset="0"/>
              </a:rPr>
              <a:t> Pri</a:t>
            </a:r>
            <a:r>
              <a:rPr lang="sl-SI" sz="1200" dirty="0">
                <a:effectLst/>
                <a:latin typeface="Calibri" panose="020F0502020204030204" pitchFamily="34" charset="0"/>
                <a:ea typeface="Times New Roman" panose="02020603050405020304" pitchFamily="18" charset="0"/>
                <a:cs typeface="Calibri" panose="020F0502020204030204" pitchFamily="34" charset="0"/>
              </a:rPr>
              <a:t> tem je potrebno zagotoviti trajnost nabavljene opreme tudi po koncu projekta</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l-SI" sz="1200" b="1" dirty="0">
                <a:effectLst/>
                <a:latin typeface="Calibri" panose="020F0502020204030204" pitchFamily="34" charset="0"/>
                <a:ea typeface="Times New Roman" panose="02020603050405020304" pitchFamily="18" charset="0"/>
                <a:cs typeface="Calibri" panose="020F0502020204030204" pitchFamily="34" charset="0"/>
              </a:rPr>
              <a:t>Celotna nabavna vrednost opreme</a:t>
            </a:r>
            <a:r>
              <a:rPr lang="sl-SI" sz="1200" dirty="0">
                <a:effectLst/>
                <a:latin typeface="Calibri" panose="020F0502020204030204" pitchFamily="34" charset="0"/>
                <a:ea typeface="Times New Roman" panose="02020603050405020304" pitchFamily="18" charset="0"/>
                <a:cs typeface="Calibri" panose="020F0502020204030204" pitchFamily="34" charset="0"/>
              </a:rPr>
              <a:t> je upravičena tudi v primeru nakupa </a:t>
            </a:r>
            <a:r>
              <a:rPr lang="sl-SI" sz="1200" b="1" dirty="0">
                <a:effectLst/>
                <a:latin typeface="Calibri" panose="020F0502020204030204" pitchFamily="34" charset="0"/>
                <a:ea typeface="Times New Roman" panose="02020603050405020304" pitchFamily="18" charset="0"/>
                <a:cs typeface="Calibri" panose="020F0502020204030204" pitchFamily="34" charset="0"/>
              </a:rPr>
              <a:t>podporne oz. pisarniške </a:t>
            </a:r>
            <a:r>
              <a:rPr lang="pl-PL" sz="1200" b="1" dirty="0">
                <a:effectLst/>
                <a:latin typeface="Calibri" panose="020F0502020204030204" pitchFamily="34" charset="0"/>
                <a:ea typeface="Times New Roman" panose="02020603050405020304" pitchFamily="18" charset="0"/>
                <a:cs typeface="Calibri" panose="020F0502020204030204" pitchFamily="34" charset="0"/>
              </a:rPr>
              <a:t>opreme (računalniki, tiskalniki, projektorji, pisarniško </a:t>
            </a:r>
            <a:r>
              <a:rPr lang="sl-SI" sz="1200" b="1" dirty="0">
                <a:effectLst/>
                <a:latin typeface="Calibri" panose="020F0502020204030204" pitchFamily="34" charset="0"/>
                <a:ea typeface="Times New Roman" panose="02020603050405020304" pitchFamily="18" charset="0"/>
                <a:cs typeface="Calibri" panose="020F0502020204030204" pitchFamily="34" charset="0"/>
              </a:rPr>
              <a:t>pohištvo itd.)</a:t>
            </a:r>
            <a:r>
              <a:rPr lang="sl-SI" sz="1200" dirty="0">
                <a:effectLst/>
                <a:latin typeface="Calibri" panose="020F0502020204030204" pitchFamily="34" charset="0"/>
                <a:ea typeface="Times New Roman" panose="02020603050405020304" pitchFamily="18" charset="0"/>
                <a:cs typeface="Calibri" panose="020F0502020204030204" pitchFamily="34" charset="0"/>
              </a:rPr>
              <a:t> in v primeru izključne uporabe na projektu kadar je obdobje amortizacije enako ali krajše od trajanju projekta. </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sl-SI" dirty="0"/>
          </a:p>
        </p:txBody>
      </p:sp>
      <p:sp>
        <p:nvSpPr>
          <p:cNvPr id="4" name="Označba mesta številke diapozitiva 3"/>
          <p:cNvSpPr>
            <a:spLocks noGrp="1"/>
          </p:cNvSpPr>
          <p:nvPr>
            <p:ph type="sldNum" sz="quarter" idx="5"/>
          </p:nvPr>
        </p:nvSpPr>
        <p:spPr/>
        <p:txBody>
          <a:bodyPr/>
          <a:lstStyle/>
          <a:p>
            <a:fld id="{C8719810-EDB7-475D-8FD4-25527EAB2BEA}" type="slidenum">
              <a:rPr lang="sl-SI" smtClean="0"/>
              <a:t>25</a:t>
            </a:fld>
            <a:endParaRPr lang="sl-SI"/>
          </a:p>
        </p:txBody>
      </p:sp>
    </p:spTree>
    <p:extLst>
      <p:ext uri="{BB962C8B-B14F-4D97-AF65-F5344CB8AC3E}">
        <p14:creationId xmlns:p14="http://schemas.microsoft.com/office/powerpoint/2010/main" val="25522572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algn="just">
              <a:lnSpc>
                <a:spcPct val="107000"/>
              </a:lnSpc>
              <a:spcAft>
                <a:spcPts val="800"/>
              </a:spcAft>
            </a:pPr>
            <a:r>
              <a:rPr lang="sl-SI" sz="1200" dirty="0">
                <a:effectLst/>
                <a:latin typeface="Calibri" panose="020F0502020204030204" pitchFamily="34" charset="0"/>
                <a:ea typeface="Times New Roman" panose="02020603050405020304" pitchFamily="18" charset="0"/>
                <a:cs typeface="Calibri" panose="020F0502020204030204" pitchFamily="34" charset="0"/>
              </a:rPr>
              <a:t>Če ima </a:t>
            </a:r>
            <a:r>
              <a:rPr lang="sl-SI" sz="1200" b="1" dirty="0">
                <a:effectLst/>
                <a:latin typeface="Calibri" panose="020F0502020204030204" pitchFamily="34" charset="0"/>
                <a:ea typeface="Times New Roman" panose="02020603050405020304" pitchFamily="18" charset="0"/>
                <a:cs typeface="Calibri" panose="020F0502020204030204" pitchFamily="34" charset="0"/>
              </a:rPr>
              <a:t>podporna oz. pisarniška oprema</a:t>
            </a:r>
            <a:r>
              <a:rPr lang="sl-SI" sz="1200" dirty="0">
                <a:effectLst/>
                <a:latin typeface="Calibri" panose="020F0502020204030204" pitchFamily="34" charset="0"/>
                <a:ea typeface="Times New Roman" panose="02020603050405020304" pitchFamily="18" charset="0"/>
                <a:cs typeface="Calibri" panose="020F0502020204030204" pitchFamily="34" charset="0"/>
              </a:rPr>
              <a:t> daljšo ekonomsko dobo kot je trajanje projekta, so upravičeni samo </a:t>
            </a:r>
            <a:r>
              <a:rPr lang="sl-SI" sz="1200" b="1" dirty="0">
                <a:effectLst/>
                <a:latin typeface="Calibri" panose="020F0502020204030204" pitchFamily="34" charset="0"/>
                <a:ea typeface="Times New Roman" panose="02020603050405020304" pitchFamily="18" charset="0"/>
                <a:cs typeface="Calibri" panose="020F0502020204030204" pitchFamily="34" charset="0"/>
              </a:rPr>
              <a:t>stroški amortizacije</a:t>
            </a:r>
            <a:r>
              <a:rPr lang="sl-SI" sz="1200" dirty="0">
                <a:effectLst/>
                <a:latin typeface="Calibri" panose="020F0502020204030204" pitchFamily="34" charset="0"/>
                <a:ea typeface="Times New Roman" panose="02020603050405020304" pitchFamily="18" charset="0"/>
                <a:cs typeface="Calibri" panose="020F0502020204030204" pitchFamily="34" charset="0"/>
              </a:rPr>
              <a:t>, ki se izračunajo v skladu z nacionalnimi pravili.</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200" dirty="0">
                <a:effectLst/>
                <a:latin typeface="Calibri" panose="020F0502020204030204" pitchFamily="34" charset="0"/>
                <a:ea typeface="Times New Roman" panose="02020603050405020304" pitchFamily="18" charset="0"/>
                <a:cs typeface="Calibri" panose="020F0502020204030204" pitchFamily="34" charset="0"/>
              </a:rPr>
              <a:t>PP ima možnost, da na projektu uveljavlja tudi stroške opreme, ki je</a:t>
            </a:r>
            <a:r>
              <a:rPr lang="sl-SI" sz="1200" b="1" dirty="0">
                <a:effectLst/>
                <a:latin typeface="Calibri" panose="020F0502020204030204" pitchFamily="34" charset="0"/>
                <a:ea typeface="Times New Roman" panose="02020603050405020304" pitchFamily="18" charset="0"/>
                <a:cs typeface="Calibri" panose="020F0502020204030204" pitchFamily="34" charset="0"/>
              </a:rPr>
              <a:t> že v lasti projektnega partnerja. Upravičeni so lahko samo stroški amortizacije</a:t>
            </a:r>
            <a:r>
              <a:rPr lang="sl-SI" sz="1200" dirty="0">
                <a:effectLst/>
                <a:latin typeface="Calibri" panose="020F0502020204030204" pitchFamily="34" charset="0"/>
                <a:ea typeface="Times New Roman" panose="02020603050405020304" pitchFamily="18" charset="0"/>
                <a:cs typeface="Calibri" panose="020F0502020204030204" pitchFamily="34" charset="0"/>
              </a:rPr>
              <a:t> in le v primeru, da ta oprema še ni bila v celoti amortizirana, pri čemer nakup te opreme še ni bil sofinanciran iz drugih sredstev EU ali javnih sredstev. </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sl-SI" dirty="0"/>
          </a:p>
        </p:txBody>
      </p:sp>
      <p:sp>
        <p:nvSpPr>
          <p:cNvPr id="4" name="Označba mesta številke diapozitiva 3"/>
          <p:cNvSpPr>
            <a:spLocks noGrp="1"/>
          </p:cNvSpPr>
          <p:nvPr>
            <p:ph type="sldNum" sz="quarter" idx="5"/>
          </p:nvPr>
        </p:nvSpPr>
        <p:spPr/>
        <p:txBody>
          <a:bodyPr/>
          <a:lstStyle/>
          <a:p>
            <a:fld id="{C8719810-EDB7-475D-8FD4-25527EAB2BEA}" type="slidenum">
              <a:rPr lang="sl-SI" smtClean="0"/>
              <a:t>26</a:t>
            </a:fld>
            <a:endParaRPr lang="sl-SI"/>
          </a:p>
        </p:txBody>
      </p:sp>
    </p:spTree>
    <p:extLst>
      <p:ext uri="{BB962C8B-B14F-4D97-AF65-F5344CB8AC3E}">
        <p14:creationId xmlns:p14="http://schemas.microsoft.com/office/powerpoint/2010/main" val="41137255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a:lnSpc>
                <a:spcPct val="107000"/>
              </a:lnSpc>
              <a:spcAft>
                <a:spcPts val="800"/>
              </a:spcAft>
            </a:pPr>
            <a:r>
              <a:rPr lang="sl-SI" sz="1200" dirty="0">
                <a:effectLst/>
                <a:latin typeface="Calibri" panose="020F0502020204030204" pitchFamily="34" charset="0"/>
                <a:ea typeface="Times New Roman" panose="02020603050405020304" pitchFamily="18" charset="0"/>
                <a:cs typeface="Times New Roman" panose="02020603050405020304" pitchFamily="18" charset="0"/>
              </a:rPr>
              <a:t>Če se oprema za namene projekta uporablja </a:t>
            </a:r>
            <a:r>
              <a:rPr lang="sl-SI" sz="1200" b="1" dirty="0">
                <a:effectLst/>
                <a:latin typeface="Calibri" panose="020F0502020204030204" pitchFamily="34" charset="0"/>
                <a:ea typeface="Times New Roman" panose="02020603050405020304" pitchFamily="18" charset="0"/>
                <a:cs typeface="Times New Roman" panose="02020603050405020304" pitchFamily="18" charset="0"/>
              </a:rPr>
              <a:t>le delno</a:t>
            </a:r>
            <a:r>
              <a:rPr lang="sl-SI" sz="1200" dirty="0">
                <a:effectLst/>
                <a:latin typeface="Calibri" panose="020F0502020204030204" pitchFamily="34" charset="0"/>
                <a:ea typeface="Times New Roman" panose="02020603050405020304" pitchFamily="18" charset="0"/>
                <a:cs typeface="Times New Roman" panose="02020603050405020304" pitchFamily="18" charset="0"/>
              </a:rPr>
              <a:t>, se lahko projektu dodeli </a:t>
            </a:r>
            <a:r>
              <a:rPr lang="sl-SI" sz="1200" b="1" dirty="0">
                <a:effectLst/>
                <a:latin typeface="Calibri" panose="020F0502020204030204" pitchFamily="34" charset="0"/>
                <a:ea typeface="Times New Roman" panose="02020603050405020304" pitchFamily="18" charset="0"/>
                <a:cs typeface="Times New Roman" panose="02020603050405020304" pitchFamily="18" charset="0"/>
              </a:rPr>
              <a:t>le delež dejanskih stroškov (sorazmerno)</a:t>
            </a:r>
            <a:r>
              <a:rPr lang="sl-SI" sz="1200" dirty="0">
                <a:effectLst/>
                <a:latin typeface="Calibri" panose="020F0502020204030204" pitchFamily="34" charset="0"/>
                <a:ea typeface="Times New Roman" panose="02020603050405020304" pitchFamily="18" charset="0"/>
                <a:cs typeface="Times New Roman" panose="02020603050405020304" pitchFamily="18" charset="0"/>
              </a:rPr>
              <a:t>. Ta delež je treba izračunati po pošteni, utemeljeni in nepristranski metodi. Poleg tega mora biti oprema nujna za izvedbo projekta, uporabljena v ta namen in kupljena med trajanjem projekta.</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200" dirty="0">
                <a:effectLst/>
                <a:latin typeface="Calibri" panose="020F0502020204030204" pitchFamily="34" charset="0"/>
                <a:ea typeface="Times New Roman" panose="02020603050405020304" pitchFamily="18" charset="0"/>
                <a:cs typeface="Times New Roman" panose="02020603050405020304" pitchFamily="18" charset="0"/>
              </a:rPr>
              <a:t>Prvenstveno program podpira nakup nove opreme, ima pa PP tudi možnost, da nabavi </a:t>
            </a:r>
            <a:r>
              <a:rPr lang="sl-SI" sz="1200" b="1" dirty="0">
                <a:effectLst/>
                <a:latin typeface="Calibri" panose="020F0502020204030204" pitchFamily="34" charset="0"/>
                <a:ea typeface="Times New Roman" panose="02020603050405020304" pitchFamily="18" charset="0"/>
                <a:cs typeface="Times New Roman" panose="02020603050405020304" pitchFamily="18" charset="0"/>
              </a:rPr>
              <a:t>rabljeno opremo pod določenimi pogoji</a:t>
            </a:r>
            <a:r>
              <a:rPr lang="sl-SI" sz="1200" dirty="0">
                <a:effectLst/>
                <a:latin typeface="Calibri" panose="020F0502020204030204" pitchFamily="34" charset="0"/>
                <a:ea typeface="Times New Roman" panose="02020603050405020304" pitchFamily="18" charset="0"/>
                <a:cs typeface="Times New Roman" panose="02020603050405020304" pitchFamily="18" charset="0"/>
              </a:rPr>
              <a:t> (recimo ni že bila sofinancirana iz javnih sredstev, ima posebne tehnične lastnosti, cena ne presega cene nove opreme itd.)</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sl-SI" dirty="0"/>
          </a:p>
        </p:txBody>
      </p:sp>
      <p:sp>
        <p:nvSpPr>
          <p:cNvPr id="4" name="Označba mesta številke diapozitiva 3"/>
          <p:cNvSpPr>
            <a:spLocks noGrp="1"/>
          </p:cNvSpPr>
          <p:nvPr>
            <p:ph type="sldNum" sz="quarter" idx="5"/>
          </p:nvPr>
        </p:nvSpPr>
        <p:spPr/>
        <p:txBody>
          <a:bodyPr/>
          <a:lstStyle/>
          <a:p>
            <a:fld id="{C8719810-EDB7-475D-8FD4-25527EAB2BEA}" type="slidenum">
              <a:rPr lang="sl-SI" smtClean="0"/>
              <a:t>27</a:t>
            </a:fld>
            <a:endParaRPr lang="sl-SI"/>
          </a:p>
        </p:txBody>
      </p:sp>
    </p:spTree>
    <p:extLst>
      <p:ext uri="{BB962C8B-B14F-4D97-AF65-F5344CB8AC3E}">
        <p14:creationId xmlns:p14="http://schemas.microsoft.com/office/powerpoint/2010/main" val="14730338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Poleg splošnih določb o upravičenosti velja da</a:t>
            </a:r>
          </a:p>
          <a:p>
            <a:pPr marL="342900" lvl="0" indent="-342900">
              <a:lnSpc>
                <a:spcPct val="107000"/>
              </a:lnSpc>
              <a:spcAft>
                <a:spcPts val="800"/>
              </a:spcAft>
              <a:buFont typeface="Wingdings" panose="05000000000000000000" pitchFamily="2" charset="2"/>
              <a:buChar char=""/>
            </a:pPr>
            <a:r>
              <a:rPr lang="sl-SI" sz="1200" dirty="0">
                <a:effectLst/>
                <a:latin typeface="Calibri" panose="020F0502020204030204" pitchFamily="34" charset="0"/>
                <a:ea typeface="Calibri" panose="020F0502020204030204" pitchFamily="34" charset="0"/>
                <a:cs typeface="Times New Roman" panose="02020603050405020304" pitchFamily="18" charset="0"/>
              </a:rPr>
              <a:t>projektni partner kot lastnik opreme zagotovi, da je oprema med izvajanjem projekta funkcionalna in se uporablja za namene projekta;</a:t>
            </a:r>
          </a:p>
          <a:p>
            <a:pPr marL="342900" lvl="0" indent="-342900">
              <a:lnSpc>
                <a:spcPct val="107000"/>
              </a:lnSpc>
              <a:spcAft>
                <a:spcPts val="800"/>
              </a:spcAft>
              <a:buFont typeface="Wingdings" panose="05000000000000000000" pitchFamily="2" charset="2"/>
              <a:buChar char=""/>
            </a:pPr>
            <a:r>
              <a:rPr lang="sl-SI" sz="1200" dirty="0">
                <a:effectLst/>
                <a:latin typeface="Calibri" panose="020F0502020204030204" pitchFamily="34" charset="0"/>
                <a:ea typeface="Calibri" panose="020F0502020204030204" pitchFamily="34" charset="0"/>
                <a:cs typeface="Times New Roman" panose="02020603050405020304" pitchFamily="18" charset="0"/>
              </a:rPr>
              <a:t>projektni partner kot lastnik opreme hrani opremo in izvaja vzdrževalna dela na opremi vsaj pet let od končnega plačila ali v roku, določenem v pravilih o državnih pomočeh, kjer je to primerno, ter vodi evidenco o izvedenih naložbah;</a:t>
            </a:r>
          </a:p>
          <a:p>
            <a:pPr marL="342900" lvl="0" indent="-342900">
              <a:lnSpc>
                <a:spcPct val="107000"/>
              </a:lnSpc>
              <a:spcAft>
                <a:spcPts val="800"/>
              </a:spcAft>
              <a:buFont typeface="Wingdings" panose="05000000000000000000" pitchFamily="2" charset="2"/>
              <a:buChar char=""/>
            </a:pPr>
            <a:r>
              <a:rPr lang="sl-SI" sz="1200" dirty="0">
                <a:effectLst/>
                <a:latin typeface="Calibri" panose="020F0502020204030204" pitchFamily="34" charset="0"/>
                <a:ea typeface="Calibri" panose="020F0502020204030204" pitchFamily="34" charset="0"/>
                <a:cs typeface="Times New Roman" panose="02020603050405020304" pitchFamily="18" charset="0"/>
              </a:rPr>
              <a:t>opreme ni mogoče nabaviti, najeti ali zakupiti pri drugem partnerju ali osebju partnerja v okviru projekta</a:t>
            </a:r>
          </a:p>
          <a:p>
            <a:endParaRPr lang="sl-SI" dirty="0"/>
          </a:p>
        </p:txBody>
      </p:sp>
      <p:sp>
        <p:nvSpPr>
          <p:cNvPr id="4" name="Označba mesta številke diapozitiva 3"/>
          <p:cNvSpPr>
            <a:spLocks noGrp="1"/>
          </p:cNvSpPr>
          <p:nvPr>
            <p:ph type="sldNum" sz="quarter" idx="5"/>
          </p:nvPr>
        </p:nvSpPr>
        <p:spPr/>
        <p:txBody>
          <a:bodyPr/>
          <a:lstStyle/>
          <a:p>
            <a:fld id="{C8719810-EDB7-475D-8FD4-25527EAB2BEA}" type="slidenum">
              <a:rPr lang="sl-SI" smtClean="0"/>
              <a:t>28</a:t>
            </a:fld>
            <a:endParaRPr lang="sl-SI"/>
          </a:p>
        </p:txBody>
      </p:sp>
    </p:spTree>
    <p:extLst>
      <p:ext uri="{BB962C8B-B14F-4D97-AF65-F5344CB8AC3E}">
        <p14:creationId xmlns:p14="http://schemas.microsoft.com/office/powerpoint/2010/main" val="35452358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Zadnja kategorija stroškov je Stroški za infrastrukturo in gradnje</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Ti se lahko nanašajo bodisi na objekt (npr. zgradbo), ki bo zgrajena na novo, bodisi na prenovo že obstoječe infrastrukture. </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omejeni so na naslednje elemente:</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a) nakup zemljišča</a:t>
            </a:r>
            <a:r>
              <a:rPr lang="sl-SI" sz="900" i="1" dirty="0">
                <a:solidFill>
                  <a:srgbClr val="262626"/>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sl-SI" sz="1200" i="1" dirty="0">
                <a:effectLst/>
                <a:latin typeface="Calibri" panose="020F0502020204030204" pitchFamily="34" charset="0"/>
                <a:ea typeface="Calibri" panose="020F0502020204030204" pitchFamily="34" charset="0"/>
                <a:cs typeface="Times New Roman" panose="02020603050405020304" pitchFamily="18" charset="0"/>
              </a:rPr>
              <a:t>za znesek, ki ne presega 10 % vseh upravičenih izdatkov za projekt</a:t>
            </a:r>
            <a:r>
              <a:rPr lang="sl-SI" sz="12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c) gradbeni material;</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d) delovna sila;</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e) posebni ukrepi (npr. sanacija tal, razminiranje).</a:t>
            </a:r>
          </a:p>
          <a:p>
            <a:endParaRPr lang="sl-SI" dirty="0"/>
          </a:p>
        </p:txBody>
      </p:sp>
      <p:sp>
        <p:nvSpPr>
          <p:cNvPr id="4" name="Označba mesta številke diapozitiva 3"/>
          <p:cNvSpPr>
            <a:spLocks noGrp="1"/>
          </p:cNvSpPr>
          <p:nvPr>
            <p:ph type="sldNum" sz="quarter" idx="5"/>
          </p:nvPr>
        </p:nvSpPr>
        <p:spPr/>
        <p:txBody>
          <a:bodyPr/>
          <a:lstStyle/>
          <a:p>
            <a:fld id="{C8719810-EDB7-475D-8FD4-25527EAB2BEA}" type="slidenum">
              <a:rPr lang="sl-SI" smtClean="0"/>
              <a:t>29</a:t>
            </a:fld>
            <a:endParaRPr lang="sl-SI"/>
          </a:p>
        </p:txBody>
      </p:sp>
    </p:spTree>
    <p:extLst>
      <p:ext uri="{BB962C8B-B14F-4D97-AF65-F5344CB8AC3E}">
        <p14:creationId xmlns:p14="http://schemas.microsoft.com/office/powerpoint/2010/main" val="1045161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Izdatki so upravičeni do financiranja, če izpolnjujejo VSE splošne zahteve glede upravičenosti; torej se:</a:t>
            </a:r>
          </a:p>
          <a:p>
            <a:pPr marL="342900" lvl="0" indent="-342900">
              <a:lnSpc>
                <a:spcPct val="107000"/>
              </a:lnSpc>
              <a:spcAft>
                <a:spcPts val="800"/>
              </a:spcAft>
              <a:buFont typeface="Symbol" panose="05050102010706020507" pitchFamily="18" charset="2"/>
              <a:buChar char=""/>
            </a:pPr>
            <a:r>
              <a:rPr lang="sl-SI" sz="1200" dirty="0">
                <a:effectLst/>
                <a:latin typeface="Calibri" panose="020F0502020204030204" pitchFamily="34" charset="0"/>
                <a:ea typeface="Calibri" panose="020F0502020204030204" pitchFamily="34" charset="0"/>
                <a:cs typeface="Times New Roman" panose="02020603050405020304" pitchFamily="18" charset="0"/>
              </a:rPr>
              <a:t>nanašajo na stroške izvajanja projekta v zadnji veljavni prijavnici;</a:t>
            </a:r>
          </a:p>
          <a:p>
            <a:pPr marL="342900" lvl="0" indent="-342900">
              <a:lnSpc>
                <a:spcPct val="107000"/>
              </a:lnSpc>
              <a:spcAft>
                <a:spcPts val="800"/>
              </a:spcAft>
              <a:buFont typeface="Symbol" panose="05050102010706020507" pitchFamily="18" charset="2"/>
              <a:buChar char=""/>
            </a:pPr>
            <a:r>
              <a:rPr lang="sl-SI" sz="1200" dirty="0">
                <a:effectLst/>
                <a:latin typeface="Calibri" panose="020F0502020204030204" pitchFamily="34" charset="0"/>
                <a:ea typeface="Calibri" panose="020F0502020204030204" pitchFamily="34" charset="0"/>
                <a:cs typeface="Times New Roman" panose="02020603050405020304" pitchFamily="18" charset="0"/>
              </a:rPr>
              <a:t>nanašajo se na dejavnosti, povezane s projektom, ki niso prejele podpore iz drugih skladov EU ali drugih prispevkov tretjih oseb;</a:t>
            </a:r>
          </a:p>
          <a:p>
            <a:pPr marL="342900" lvl="0" indent="-342900">
              <a:lnSpc>
                <a:spcPct val="107000"/>
              </a:lnSpc>
              <a:spcAft>
                <a:spcPts val="800"/>
              </a:spcAft>
              <a:buFont typeface="Symbol" panose="05050102010706020507" pitchFamily="18" charset="2"/>
              <a:buChar char=""/>
            </a:pPr>
            <a:r>
              <a:rPr lang="sl-SI" sz="1200" dirty="0">
                <a:effectLst/>
                <a:latin typeface="Calibri" panose="020F0502020204030204" pitchFamily="34" charset="0"/>
                <a:ea typeface="Calibri" panose="020F0502020204030204" pitchFamily="34" charset="0"/>
                <a:cs typeface="Times New Roman" panose="02020603050405020304" pitchFamily="18" charset="0"/>
              </a:rPr>
              <a:t>so bistvenega pomena za doseganje projektnih ciljev/učinkov in ne bi nastali, če projekt ne bi bil izveden;</a:t>
            </a:r>
          </a:p>
          <a:p>
            <a:pPr marL="342900" lvl="0" indent="-342900">
              <a:lnSpc>
                <a:spcPct val="107000"/>
              </a:lnSpc>
              <a:spcAft>
                <a:spcPts val="800"/>
              </a:spcAft>
              <a:buFont typeface="Symbol" panose="05050102010706020507" pitchFamily="18" charset="2"/>
              <a:buChar char=""/>
            </a:pPr>
            <a:r>
              <a:rPr lang="sl-SI" sz="1200" dirty="0">
                <a:effectLst/>
                <a:latin typeface="Calibri" panose="020F0502020204030204" pitchFamily="34" charset="0"/>
                <a:ea typeface="Calibri" panose="020F0502020204030204" pitchFamily="34" charset="0"/>
                <a:cs typeface="Times New Roman" panose="02020603050405020304" pitchFamily="18" charset="0"/>
              </a:rPr>
              <a:t>so v skladu z načelom dejanskih stroškov, razen stroškov, izračunanih kot poenostavljene možnosti obračunavanja stroškov</a:t>
            </a:r>
          </a:p>
          <a:p>
            <a:endParaRPr lang="sl-SI" dirty="0"/>
          </a:p>
        </p:txBody>
      </p:sp>
      <p:sp>
        <p:nvSpPr>
          <p:cNvPr id="4" name="Označba mesta številke diapozitiva 3"/>
          <p:cNvSpPr>
            <a:spLocks noGrp="1"/>
          </p:cNvSpPr>
          <p:nvPr>
            <p:ph type="sldNum" sz="quarter" idx="5"/>
          </p:nvPr>
        </p:nvSpPr>
        <p:spPr/>
        <p:txBody>
          <a:bodyPr/>
          <a:lstStyle/>
          <a:p>
            <a:fld id="{C8719810-EDB7-475D-8FD4-25527EAB2BEA}" type="slidenum">
              <a:rPr lang="sl-SI" smtClean="0"/>
              <a:t>3</a:t>
            </a:fld>
            <a:endParaRPr lang="sl-SI"/>
          </a:p>
        </p:txBody>
      </p:sp>
    </p:spTree>
    <p:extLst>
      <p:ext uri="{BB962C8B-B14F-4D97-AF65-F5344CB8AC3E}">
        <p14:creationId xmlns:p14="http://schemas.microsoft.com/office/powerpoint/2010/main" val="5688092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Tu bi poudarila, da je Vse stroške, povezane z izpolnjevanjem obveznih zahtev, ki jih določata evropska in nacionalna zakonodaja v zvezi z zadevno naložbo v infrastrukturo (npr. gradbeni nadzor), treba vključiti v kategorijo stroškov zunanjih strokovnjakov in storitev. </a:t>
            </a:r>
          </a:p>
          <a:p>
            <a:pPr>
              <a:lnSpc>
                <a:spcPct val="107000"/>
              </a:lnSpc>
              <a:spcAft>
                <a:spcPts val="800"/>
              </a:spcAft>
            </a:pP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Stroški študij, presoj vplivov na okolje, arhitekturnih ali inženirskih dejavnosti in vseh drugih strokovnih znanj, potrebnih za izvedbo naložbe, se razporedijo v stroške zunanjih strokovnjakov in storitev (če jih opravijo zunanji strokovnjaki) lahko pa tudi v stroške osebja (če jih opravi osebje zaposleno pri projektnemu partnerju).</a:t>
            </a:r>
          </a:p>
          <a:p>
            <a:endParaRPr lang="sl-SI" dirty="0"/>
          </a:p>
        </p:txBody>
      </p:sp>
      <p:sp>
        <p:nvSpPr>
          <p:cNvPr id="4" name="Označba mesta številke diapozitiva 3"/>
          <p:cNvSpPr>
            <a:spLocks noGrp="1"/>
          </p:cNvSpPr>
          <p:nvPr>
            <p:ph type="sldNum" sz="quarter" idx="5"/>
          </p:nvPr>
        </p:nvSpPr>
        <p:spPr/>
        <p:txBody>
          <a:bodyPr/>
          <a:lstStyle/>
          <a:p>
            <a:fld id="{C8719810-EDB7-475D-8FD4-25527EAB2BEA}" type="slidenum">
              <a:rPr lang="sl-SI" smtClean="0"/>
              <a:t>30</a:t>
            </a:fld>
            <a:endParaRPr lang="sl-SI"/>
          </a:p>
        </p:txBody>
      </p:sp>
    </p:spTree>
    <p:extLst>
      <p:ext uri="{BB962C8B-B14F-4D97-AF65-F5344CB8AC3E}">
        <p14:creationId xmlns:p14="http://schemas.microsoft.com/office/powerpoint/2010/main" val="5224555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Poleg splošnih določb o upravičenosti velja da</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Je upravičenost stroškov za infrastrukturo in gradnje pogojena s polnim spoštovanjem evropskih, nacionalnih in programskih pravil glede javnih naročil ter mora biti v skladu s temeljnimi načeli preglednosti, nediskriminacije in enake obravnave.</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Stroški za infrastrukturo in gradnje zunaj programskega območja niso upravičeni</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kjer je to primerno, morajo gradnje predhodno odobriti nacionalni/regionalni/lokalni organi (npr. gradbeno dovoljenje)</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zemljišče in/ali zgradbe, za katere se načrtuje izvedba del, morajo biti v lasti projektnega partnerja ali pa mora obstajati dolgoročni pravno zavezujoč sporazum, ki velja še vsaj pet let po končnem plačilu projektnemu partnerju ali kadar je ustrezno, v obdobju, določenem v pravilih o državnih pomočeh. </a:t>
            </a:r>
          </a:p>
          <a:p>
            <a:endParaRPr lang="sl-SI" dirty="0"/>
          </a:p>
        </p:txBody>
      </p:sp>
      <p:sp>
        <p:nvSpPr>
          <p:cNvPr id="4" name="Označba mesta številke diapozitiva 3"/>
          <p:cNvSpPr>
            <a:spLocks noGrp="1"/>
          </p:cNvSpPr>
          <p:nvPr>
            <p:ph type="sldNum" sz="quarter" idx="5"/>
          </p:nvPr>
        </p:nvSpPr>
        <p:spPr/>
        <p:txBody>
          <a:bodyPr/>
          <a:lstStyle/>
          <a:p>
            <a:fld id="{C8719810-EDB7-475D-8FD4-25527EAB2BEA}" type="slidenum">
              <a:rPr lang="sl-SI" smtClean="0"/>
              <a:t>31</a:t>
            </a:fld>
            <a:endParaRPr lang="sl-SI"/>
          </a:p>
        </p:txBody>
      </p:sp>
    </p:spTree>
    <p:extLst>
      <p:ext uri="{BB962C8B-B14F-4D97-AF65-F5344CB8AC3E}">
        <p14:creationId xmlns:p14="http://schemas.microsoft.com/office/powerpoint/2010/main" val="11512788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PP kot lastnik naložbe mora izvajati vzdrževalna dela na investiciji v času trajanja projekta in še vsaj pet let od končnega plačila projektnemu partnerju ali v roku, določenem v pravilih o državnih pomočeh, kjer je to primerno, ter vodi evidenco o izvedenih naložbah;</a:t>
            </a:r>
          </a:p>
          <a:p>
            <a:pPr>
              <a:lnSpc>
                <a:spcPct val="107000"/>
              </a:lnSpc>
              <a:spcAft>
                <a:spcPts val="800"/>
              </a:spcAft>
            </a:pPr>
            <a:endParaRPr lang="pl-PL"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l-PL" sz="1200" dirty="0">
                <a:effectLst/>
                <a:latin typeface="Calibri" panose="020F0502020204030204" pitchFamily="34" charset="0"/>
                <a:ea typeface="Calibri" panose="020F0502020204030204" pitchFamily="34" charset="0"/>
                <a:cs typeface="Times New Roman" panose="02020603050405020304" pitchFamily="18" charset="0"/>
              </a:rPr>
              <a:t>Če so infrastruktura in gradnje del večje infrastrukturne naložbe, ki se financira iz drugih virov, mora biti del, ki ga financira IP SI-HR projekt, jasno in nedvoumno določljiv (npr. Določitev projektnih dejavnosti, ki se financirajo iz projekta ali odstotka skupne pogodbene vrednosti)</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sl-SI" dirty="0"/>
          </a:p>
        </p:txBody>
      </p:sp>
      <p:sp>
        <p:nvSpPr>
          <p:cNvPr id="4" name="Označba mesta številke diapozitiva 3"/>
          <p:cNvSpPr>
            <a:spLocks noGrp="1"/>
          </p:cNvSpPr>
          <p:nvPr>
            <p:ph type="sldNum" sz="quarter" idx="5"/>
          </p:nvPr>
        </p:nvSpPr>
        <p:spPr/>
        <p:txBody>
          <a:bodyPr/>
          <a:lstStyle/>
          <a:p>
            <a:fld id="{C8719810-EDB7-475D-8FD4-25527EAB2BEA}" type="slidenum">
              <a:rPr lang="sl-SI" smtClean="0"/>
              <a:t>32</a:t>
            </a:fld>
            <a:endParaRPr lang="sl-SI"/>
          </a:p>
        </p:txBody>
      </p:sp>
    </p:spTree>
    <p:extLst>
      <p:ext uri="{BB962C8B-B14F-4D97-AF65-F5344CB8AC3E}">
        <p14:creationId xmlns:p14="http://schemas.microsoft.com/office/powerpoint/2010/main" val="25807932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algn="just">
              <a:lnSpc>
                <a:spcPct val="107000"/>
              </a:lnSpc>
              <a:spcAft>
                <a:spcPts val="800"/>
              </a:spcAft>
            </a:pPr>
            <a:r>
              <a:rPr lang="sl-SI" sz="1800" dirty="0">
                <a:solidFill>
                  <a:srgbClr val="262626"/>
                </a:solidFill>
                <a:effectLst/>
                <a:latin typeface="Open Sans" panose="020B0606030504020204" pitchFamily="34" charset="0"/>
                <a:ea typeface="Times New Roman" panose="02020603050405020304" pitchFamily="18" charset="0"/>
                <a:cs typeface="Times New Roman (Body CS)"/>
              </a:rPr>
              <a:t>Tu bi omenila še en strošek, ki ga je potrebno upoštevati v primeru projektov, ki vključujejo investicije ali nakup opreme v skupni vrednosti nad 100.000 EUR.</a:t>
            </a:r>
          </a:p>
          <a:p>
            <a:pPr algn="just">
              <a:lnSpc>
                <a:spcPct val="107000"/>
              </a:lnSpc>
              <a:spcAft>
                <a:spcPts val="800"/>
              </a:spcAft>
            </a:pPr>
            <a:r>
              <a:rPr lang="sl-SI" sz="1800" dirty="0">
                <a:solidFill>
                  <a:srgbClr val="262626"/>
                </a:solidFill>
                <a:effectLst/>
                <a:latin typeface="Open Sans" panose="020B0606030504020204" pitchFamily="34" charset="0"/>
                <a:ea typeface="Times New Roman" panose="02020603050405020304" pitchFamily="18" charset="0"/>
                <a:cs typeface="Times New Roman (Body CS)"/>
              </a:rPr>
              <a:t>Projekt mora v tem primeru na javno vidnem mestu prikazati trajne plošče ali table. </a:t>
            </a:r>
          </a:p>
          <a:p>
            <a:pPr marL="0" marR="0" lvl="0" indent="0" algn="just" defTabSz="914400" rtl="0" eaLnBrk="1" fontAlgn="auto" latinLnBrk="0" hangingPunct="1">
              <a:lnSpc>
                <a:spcPct val="107000"/>
              </a:lnSpc>
              <a:spcBef>
                <a:spcPts val="0"/>
              </a:spcBef>
              <a:spcAft>
                <a:spcPts val="800"/>
              </a:spcAft>
              <a:buClrTx/>
              <a:buSzTx/>
              <a:buFontTx/>
              <a:buNone/>
              <a:tabLst/>
              <a:defRPr/>
            </a:pPr>
            <a:r>
              <a:rPr lang="sl-SI" sz="1800" dirty="0">
                <a:solidFill>
                  <a:srgbClr val="262626"/>
                </a:solidFill>
                <a:effectLst/>
                <a:latin typeface="Open Sans" panose="020B0606030504020204" pitchFamily="34" charset="0"/>
                <a:ea typeface="Times New Roman" panose="02020603050405020304" pitchFamily="18" charset="0"/>
                <a:cs typeface="Times New Roman (Body CS)"/>
              </a:rPr>
              <a:t>V primeru več infrastrukturnih ali gradbenih ukrepov, ki se izvajajo v okviru enega projekta na različnih lokacijah, je treba na vse lokacije postaviti panoje ali stalne table. </a:t>
            </a:r>
          </a:p>
          <a:p>
            <a:pPr marL="0" marR="0" lvl="0" indent="0" algn="just" defTabSz="914400" rtl="0" eaLnBrk="1" fontAlgn="auto" latinLnBrk="0" hangingPunct="1">
              <a:lnSpc>
                <a:spcPct val="107000"/>
              </a:lnSpc>
              <a:spcBef>
                <a:spcPts val="0"/>
              </a:spcBef>
              <a:spcAft>
                <a:spcPts val="800"/>
              </a:spcAft>
              <a:buClrTx/>
              <a:buSzTx/>
              <a:buFontTx/>
              <a:buNone/>
              <a:tabLst/>
              <a:defRPr/>
            </a:pPr>
            <a:r>
              <a:rPr lang="sl-SI" sz="1800" dirty="0">
                <a:solidFill>
                  <a:srgbClr val="262626"/>
                </a:solidFill>
                <a:effectLst/>
                <a:latin typeface="Open Sans" panose="020B0606030504020204" pitchFamily="34" charset="0"/>
                <a:ea typeface="Times New Roman" panose="02020603050405020304" pitchFamily="18" charset="0"/>
                <a:cs typeface="Times New Roman (Body CS)"/>
              </a:rPr>
              <a:t>Predlogo za izdelavo table ali panoja zagotavlja program, strošek izdelave table pa je na projektnem partnerju. </a:t>
            </a:r>
          </a:p>
          <a:p>
            <a:pPr marL="0" marR="0" lvl="0" indent="0" algn="just" defTabSz="914400" rtl="0" eaLnBrk="1" fontAlgn="auto" latinLnBrk="0" hangingPunct="1">
              <a:lnSpc>
                <a:spcPct val="107000"/>
              </a:lnSpc>
              <a:spcBef>
                <a:spcPts val="0"/>
              </a:spcBef>
              <a:spcAft>
                <a:spcPts val="800"/>
              </a:spcAft>
              <a:buClrTx/>
              <a:buSzTx/>
              <a:buFontTx/>
              <a:buNone/>
              <a:tabLst/>
              <a:defRPr/>
            </a:pPr>
            <a:r>
              <a:rPr lang="sl-SI" sz="1800" dirty="0">
                <a:solidFill>
                  <a:srgbClr val="262626"/>
                </a:solidFill>
                <a:effectLst/>
                <a:latin typeface="Open Sans" panose="020B0606030504020204" pitchFamily="34" charset="0"/>
                <a:ea typeface="Times New Roman" panose="02020603050405020304" pitchFamily="18" charset="0"/>
                <a:cs typeface="Times New Roman (Body CS)"/>
              </a:rPr>
              <a:t>Več informacij o tabli in navodilih za komuniciranje si lahko preberete v 6. delu priročnika za upravičence - Komuniciranje in prepoznavnost.</a:t>
            </a:r>
          </a:p>
          <a:p>
            <a:endParaRPr lang="sl-SI" dirty="0"/>
          </a:p>
          <a:p>
            <a:endParaRPr lang="sl-SI" dirty="0"/>
          </a:p>
        </p:txBody>
      </p:sp>
      <p:sp>
        <p:nvSpPr>
          <p:cNvPr id="4" name="Označba mesta številke diapozitiva 3"/>
          <p:cNvSpPr>
            <a:spLocks noGrp="1"/>
          </p:cNvSpPr>
          <p:nvPr>
            <p:ph type="sldNum" sz="quarter" idx="5"/>
          </p:nvPr>
        </p:nvSpPr>
        <p:spPr/>
        <p:txBody>
          <a:bodyPr/>
          <a:lstStyle/>
          <a:p>
            <a:fld id="{C8719810-EDB7-475D-8FD4-25527EAB2BEA}" type="slidenum">
              <a:rPr lang="sl-SI" smtClean="0"/>
              <a:t>33</a:t>
            </a:fld>
            <a:endParaRPr lang="sl-SI"/>
          </a:p>
        </p:txBody>
      </p:sp>
    </p:spTree>
    <p:extLst>
      <p:ext uri="{BB962C8B-B14F-4D97-AF65-F5344CB8AC3E}">
        <p14:creationId xmlns:p14="http://schemas.microsoft.com/office/powerpoint/2010/main" val="6221171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V nadaljevanju še malo bolj podrobno o pavšalni stopnji 40%</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Ta pavšalna stopnja se izračuna kot 40 % upravičenih neposrednih stroškov osebja in zajema vse preostale projektne dejavnosti projektnega partnerja. Stroškovni načrt projektnega partnerja je tako sestavljen samo iz dveh kategorij stroškov: </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a) stroški osebja in </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b) drugi stroški v okviru te pavšalne stopnje (pisarniški in administrativni stroški, potni in namestitveni stroški, stroški zunanjih strokovnjakov in storitev, stroški opreme, stroški za infrastrukturo in gradnje).</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V fazi poročanja se poročajo samo stroški osebja. Projektne dejavnosti in dosežki pa se poročajo in bolj podrobno spremljajo v opisu dejavnosti. </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Pavšalna stopnja je neposredno povezana s stroški osebja in je vedno izračunana na podlagi upravičenih neposrednih stroškov osebja. To tudi pomeni da če kontrolorji ali druga programska telesa znižajo stroške osebja, se tudi znesek drugih stroškov sorazmerno zniža.</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Projektnim partnerjem ni treba dokumentirati, da so izdatki nastali in bili plačani ali da pavšalna stopnja ustreza dejanskemu stanju. V skladu s tem ni treba kontrolorju predložiti nobene dokumentacije o drugih stroških ali jo hraniti za naknadne kontrole s strani programa.</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primerna je za uporabo pri projektih, ki imajo velik delež stroškov osebja, ni pa primerna za projekte, ki imajo  velike naložbe ali imajo majhen delež stroškov plač</a:t>
            </a:r>
          </a:p>
          <a:p>
            <a:endParaRPr lang="sl-SI" dirty="0"/>
          </a:p>
        </p:txBody>
      </p:sp>
      <p:sp>
        <p:nvSpPr>
          <p:cNvPr id="4" name="Označba mesta številke diapozitiva 3"/>
          <p:cNvSpPr>
            <a:spLocks noGrp="1"/>
          </p:cNvSpPr>
          <p:nvPr>
            <p:ph type="sldNum" sz="quarter" idx="5"/>
          </p:nvPr>
        </p:nvSpPr>
        <p:spPr/>
        <p:txBody>
          <a:bodyPr/>
          <a:lstStyle/>
          <a:p>
            <a:fld id="{C8719810-EDB7-475D-8FD4-25527EAB2BEA}" type="slidenum">
              <a:rPr lang="sl-SI" smtClean="0"/>
              <a:t>34</a:t>
            </a:fld>
            <a:endParaRPr lang="sl-SI"/>
          </a:p>
        </p:txBody>
      </p:sp>
    </p:spTree>
    <p:extLst>
      <p:ext uri="{BB962C8B-B14F-4D97-AF65-F5344CB8AC3E}">
        <p14:creationId xmlns:p14="http://schemas.microsoft.com/office/powerpoint/2010/main" val="14410213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Čisto za konec pa še nekaj pravilih javnega naročanja. </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Pri javnem naročanju pogodbenih del, blaga ali storitev in izbiri najugodnejšega ponudnika je treba upoštevati pravila javnega naročanja. Namen teh pravil je zagotavljanje transparentnih in pravičnih pogojev konkurenčnosti na skupnem trgu, zato jih morajo upravičenci upoštevati pri naročanju omenjenih storitev.</a:t>
            </a:r>
          </a:p>
          <a:p>
            <a:pPr algn="just">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Program od projektnih partnerjev zahteva naslednje: </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a) za naročila, katerih vrednost je </a:t>
            </a:r>
            <a:r>
              <a:rPr lang="sl-SI" sz="1200" b="1" dirty="0">
                <a:effectLst/>
                <a:latin typeface="Calibri" panose="020F0502020204030204" pitchFamily="34" charset="0"/>
                <a:ea typeface="Calibri" panose="020F0502020204030204" pitchFamily="34" charset="0"/>
                <a:cs typeface="Times New Roman" panose="02020603050405020304" pitchFamily="18" charset="0"/>
              </a:rPr>
              <a:t>nižja od 10 000 EUR (brez DDV)</a:t>
            </a:r>
            <a:r>
              <a:rPr lang="sl-SI" sz="1200" dirty="0">
                <a:effectLst/>
                <a:latin typeface="Calibri" panose="020F0502020204030204" pitchFamily="34" charset="0"/>
                <a:ea typeface="Calibri" panose="020F0502020204030204" pitchFamily="34" charset="0"/>
                <a:cs typeface="Times New Roman" panose="02020603050405020304" pitchFamily="18" charset="0"/>
              </a:rPr>
              <a:t> ali nižja od nacionalnega praga (če so strožja od programskih pravil), se od projektnih partnerjev </a:t>
            </a:r>
            <a:r>
              <a:rPr lang="sl-SI" sz="1200" b="1" dirty="0">
                <a:effectLst/>
                <a:latin typeface="Calibri" panose="020F0502020204030204" pitchFamily="34" charset="0"/>
                <a:ea typeface="Calibri" panose="020F0502020204030204" pitchFamily="34" charset="0"/>
                <a:cs typeface="Times New Roman" panose="02020603050405020304" pitchFamily="18" charset="0"/>
              </a:rPr>
              <a:t>ne zahteva</a:t>
            </a:r>
            <a:r>
              <a:rPr lang="sl-SI" sz="1200" dirty="0">
                <a:effectLst/>
                <a:latin typeface="Calibri" panose="020F0502020204030204" pitchFamily="34" charset="0"/>
                <a:ea typeface="Calibri" panose="020F0502020204030204" pitchFamily="34" charset="0"/>
                <a:cs typeface="Times New Roman" panose="02020603050405020304" pitchFamily="18" charset="0"/>
              </a:rPr>
              <a:t>,  da kontrolorjem predložijo dokumente v zvezi s posebnim izbirnim postopkom. </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b) za naročila katerih vrednost je nad </a:t>
            </a:r>
            <a:r>
              <a:rPr lang="sl-SI" sz="1200" b="1" dirty="0">
                <a:effectLst/>
                <a:latin typeface="Calibri" panose="020F0502020204030204" pitchFamily="34" charset="0"/>
                <a:ea typeface="Calibri" panose="020F0502020204030204" pitchFamily="34" charset="0"/>
                <a:cs typeface="Times New Roman" panose="02020603050405020304" pitchFamily="18" charset="0"/>
              </a:rPr>
              <a:t>10 000 EUR (brez DDV) pa morajo izvesti in </a:t>
            </a:r>
            <a:r>
              <a:rPr lang="sl-SI" sz="1200" dirty="0">
                <a:effectLst/>
                <a:latin typeface="Calibri" panose="020F0502020204030204" pitchFamily="34" charset="0"/>
                <a:ea typeface="Calibri" panose="020F0502020204030204" pitchFamily="34" charset="0"/>
                <a:cs typeface="Times New Roman" panose="02020603050405020304" pitchFamily="18" charset="0"/>
              </a:rPr>
              <a:t>dokazati ustrezne tržne raziskave (npr. zahtevajo vsaj tri različne ponudbe). To omogoča projektnim partnerjem, da zberejo zadostne informacije o ustreznem trgu in izvedejo zanesljivo primerjavo ponudb v smislu cene ali kakovosti.</a:t>
            </a:r>
          </a:p>
          <a:p>
            <a:endParaRPr lang="sl-SI" dirty="0"/>
          </a:p>
        </p:txBody>
      </p:sp>
      <p:sp>
        <p:nvSpPr>
          <p:cNvPr id="4" name="Označba mesta številke diapozitiva 3"/>
          <p:cNvSpPr>
            <a:spLocks noGrp="1"/>
          </p:cNvSpPr>
          <p:nvPr>
            <p:ph type="sldNum" sz="quarter" idx="5"/>
          </p:nvPr>
        </p:nvSpPr>
        <p:spPr/>
        <p:txBody>
          <a:bodyPr/>
          <a:lstStyle/>
          <a:p>
            <a:fld id="{C8719810-EDB7-475D-8FD4-25527EAB2BEA}" type="slidenum">
              <a:rPr lang="sl-SI" smtClean="0"/>
              <a:t>35</a:t>
            </a:fld>
            <a:endParaRPr lang="sl-SI"/>
          </a:p>
        </p:txBody>
      </p:sp>
    </p:spTree>
    <p:extLst>
      <p:ext uri="{BB962C8B-B14F-4D97-AF65-F5344CB8AC3E}">
        <p14:creationId xmlns:p14="http://schemas.microsoft.com/office/powerpoint/2010/main" val="38530074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Javni organi in druge institucije, ki so zavezani k upoštevanju zakonodaje s področja javnega naročanja (npr. državni, regionalni ali lokalni organi, združenja, ki jih ustanovijo taki organi, osebe javnega prava in njihova združenja), morajo upoštevati veljavna pravila in načela javnega naročanja. </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Institucije, ki ne spadajo v področje uporabe zakonodaje o javnem naročanju (npr. zasebna podjetja, nevladne organizacije ali druga združenja zasebnih teles), morajo dokazati, da so bila s projektom povezana naročila oddana v skladu z veljavnimi nacionalnimi pravili in načeli dobrega finančnega upravljanja, torej </a:t>
            </a:r>
            <a:r>
              <a:rPr lang="sl-SI" sz="1050" dirty="0">
                <a:solidFill>
                  <a:srgbClr val="262626"/>
                </a:solidFill>
                <a:effectLst/>
                <a:latin typeface="Open Sans" panose="020B0606030504020204" pitchFamily="34" charset="0"/>
                <a:ea typeface="Times New Roman" panose="02020603050405020304" pitchFamily="18" charset="0"/>
                <a:cs typeface="Times New Roman (Body CS)"/>
              </a:rPr>
              <a:t> </a:t>
            </a:r>
            <a:r>
              <a:rPr lang="sl-SI" sz="1200" dirty="0">
                <a:effectLst/>
                <a:latin typeface="Calibri" panose="020F0502020204030204" pitchFamily="34" charset="0"/>
                <a:ea typeface="Calibri" panose="020F0502020204030204" pitchFamily="34" charset="0"/>
                <a:cs typeface="Times New Roman" panose="02020603050405020304" pitchFamily="18" charset="0"/>
              </a:rPr>
              <a:t>načelom gospodarnosti, učinkovitosti in uspešnosti. </a:t>
            </a:r>
          </a:p>
          <a:p>
            <a:endParaRPr lang="sl-SI" dirty="0"/>
          </a:p>
        </p:txBody>
      </p:sp>
      <p:sp>
        <p:nvSpPr>
          <p:cNvPr id="4" name="Označba mesta številke diapozitiva 3"/>
          <p:cNvSpPr>
            <a:spLocks noGrp="1"/>
          </p:cNvSpPr>
          <p:nvPr>
            <p:ph type="sldNum" sz="quarter" idx="5"/>
          </p:nvPr>
        </p:nvSpPr>
        <p:spPr/>
        <p:txBody>
          <a:bodyPr/>
          <a:lstStyle/>
          <a:p>
            <a:fld id="{C8719810-EDB7-475D-8FD4-25527EAB2BEA}" type="slidenum">
              <a:rPr lang="sl-SI" smtClean="0"/>
              <a:t>36</a:t>
            </a:fld>
            <a:endParaRPr lang="sl-SI"/>
          </a:p>
        </p:txBody>
      </p:sp>
    </p:spTree>
    <p:extLst>
      <p:ext uri="{BB962C8B-B14F-4D97-AF65-F5344CB8AC3E}">
        <p14:creationId xmlns:p14="http://schemas.microsoft.com/office/powerpoint/2010/main" val="5147797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Program ne dopušča, da projektni partnerji (ali zaposleni v organizacijah projektnega partnerja) najemajo drug drugega za izvajanje projektnih dejavnosti. Edina pravna podlaga za dejavnost projektnega partnerja v projektu je prijavnica.</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Program upošteva izjemo pri javnem naročanju, in sicer in-</a:t>
            </a:r>
            <a:r>
              <a:rPr lang="sl-SI" sz="1200" dirty="0" err="1">
                <a:effectLst/>
                <a:latin typeface="Calibri" panose="020F0502020204030204" pitchFamily="34" charset="0"/>
                <a:ea typeface="Calibri" panose="020F0502020204030204" pitchFamily="34" charset="0"/>
                <a:cs typeface="Times New Roman" panose="02020603050405020304" pitchFamily="18" charset="0"/>
              </a:rPr>
              <a:t>house</a:t>
            </a:r>
            <a:r>
              <a:rPr lang="sl-SI" sz="1200" dirty="0">
                <a:effectLst/>
                <a:latin typeface="Calibri" panose="020F0502020204030204" pitchFamily="34" charset="0"/>
                <a:ea typeface="Calibri" panose="020F0502020204030204" pitchFamily="34" charset="0"/>
                <a:cs typeface="Times New Roman" panose="02020603050405020304" pitchFamily="18" charset="0"/>
              </a:rPr>
              <a:t> </a:t>
            </a:r>
            <a:r>
              <a:rPr lang="sl-SI" sz="1200" b="1" dirty="0">
                <a:effectLst/>
                <a:latin typeface="Calibri" panose="020F0502020204030204" pitchFamily="34" charset="0"/>
                <a:ea typeface="Calibri" panose="020F0502020204030204" pitchFamily="34" charset="0"/>
                <a:cs typeface="Times New Roman" panose="02020603050405020304" pitchFamily="18" charset="0"/>
              </a:rPr>
              <a:t>sklepanje pogodb</a:t>
            </a:r>
            <a:r>
              <a:rPr lang="sl-SI" sz="1200" dirty="0">
                <a:effectLst/>
                <a:latin typeface="Calibri" panose="020F0502020204030204" pitchFamily="34" charset="0"/>
                <a:ea typeface="Calibri" panose="020F0502020204030204" pitchFamily="34" charset="0"/>
                <a:cs typeface="Times New Roman" panose="02020603050405020304" pitchFamily="18" charset="0"/>
              </a:rPr>
              <a:t> med naročniki v javnem sektorju v skladu z zahtevami v nacionalni zakonodaji in direktivi EU o javnih naročilih. Ko so izpolnjeni vsi zakonski pogoji za »in-</a:t>
            </a:r>
            <a:r>
              <a:rPr lang="sl-SI" sz="1200" dirty="0" err="1">
                <a:effectLst/>
                <a:latin typeface="Calibri" panose="020F0502020204030204" pitchFamily="34" charset="0"/>
                <a:ea typeface="Calibri" panose="020F0502020204030204" pitchFamily="34" charset="0"/>
                <a:cs typeface="Times New Roman" panose="02020603050405020304" pitchFamily="18" charset="0"/>
              </a:rPr>
              <a:t>house</a:t>
            </a:r>
            <a:r>
              <a:rPr lang="sl-SI" sz="1200" dirty="0">
                <a:effectLst/>
                <a:latin typeface="Calibri" panose="020F0502020204030204" pitchFamily="34" charset="0"/>
                <a:ea typeface="Calibri" panose="020F0502020204030204" pitchFamily="34" charset="0"/>
                <a:cs typeface="Times New Roman" panose="02020603050405020304" pitchFamily="18" charset="0"/>
              </a:rPr>
              <a:t>« pogodbo, lahko projektni partner sklene pogodbo z «in-</a:t>
            </a:r>
            <a:r>
              <a:rPr lang="sl-SI" sz="1200" dirty="0" err="1">
                <a:effectLst/>
                <a:latin typeface="Calibri" panose="020F0502020204030204" pitchFamily="34" charset="0"/>
                <a:ea typeface="Calibri" panose="020F0502020204030204" pitchFamily="34" charset="0"/>
                <a:cs typeface="Times New Roman" panose="02020603050405020304" pitchFamily="18" charset="0"/>
              </a:rPr>
              <a:t>house</a:t>
            </a:r>
            <a:r>
              <a:rPr lang="sl-SI" sz="1200" dirty="0">
                <a:effectLst/>
                <a:latin typeface="Calibri" panose="020F0502020204030204" pitchFamily="34" charset="0"/>
                <a:ea typeface="Calibri" panose="020F0502020204030204" pitchFamily="34" charset="0"/>
                <a:cs typeface="Times New Roman" panose="02020603050405020304" pitchFamily="18" charset="0"/>
              </a:rPr>
              <a:t>« pravno osebo preko neposredne oddaje. </a:t>
            </a:r>
            <a:r>
              <a:rPr lang="sl-SI" sz="1200" dirty="0">
                <a:solidFill>
                  <a:srgbClr val="2F5496"/>
                </a:solidFill>
                <a:effectLst/>
                <a:latin typeface="Calibri" panose="020F0502020204030204" pitchFamily="34" charset="0"/>
                <a:ea typeface="Calibri" panose="020F0502020204030204" pitchFamily="34" charset="0"/>
                <a:cs typeface="Open Sans" panose="020B0606030504020204" pitchFamily="34" charset="0"/>
              </a:rPr>
              <a:t>Upoštevajte, da je treba namero o sklepanju »in-</a:t>
            </a:r>
            <a:r>
              <a:rPr lang="sl-SI" sz="1200" dirty="0" err="1">
                <a:solidFill>
                  <a:srgbClr val="2F5496"/>
                </a:solidFill>
                <a:effectLst/>
                <a:latin typeface="Calibri" panose="020F0502020204030204" pitchFamily="34" charset="0"/>
                <a:ea typeface="Calibri" panose="020F0502020204030204" pitchFamily="34" charset="0"/>
                <a:cs typeface="Open Sans" panose="020B0606030504020204" pitchFamily="34" charset="0"/>
              </a:rPr>
              <a:t>house</a:t>
            </a:r>
            <a:r>
              <a:rPr lang="sl-SI" sz="1200" dirty="0">
                <a:solidFill>
                  <a:srgbClr val="2F5496"/>
                </a:solidFill>
                <a:effectLst/>
                <a:latin typeface="Calibri" panose="020F0502020204030204" pitchFamily="34" charset="0"/>
                <a:ea typeface="Calibri" panose="020F0502020204030204" pitchFamily="34" charset="0"/>
                <a:cs typeface="Open Sans" panose="020B0606030504020204" pitchFamily="34" charset="0"/>
              </a:rPr>
              <a:t>« pogodb navesti v prijavnici.</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sl-SI" dirty="0"/>
          </a:p>
        </p:txBody>
      </p:sp>
      <p:sp>
        <p:nvSpPr>
          <p:cNvPr id="4" name="Označba mesta številke diapozitiva 3"/>
          <p:cNvSpPr>
            <a:spLocks noGrp="1"/>
          </p:cNvSpPr>
          <p:nvPr>
            <p:ph type="sldNum" sz="quarter" idx="5"/>
          </p:nvPr>
        </p:nvSpPr>
        <p:spPr/>
        <p:txBody>
          <a:bodyPr/>
          <a:lstStyle/>
          <a:p>
            <a:fld id="{C8719810-EDB7-475D-8FD4-25527EAB2BEA}" type="slidenum">
              <a:rPr lang="sl-SI" smtClean="0"/>
              <a:t>37</a:t>
            </a:fld>
            <a:endParaRPr lang="sl-SI"/>
          </a:p>
        </p:txBody>
      </p:sp>
    </p:spTree>
    <p:extLst>
      <p:ext uri="{BB962C8B-B14F-4D97-AF65-F5344CB8AC3E}">
        <p14:creationId xmlns:p14="http://schemas.microsoft.com/office/powerpoint/2010/main" val="11395843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sl-SI"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Kar se tiče predstavitve je to vse, hvala za vašo pozornost in seveda smo vam kasneje na voljo za vprašanja v zvezi z upravičenimi stroški.</a:t>
            </a:r>
          </a:p>
          <a:p>
            <a:endParaRPr lang="sl-SI" dirty="0"/>
          </a:p>
        </p:txBody>
      </p:sp>
      <p:sp>
        <p:nvSpPr>
          <p:cNvPr id="4" name="Označba mesta številke diapozitiva 3"/>
          <p:cNvSpPr>
            <a:spLocks noGrp="1"/>
          </p:cNvSpPr>
          <p:nvPr>
            <p:ph type="sldNum" sz="quarter" idx="5"/>
          </p:nvPr>
        </p:nvSpPr>
        <p:spPr/>
        <p:txBody>
          <a:bodyPr/>
          <a:lstStyle/>
          <a:p>
            <a:fld id="{C8719810-EDB7-475D-8FD4-25527EAB2BEA}" type="slidenum">
              <a:rPr lang="sl-SI" smtClean="0"/>
              <a:t>38</a:t>
            </a:fld>
            <a:endParaRPr lang="sl-SI"/>
          </a:p>
        </p:txBody>
      </p:sp>
    </p:spTree>
    <p:extLst>
      <p:ext uri="{BB962C8B-B14F-4D97-AF65-F5344CB8AC3E}">
        <p14:creationId xmlns:p14="http://schemas.microsoft.com/office/powerpoint/2010/main" val="3831322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 projektni partner je te stroške imel in plačal (razen stroškov, izračunanih kot poenostavljene možnosti obračunavanja stroškov) za dejavnosti, ki so navedene v zadnji odobreni prijavnici, v obdobju med datumom začetka in zaključka projekta kot je določeno v pogodbi o sofinanciranju s sredstvi ESRR. </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 so zavedeni v računovodskih izkazih projektnega partnerja na podlagi ločene računovodske evidence in/ali ustrezne računovodske kode, določene posebej za namene projekta (razen stroškov, izračunanih kot poenostavljena možnost obračunavanja stroškov);</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 niso v nasprotju z nobenim posebnim merilom za upravičenost, ki se uporablja za zadevno kategorijo stroškov</a:t>
            </a:r>
          </a:p>
          <a:p>
            <a:endParaRPr lang="sl-SI" dirty="0"/>
          </a:p>
        </p:txBody>
      </p:sp>
      <p:sp>
        <p:nvSpPr>
          <p:cNvPr id="4" name="Označba mesta številke diapozitiva 3"/>
          <p:cNvSpPr>
            <a:spLocks noGrp="1"/>
          </p:cNvSpPr>
          <p:nvPr>
            <p:ph type="sldNum" sz="quarter" idx="5"/>
          </p:nvPr>
        </p:nvSpPr>
        <p:spPr/>
        <p:txBody>
          <a:bodyPr/>
          <a:lstStyle/>
          <a:p>
            <a:fld id="{C8719810-EDB7-475D-8FD4-25527EAB2BEA}" type="slidenum">
              <a:rPr lang="sl-SI" smtClean="0"/>
              <a:t>4</a:t>
            </a:fld>
            <a:endParaRPr lang="sl-SI"/>
          </a:p>
        </p:txBody>
      </p:sp>
    </p:spTree>
    <p:extLst>
      <p:ext uri="{BB962C8B-B14F-4D97-AF65-F5344CB8AC3E}">
        <p14:creationId xmlns:p14="http://schemas.microsoft.com/office/powerpoint/2010/main" val="340780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342900" lvl="0" indent="-342900">
              <a:lnSpc>
                <a:spcPct val="107000"/>
              </a:lnSpc>
              <a:spcAft>
                <a:spcPts val="800"/>
              </a:spcAft>
              <a:buFont typeface="Symbol" panose="05050102010706020507" pitchFamily="18" charset="2"/>
              <a:buChar char=""/>
            </a:pPr>
            <a:r>
              <a:rPr lang="sl-SI" sz="1200" dirty="0">
                <a:effectLst/>
                <a:latin typeface="Calibri" panose="020F0502020204030204" pitchFamily="34" charset="0"/>
                <a:ea typeface="Calibri" panose="020F0502020204030204" pitchFamily="34" charset="0"/>
                <a:cs typeface="Times New Roman" panose="02020603050405020304" pitchFamily="18" charset="0"/>
              </a:rPr>
              <a:t>računi in dokazila so predloženi v skenirani obliki v elektronskem sistemu </a:t>
            </a:r>
            <a:r>
              <a:rPr lang="sl-SI" sz="1200" dirty="0" err="1">
                <a:effectLst/>
                <a:latin typeface="Calibri" panose="020F0502020204030204" pitchFamily="34" charset="0"/>
                <a:ea typeface="Calibri" panose="020F0502020204030204" pitchFamily="34" charset="0"/>
                <a:cs typeface="Times New Roman" panose="02020603050405020304" pitchFamily="18" charset="0"/>
              </a:rPr>
              <a:t>Jems</a:t>
            </a:r>
            <a:r>
              <a:rPr lang="sl-SI" sz="1200" dirty="0">
                <a:effectLst/>
                <a:latin typeface="Calibri" panose="020F0502020204030204" pitchFamily="34" charset="0"/>
                <a:ea typeface="Calibri" panose="020F0502020204030204" pitchFamily="34" charset="0"/>
                <a:cs typeface="Times New Roman" panose="02020603050405020304" pitchFamily="18" charset="0"/>
              </a:rPr>
              <a:t>, izvirniki računov in e-računi se lahko preverjajo na kraju samem;</a:t>
            </a:r>
          </a:p>
          <a:p>
            <a:pPr marL="342900" lvl="0" indent="-342900">
              <a:lnSpc>
                <a:spcPct val="107000"/>
              </a:lnSpc>
              <a:spcAft>
                <a:spcPts val="800"/>
              </a:spcAft>
              <a:buFont typeface="Symbol" panose="05050102010706020507" pitchFamily="18" charset="2"/>
              <a:buChar char=""/>
            </a:pPr>
            <a:r>
              <a:rPr lang="sl-SI" sz="1200" dirty="0">
                <a:effectLst/>
                <a:latin typeface="Calibri" panose="020F0502020204030204" pitchFamily="34" charset="0"/>
                <a:ea typeface="Calibri" panose="020F0502020204030204" pitchFamily="34" charset="0"/>
                <a:cs typeface="Times New Roman" panose="02020603050405020304" pitchFamily="18" charset="0"/>
              </a:rPr>
              <a:t>so v skladu z načeli javnega naročanja, ki veljajo za vse projektne partnerje, ne glede na njihov pravni status</a:t>
            </a:r>
          </a:p>
          <a:p>
            <a:pPr marL="342900" lvl="0" indent="-342900">
              <a:lnSpc>
                <a:spcPct val="107000"/>
              </a:lnSpc>
              <a:spcAft>
                <a:spcPts val="800"/>
              </a:spcAft>
              <a:buFont typeface="Symbol" panose="05050102010706020507" pitchFamily="18" charset="2"/>
              <a:buChar char=""/>
            </a:pPr>
            <a:r>
              <a:rPr lang="sl-SI" sz="1200" dirty="0">
                <a:effectLst/>
                <a:latin typeface="Calibri" panose="020F0502020204030204" pitchFamily="34" charset="0"/>
                <a:ea typeface="Calibri" panose="020F0502020204030204" pitchFamily="34" charset="0"/>
                <a:cs typeface="Times New Roman" panose="02020603050405020304" pitchFamily="18" charset="0"/>
              </a:rPr>
              <a:t>so bili potrjeni s strani nacionalnega kontrolorja.</a:t>
            </a:r>
          </a:p>
          <a:p>
            <a:pPr marL="342900" lvl="0" indent="-342900">
              <a:lnSpc>
                <a:spcPct val="107000"/>
              </a:lnSpc>
              <a:spcAft>
                <a:spcPts val="800"/>
              </a:spcAft>
              <a:buFont typeface="Symbol" panose="05050102010706020507" pitchFamily="18" charset="2"/>
              <a:buChar char=""/>
            </a:pPr>
            <a:r>
              <a:rPr lang="sl-SI" sz="1200" dirty="0">
                <a:effectLst/>
                <a:latin typeface="Calibri" panose="020F0502020204030204" pitchFamily="34" charset="0"/>
                <a:ea typeface="Calibri" panose="020F0502020204030204" pitchFamily="34" charset="0"/>
                <a:cs typeface="Times New Roman" panose="02020603050405020304" pitchFamily="18" charset="0"/>
              </a:rPr>
              <a:t>Potrebno je upoštevati, da morajo biti izdatki skladni z načeli dobrega finančnega upravljanja (načela gospodarnosti, učinkovitosti in uspešnosti) </a:t>
            </a:r>
          </a:p>
          <a:p>
            <a:endParaRPr lang="sl-SI" dirty="0"/>
          </a:p>
        </p:txBody>
      </p:sp>
      <p:sp>
        <p:nvSpPr>
          <p:cNvPr id="4" name="Označba mesta številke diapozitiva 3"/>
          <p:cNvSpPr>
            <a:spLocks noGrp="1"/>
          </p:cNvSpPr>
          <p:nvPr>
            <p:ph type="sldNum" sz="quarter" idx="5"/>
          </p:nvPr>
        </p:nvSpPr>
        <p:spPr/>
        <p:txBody>
          <a:bodyPr/>
          <a:lstStyle/>
          <a:p>
            <a:fld id="{C8719810-EDB7-475D-8FD4-25527EAB2BEA}" type="slidenum">
              <a:rPr lang="sl-SI" smtClean="0"/>
              <a:t>5</a:t>
            </a:fld>
            <a:endParaRPr lang="sl-SI"/>
          </a:p>
        </p:txBody>
      </p:sp>
    </p:spTree>
    <p:extLst>
      <p:ext uri="{BB962C8B-B14F-4D97-AF65-F5344CB8AC3E}">
        <p14:creationId xmlns:p14="http://schemas.microsoft.com/office/powerpoint/2010/main" val="1548553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Naslednji stroški niso upravičeni: </a:t>
            </a:r>
          </a:p>
          <a:p>
            <a:pPr marL="342900" lvl="0" indent="-342900">
              <a:lnSpc>
                <a:spcPct val="107000"/>
              </a:lnSpc>
              <a:spcAft>
                <a:spcPts val="800"/>
              </a:spcAft>
              <a:buFont typeface="Symbol" panose="05050102010706020507" pitchFamily="18" charset="2"/>
              <a:buChar char=""/>
            </a:pPr>
            <a:r>
              <a:rPr lang="sl-SI" sz="1200" dirty="0">
                <a:effectLst/>
                <a:latin typeface="Calibri" panose="020F0502020204030204" pitchFamily="34" charset="0"/>
                <a:ea typeface="Calibri" panose="020F0502020204030204" pitchFamily="34" charset="0"/>
                <a:cs typeface="Times New Roman" panose="02020603050405020304" pitchFamily="18" charset="0"/>
              </a:rPr>
              <a:t>sponzorstva;</a:t>
            </a:r>
          </a:p>
          <a:p>
            <a:pPr marL="342900" lvl="0" indent="-342900">
              <a:lnSpc>
                <a:spcPct val="107000"/>
              </a:lnSpc>
              <a:spcAft>
                <a:spcPts val="800"/>
              </a:spcAft>
              <a:buFont typeface="Symbol" panose="05050102010706020507" pitchFamily="18" charset="2"/>
              <a:buChar char=""/>
            </a:pPr>
            <a:r>
              <a:rPr lang="sl-SI" sz="1200" dirty="0">
                <a:effectLst/>
                <a:latin typeface="Calibri" panose="020F0502020204030204" pitchFamily="34" charset="0"/>
                <a:ea typeface="Calibri" panose="020F0502020204030204" pitchFamily="34" charset="0"/>
                <a:cs typeface="Times New Roman" panose="02020603050405020304" pitchFamily="18" charset="0"/>
              </a:rPr>
              <a:t>prispevki v naravi, ki so določeni v členu 67(1) Uredbe (EU) 2021/1060;</a:t>
            </a:r>
          </a:p>
          <a:p>
            <a:pPr marL="342900" lvl="0" indent="-342900">
              <a:lnSpc>
                <a:spcPct val="107000"/>
              </a:lnSpc>
              <a:spcAft>
                <a:spcPts val="800"/>
              </a:spcAft>
              <a:buFont typeface="Symbol" panose="05050102010706020507" pitchFamily="18" charset="2"/>
              <a:buChar char=""/>
            </a:pPr>
            <a:r>
              <a:rPr lang="sl-SI" sz="1200" dirty="0">
                <a:effectLst/>
                <a:latin typeface="Calibri" panose="020F0502020204030204" pitchFamily="34" charset="0"/>
                <a:ea typeface="Calibri" panose="020F0502020204030204" pitchFamily="34" charset="0"/>
                <a:cs typeface="Times New Roman" panose="02020603050405020304" pitchFamily="18" charset="0"/>
              </a:rPr>
              <a:t>globe, denarne kazni in izdatki za pravne spore in sodne postopke; </a:t>
            </a:r>
          </a:p>
          <a:p>
            <a:pPr marL="342900" lvl="0" indent="-342900" algn="just">
              <a:lnSpc>
                <a:spcPct val="115000"/>
              </a:lnSpc>
              <a:spcAft>
                <a:spcPts val="800"/>
              </a:spcAft>
              <a:buFont typeface="Symbol" panose="05050102010706020507" pitchFamily="18" charset="2"/>
              <a:buChar char=""/>
            </a:pPr>
            <a:r>
              <a:rPr lang="sl-SI" sz="1200" dirty="0">
                <a:effectLst/>
                <a:latin typeface="Calibri" panose="020F0502020204030204" pitchFamily="34" charset="0"/>
                <a:ea typeface="Calibri" panose="020F0502020204030204" pitchFamily="34" charset="0"/>
                <a:cs typeface="Times New Roman" panose="02020603050405020304" pitchFamily="18" charset="0"/>
              </a:rPr>
              <a:t>Davek na dodano vrednost za aktivnosti, ki zapadejo pod pravila o državnih pomočeh, </a:t>
            </a:r>
          </a:p>
          <a:p>
            <a:pPr marL="342900" lvl="0" indent="-342900">
              <a:lnSpc>
                <a:spcPct val="107000"/>
              </a:lnSpc>
              <a:spcAft>
                <a:spcPts val="800"/>
              </a:spcAft>
              <a:buFont typeface="Symbol" panose="05050102010706020507" pitchFamily="18" charset="2"/>
              <a:buChar char=""/>
            </a:pPr>
            <a:r>
              <a:rPr lang="sl-SI" sz="1200" dirty="0">
                <a:effectLst/>
                <a:latin typeface="Calibri" panose="020F0502020204030204" pitchFamily="34" charset="0"/>
                <a:ea typeface="Calibri" panose="020F0502020204030204" pitchFamily="34" charset="0"/>
                <a:cs typeface="Times New Roman" panose="02020603050405020304" pitchFamily="18" charset="0"/>
              </a:rPr>
              <a:t>stroški daril; </a:t>
            </a:r>
          </a:p>
          <a:p>
            <a:pPr marL="342900" lvl="0" indent="-342900">
              <a:lnSpc>
                <a:spcPct val="107000"/>
              </a:lnSpc>
              <a:spcAft>
                <a:spcPts val="800"/>
              </a:spcAft>
              <a:buFont typeface="Symbol" panose="05050102010706020507" pitchFamily="18" charset="2"/>
              <a:buChar char=""/>
            </a:pPr>
            <a:r>
              <a:rPr lang="sl-SI" sz="1200" dirty="0">
                <a:effectLst/>
                <a:latin typeface="Calibri" panose="020F0502020204030204" pitchFamily="34" charset="0"/>
                <a:ea typeface="Calibri" panose="020F0502020204030204" pitchFamily="34" charset="0"/>
                <a:cs typeface="Times New Roman" panose="02020603050405020304" pitchFamily="18" charset="0"/>
              </a:rPr>
              <a:t>stroški, povezani z nihanjem deviznega tečaja;</a:t>
            </a:r>
          </a:p>
          <a:p>
            <a:pPr marL="342900" lvl="0" indent="-342900">
              <a:lnSpc>
                <a:spcPct val="107000"/>
              </a:lnSpc>
              <a:spcAft>
                <a:spcPts val="800"/>
              </a:spcAft>
              <a:buFont typeface="Symbol" panose="05050102010706020507" pitchFamily="18" charset="2"/>
              <a:buChar char=""/>
            </a:pPr>
            <a:r>
              <a:rPr lang="sl-SI" sz="1200" dirty="0">
                <a:effectLst/>
                <a:latin typeface="Calibri" panose="020F0502020204030204" pitchFamily="34" charset="0"/>
                <a:ea typeface="Calibri" panose="020F0502020204030204" pitchFamily="34" charset="0"/>
                <a:cs typeface="Times New Roman" panose="02020603050405020304" pitchFamily="18" charset="0"/>
              </a:rPr>
              <a:t>obresti na dolg;</a:t>
            </a:r>
          </a:p>
          <a:p>
            <a:pPr marL="342900" lvl="0" indent="-342900">
              <a:lnSpc>
                <a:spcPct val="107000"/>
              </a:lnSpc>
              <a:spcAft>
                <a:spcPts val="800"/>
              </a:spcAft>
              <a:buFont typeface="Symbol" panose="05050102010706020507" pitchFamily="18" charset="2"/>
              <a:buChar char=""/>
            </a:pPr>
            <a:r>
              <a:rPr lang="sl-SI" sz="1200" dirty="0">
                <a:effectLst/>
                <a:latin typeface="Calibri" panose="020F0502020204030204" pitchFamily="34" charset="0"/>
                <a:ea typeface="Calibri" panose="020F0502020204030204" pitchFamily="34" charset="0"/>
                <a:cs typeface="Times New Roman" panose="02020603050405020304" pitchFamily="18" charset="0"/>
              </a:rPr>
              <a:t>nakup zemljišč</a:t>
            </a:r>
            <a:r>
              <a:rPr lang="sl-SI" sz="900" i="1" dirty="0">
                <a:solidFill>
                  <a:srgbClr val="262626"/>
                </a:solidFill>
                <a:effectLst/>
                <a:latin typeface="Open Sans" panose="020B0606030504020204" pitchFamily="34" charset="0"/>
                <a:ea typeface="Times New Roman" panose="02020603050405020304" pitchFamily="18" charset="0"/>
                <a:cs typeface="Times New Roman (Body CS)"/>
              </a:rPr>
              <a:t> </a:t>
            </a:r>
            <a:r>
              <a:rPr lang="sl-SI" sz="1200" i="1" dirty="0">
                <a:effectLst/>
                <a:latin typeface="Calibri" panose="020F0502020204030204" pitchFamily="34" charset="0"/>
                <a:ea typeface="Calibri" panose="020F0502020204030204" pitchFamily="34" charset="0"/>
                <a:cs typeface="Times New Roman" panose="02020603050405020304" pitchFamily="18" charset="0"/>
              </a:rPr>
              <a:t>za znesek, ki presega 10 % vseh upravičenih izdatkov projekta</a:t>
            </a:r>
            <a:r>
              <a:rPr lang="sl-SI" sz="1200" baseline="30000" dirty="0">
                <a:effectLst/>
                <a:latin typeface="Calibri" panose="020F0502020204030204" pitchFamily="34" charset="0"/>
                <a:ea typeface="Calibri" panose="020F0502020204030204" pitchFamily="34" charset="0"/>
                <a:cs typeface="Times New Roman" panose="02020603050405020304" pitchFamily="18" charset="0"/>
              </a:rPr>
              <a:t> </a:t>
            </a:r>
            <a:r>
              <a:rPr lang="sl-SI" sz="1200" dirty="0">
                <a:effectLst/>
                <a:latin typeface="Calibri" panose="020F0502020204030204" pitchFamily="34" charset="0"/>
                <a:ea typeface="Calibri" panose="020F0502020204030204" pitchFamily="34" charset="0"/>
                <a:cs typeface="Times New Roman" panose="02020603050405020304" pitchFamily="18" charset="0"/>
              </a:rPr>
              <a:t> in drugih nepremičnin;</a:t>
            </a:r>
          </a:p>
          <a:p>
            <a:endParaRPr lang="sl-SI" dirty="0"/>
          </a:p>
        </p:txBody>
      </p:sp>
      <p:sp>
        <p:nvSpPr>
          <p:cNvPr id="4" name="Označba mesta številke diapozitiva 3"/>
          <p:cNvSpPr>
            <a:spLocks noGrp="1"/>
          </p:cNvSpPr>
          <p:nvPr>
            <p:ph type="sldNum" sz="quarter" idx="5"/>
          </p:nvPr>
        </p:nvSpPr>
        <p:spPr/>
        <p:txBody>
          <a:bodyPr/>
          <a:lstStyle/>
          <a:p>
            <a:fld id="{C8719810-EDB7-475D-8FD4-25527EAB2BEA}" type="slidenum">
              <a:rPr lang="sl-SI" smtClean="0"/>
              <a:t>6</a:t>
            </a:fld>
            <a:endParaRPr lang="sl-SI"/>
          </a:p>
        </p:txBody>
      </p:sp>
    </p:spTree>
    <p:extLst>
      <p:ext uri="{BB962C8B-B14F-4D97-AF65-F5344CB8AC3E}">
        <p14:creationId xmlns:p14="http://schemas.microsoft.com/office/powerpoint/2010/main" val="2019605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342900" lvl="0" indent="-342900">
              <a:lnSpc>
                <a:spcPct val="107000"/>
              </a:lnSpc>
              <a:spcAft>
                <a:spcPts val="800"/>
              </a:spcAft>
              <a:buFont typeface="Symbol" panose="05050102010706020507" pitchFamily="18" charset="2"/>
              <a:buChar char=""/>
            </a:pPr>
            <a:r>
              <a:rPr lang="sl-SI" sz="1200" dirty="0">
                <a:effectLst/>
                <a:latin typeface="Calibri" panose="020F0502020204030204" pitchFamily="34" charset="0"/>
                <a:ea typeface="Calibri" panose="020F0502020204030204" pitchFamily="34" charset="0"/>
                <a:cs typeface="Times New Roman" panose="02020603050405020304" pitchFamily="18" charset="0"/>
              </a:rPr>
              <a:t>stroški za gradbena dovoljenja;</a:t>
            </a:r>
          </a:p>
          <a:p>
            <a:pPr marL="342900" lvl="0" indent="-342900">
              <a:lnSpc>
                <a:spcPct val="107000"/>
              </a:lnSpc>
              <a:spcAft>
                <a:spcPts val="800"/>
              </a:spcAft>
              <a:buFont typeface="Symbol" panose="05050102010706020507" pitchFamily="18" charset="2"/>
              <a:buChar char=""/>
            </a:pPr>
            <a:r>
              <a:rPr lang="sl-SI" sz="1200" dirty="0">
                <a:effectLst/>
                <a:latin typeface="Calibri" panose="020F0502020204030204" pitchFamily="34" charset="0"/>
                <a:ea typeface="Calibri" panose="020F0502020204030204" pitchFamily="34" charset="0"/>
                <a:cs typeface="Times New Roman" panose="02020603050405020304" pitchFamily="18" charset="0"/>
              </a:rPr>
              <a:t>napitnine;</a:t>
            </a:r>
          </a:p>
          <a:p>
            <a:pPr marL="342900" lvl="0" indent="-342900">
              <a:lnSpc>
                <a:spcPct val="107000"/>
              </a:lnSpc>
              <a:spcAft>
                <a:spcPts val="800"/>
              </a:spcAft>
              <a:buFont typeface="Symbol" panose="05050102010706020507" pitchFamily="18" charset="2"/>
              <a:buChar char=""/>
            </a:pPr>
            <a:r>
              <a:rPr lang="sl-SI" sz="1200" dirty="0">
                <a:effectLst/>
                <a:latin typeface="Calibri" panose="020F0502020204030204" pitchFamily="34" charset="0"/>
                <a:ea typeface="Calibri" panose="020F0502020204030204" pitchFamily="34" charset="0"/>
                <a:cs typeface="Times New Roman" panose="02020603050405020304" pitchFamily="18" charset="0"/>
              </a:rPr>
              <a:t>delitev stroškov med projektnimi partnerji (porazdelitev določenih projektnih izdatkov, ki jih je imel en projektni partner, različnim drugim projektnim partnerjem);</a:t>
            </a:r>
          </a:p>
          <a:p>
            <a:pPr marL="342900" lvl="0" indent="-342900">
              <a:lnSpc>
                <a:spcPct val="107000"/>
              </a:lnSpc>
              <a:spcAft>
                <a:spcPts val="800"/>
              </a:spcAft>
              <a:buFont typeface="Symbol" panose="05050102010706020507" pitchFamily="18" charset="2"/>
              <a:buChar char=""/>
            </a:pPr>
            <a:r>
              <a:rPr lang="sl-SI" sz="1200" dirty="0">
                <a:effectLst/>
                <a:latin typeface="Calibri" panose="020F0502020204030204" pitchFamily="34" charset="0"/>
                <a:ea typeface="Calibri" panose="020F0502020204030204" pitchFamily="34" charset="0"/>
                <a:cs typeface="Times New Roman" panose="02020603050405020304" pitchFamily="18" charset="0"/>
              </a:rPr>
              <a:t>delitev stroškovnih postavk med projektnimi partnerji (tj. delitev skupnih stroškov); </a:t>
            </a:r>
            <a:r>
              <a:rPr lang="sl-SI"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npr. ne more en PP izvesti JN za druge partnerje oz. razdelit računov iz tega JN med druge partnerje</a:t>
            </a:r>
            <a:r>
              <a:rPr lang="sl-SI" sz="12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800"/>
              </a:spcAft>
              <a:buFont typeface="Symbol" panose="05050102010706020507" pitchFamily="18" charset="2"/>
              <a:buChar char=""/>
            </a:pPr>
            <a:r>
              <a:rPr lang="sl-SI" sz="1200" dirty="0">
                <a:effectLst/>
                <a:latin typeface="Calibri" panose="020F0502020204030204" pitchFamily="34" charset="0"/>
                <a:ea typeface="Calibri" panose="020F0502020204030204" pitchFamily="34" charset="0"/>
                <a:cs typeface="Times New Roman" panose="02020603050405020304" pitchFamily="18" charset="0"/>
              </a:rPr>
              <a:t>popusti (upravičen je samo znižani znesek);</a:t>
            </a:r>
          </a:p>
          <a:p>
            <a:pPr marL="342900" lvl="0" indent="-342900">
              <a:lnSpc>
                <a:spcPct val="107000"/>
              </a:lnSpc>
              <a:spcAft>
                <a:spcPts val="800"/>
              </a:spcAft>
              <a:buFont typeface="Symbol" panose="05050102010706020507" pitchFamily="18" charset="2"/>
              <a:buChar char=""/>
            </a:pPr>
            <a:r>
              <a:rPr lang="sl-SI" sz="1200" dirty="0">
                <a:effectLst/>
                <a:latin typeface="Calibri" panose="020F0502020204030204" pitchFamily="34" charset="0"/>
                <a:ea typeface="Calibri" panose="020F0502020204030204" pitchFamily="34" charset="0"/>
                <a:cs typeface="Times New Roman" panose="02020603050405020304" pitchFamily="18" charset="0"/>
              </a:rPr>
              <a:t>pristojbine med projektnimi partnerji istega projekta; </a:t>
            </a:r>
          </a:p>
          <a:p>
            <a:pPr marL="342900" lvl="0" indent="-342900">
              <a:lnSpc>
                <a:spcPct val="107000"/>
              </a:lnSpc>
              <a:spcAft>
                <a:spcPts val="800"/>
              </a:spcAft>
              <a:buFont typeface="Symbol" panose="05050102010706020507" pitchFamily="18" charset="2"/>
              <a:buChar char=""/>
            </a:pPr>
            <a:r>
              <a:rPr lang="sl-SI" sz="1200" dirty="0">
                <a:effectLst/>
                <a:latin typeface="Calibri" panose="020F0502020204030204" pitchFamily="34" charset="0"/>
                <a:ea typeface="Calibri" panose="020F0502020204030204" pitchFamily="34" charset="0"/>
                <a:cs typeface="Times New Roman" panose="02020603050405020304" pitchFamily="18" charset="0"/>
              </a:rPr>
              <a:t>zadržani zneski ne glede na to, ali so že plačani, in ne glede na to, ali je bila izdana bančna garancija;</a:t>
            </a:r>
          </a:p>
          <a:p>
            <a:pPr marL="342900" lvl="0" indent="-342900">
              <a:lnSpc>
                <a:spcPct val="107000"/>
              </a:lnSpc>
              <a:spcAft>
                <a:spcPts val="800"/>
              </a:spcAft>
              <a:buFont typeface="Symbol" panose="05050102010706020507" pitchFamily="18" charset="2"/>
              <a:buChar char=""/>
            </a:pPr>
            <a:r>
              <a:rPr lang="sl-SI" sz="1200" dirty="0">
                <a:effectLst/>
                <a:latin typeface="Calibri" panose="020F0502020204030204" pitchFamily="34" charset="0"/>
                <a:ea typeface="Calibri" panose="020F0502020204030204" pitchFamily="34" charset="0"/>
                <a:cs typeface="Times New Roman" panose="02020603050405020304" pitchFamily="18" charset="0"/>
              </a:rPr>
              <a:t>samostojne spletne strani projekta izven spletne strani programa (Razen če je spletna stran namenjena izgradnji vsebinskih platform ali podatkovnih baz kot del rešitev in presega trajanje projekta);</a:t>
            </a:r>
          </a:p>
          <a:p>
            <a:pPr marL="342900" lvl="0" indent="-342900">
              <a:lnSpc>
                <a:spcPct val="107000"/>
              </a:lnSpc>
              <a:spcAft>
                <a:spcPts val="800"/>
              </a:spcAft>
              <a:buFont typeface="Symbol" panose="05050102010706020507" pitchFamily="18" charset="2"/>
              <a:buChar char=""/>
            </a:pPr>
            <a:r>
              <a:rPr lang="sl-SI" sz="1200" dirty="0">
                <a:effectLst/>
                <a:latin typeface="Calibri" panose="020F0502020204030204" pitchFamily="34" charset="0"/>
                <a:ea typeface="Calibri" panose="020F0502020204030204" pitchFamily="34" charset="0"/>
                <a:cs typeface="Times New Roman" panose="02020603050405020304" pitchFamily="18" charset="0"/>
              </a:rPr>
              <a:t>logotipi projekta ali samostojne blagovne znamke</a:t>
            </a:r>
            <a:r>
              <a:rPr lang="sl-SI" sz="1200" baseline="30000" dirty="0">
                <a:effectLst/>
                <a:latin typeface="Calibri" panose="020F0502020204030204" pitchFamily="34" charset="0"/>
                <a:ea typeface="Calibri" panose="020F0502020204030204" pitchFamily="34" charset="0"/>
                <a:cs typeface="Times New Roman" panose="02020603050405020304" pitchFamily="18" charset="0"/>
              </a:rPr>
              <a:t> </a:t>
            </a:r>
            <a:r>
              <a:rPr lang="sl-SI" sz="1200" dirty="0">
                <a:effectLst/>
                <a:latin typeface="Calibri" panose="020F0502020204030204" pitchFamily="34" charset="0"/>
                <a:ea typeface="Calibri" panose="020F0502020204030204" pitchFamily="34" charset="0"/>
                <a:cs typeface="Times New Roman" panose="02020603050405020304" pitchFamily="18" charset="0"/>
              </a:rPr>
              <a:t>(</a:t>
            </a:r>
            <a:r>
              <a:rPr lang="sl-SI" sz="1200" i="1" dirty="0">
                <a:effectLst/>
                <a:latin typeface="Calibri" panose="020F0502020204030204" pitchFamily="34" charset="0"/>
                <a:ea typeface="Calibri" panose="020F0502020204030204" pitchFamily="34" charset="0"/>
                <a:cs typeface="Times New Roman" panose="02020603050405020304" pitchFamily="18" charset="0"/>
              </a:rPr>
              <a:t>Logotipi projekta temeljijo na programskih logotipih in jih za projekte zagotavlja program. Vendar pa so lahko posebni logotipi (če so potrebni npr. za razvoj in trženje blagovne znamke v časovnem okviru projekta) upravičeni, če jih odobri Odbor za spremljanje ali skupni sekretariat)</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sl-SI" dirty="0"/>
          </a:p>
        </p:txBody>
      </p:sp>
      <p:sp>
        <p:nvSpPr>
          <p:cNvPr id="4" name="Označba mesta številke diapozitiva 3"/>
          <p:cNvSpPr>
            <a:spLocks noGrp="1"/>
          </p:cNvSpPr>
          <p:nvPr>
            <p:ph type="sldNum" sz="quarter" idx="5"/>
          </p:nvPr>
        </p:nvSpPr>
        <p:spPr/>
        <p:txBody>
          <a:bodyPr/>
          <a:lstStyle/>
          <a:p>
            <a:fld id="{C8719810-EDB7-475D-8FD4-25527EAB2BEA}" type="slidenum">
              <a:rPr lang="sl-SI" smtClean="0"/>
              <a:t>7</a:t>
            </a:fld>
            <a:endParaRPr lang="sl-SI"/>
          </a:p>
        </p:txBody>
      </p:sp>
    </p:spTree>
    <p:extLst>
      <p:ext uri="{BB962C8B-B14F-4D97-AF65-F5344CB8AC3E}">
        <p14:creationId xmlns:p14="http://schemas.microsoft.com/office/powerpoint/2010/main" val="4131646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Načeloma se lahko upošteva kot najzgodnejši datum upravičenosti stroškov datum odobritve projekta s strani Odbora za spremljanje programa. Vendar pa se obdobje upravičenosti stroškov odobrenega projekta določi v pogodbi o sofinanciranju s sredstvi ESRR z datumom začetka in zaključka projekta.</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Vse projektne dejavnosti je treba zaključiti do datuma zaključka projekta. </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V zadnjem obdobju poročanja je treba izdati račune</a:t>
            </a:r>
            <a:r>
              <a:rPr lang="sl-SI" sz="1200" baseline="30000" dirty="0">
                <a:effectLst/>
                <a:latin typeface="Calibri" panose="020F0502020204030204" pitchFamily="34" charset="0"/>
                <a:ea typeface="Calibri" panose="020F0502020204030204" pitchFamily="34" charset="0"/>
                <a:cs typeface="Times New Roman" panose="02020603050405020304" pitchFamily="18" charset="0"/>
              </a:rPr>
              <a:t> </a:t>
            </a:r>
            <a:r>
              <a:rPr lang="sl-SI" sz="1200" dirty="0">
                <a:effectLst/>
                <a:latin typeface="Calibri" panose="020F0502020204030204" pitchFamily="34" charset="0"/>
                <a:ea typeface="Calibri" panose="020F0502020204030204" pitchFamily="34" charset="0"/>
                <a:cs typeface="Times New Roman" panose="02020603050405020304" pitchFamily="18" charset="0"/>
              </a:rPr>
              <a:t>in plačati stroške, nastale v zadnjem obdobju poročanja, najpozneje v 30 dneh po datumu zaključka projekta, ki je določen v pogodbi o sofinanciranju s sredstvi ESRR.</a:t>
            </a:r>
          </a:p>
          <a:p>
            <a:r>
              <a:rPr lang="sl-SI" sz="900" i="1" dirty="0">
                <a:effectLst/>
                <a:latin typeface="Calibri" panose="020F0502020204030204" pitchFamily="34" charset="0"/>
                <a:ea typeface="Calibri" panose="020F0502020204030204" pitchFamily="34" charset="0"/>
                <a:cs typeface="Times New Roman" panose="02020603050405020304" pitchFamily="18" charset="0"/>
              </a:rPr>
              <a:t>Z izjemo pripravljalnih stroškov.</a:t>
            </a:r>
            <a:endParaRPr lang="sl-SI" sz="1050" dirty="0">
              <a:effectLst/>
              <a:latin typeface="Calibri" panose="020F0502020204030204" pitchFamily="34" charset="0"/>
              <a:ea typeface="Calibri" panose="020F0502020204030204" pitchFamily="34" charset="0"/>
              <a:cs typeface="Times New Roman" panose="02020603050405020304" pitchFamily="18" charset="0"/>
            </a:endParaRPr>
          </a:p>
          <a:p>
            <a:endParaRPr lang="sl-SI" dirty="0"/>
          </a:p>
        </p:txBody>
      </p:sp>
      <p:sp>
        <p:nvSpPr>
          <p:cNvPr id="4" name="Označba mesta številke diapozitiva 3"/>
          <p:cNvSpPr>
            <a:spLocks noGrp="1"/>
          </p:cNvSpPr>
          <p:nvPr>
            <p:ph type="sldNum" sz="quarter" idx="5"/>
          </p:nvPr>
        </p:nvSpPr>
        <p:spPr/>
        <p:txBody>
          <a:bodyPr/>
          <a:lstStyle/>
          <a:p>
            <a:fld id="{C8719810-EDB7-475D-8FD4-25527EAB2BEA}" type="slidenum">
              <a:rPr lang="sl-SI" smtClean="0"/>
              <a:t>8</a:t>
            </a:fld>
            <a:endParaRPr lang="sl-SI"/>
          </a:p>
        </p:txBody>
      </p:sp>
    </p:spTree>
    <p:extLst>
      <p:ext uri="{BB962C8B-B14F-4D97-AF65-F5344CB8AC3E}">
        <p14:creationId xmlns:p14="http://schemas.microsoft.com/office/powerpoint/2010/main" val="3950387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Preden bolj podrobno pojasnimo kategorije stroškov in možne kombinacije poenostavljenih možnosti obračunavanja stroškov v stroškovnem načrtu, bi želeli poudariti nekaj zadev, na katere bodite pozorni pri načrtovanju stroškovnega načrta projekta.</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Seznanite se s </a:t>
            </a:r>
            <a:r>
              <a:rPr lang="sl-SI" sz="1200" b="1" dirty="0">
                <a:effectLst/>
                <a:latin typeface="Calibri" panose="020F0502020204030204" pitchFamily="34" charset="0"/>
                <a:ea typeface="Calibri" panose="020F0502020204030204" pitchFamily="34" charset="0"/>
                <a:cs typeface="Times New Roman" panose="02020603050405020304" pitchFamily="18" charset="0"/>
              </a:rPr>
              <a:t>pravili o upravičenosti.</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Razmislite </a:t>
            </a:r>
            <a:r>
              <a:rPr lang="sl-SI" sz="1200" b="1" dirty="0">
                <a:effectLst/>
                <a:latin typeface="Calibri" panose="020F0502020204030204" pitchFamily="34" charset="0"/>
                <a:ea typeface="Calibri" panose="020F0502020204030204" pitchFamily="34" charset="0"/>
                <a:cs typeface="Times New Roman" panose="02020603050405020304" pitchFamily="18" charset="0"/>
              </a:rPr>
              <a:t>kateri stroški so relevantni in nujni za implementacijo projekta</a:t>
            </a:r>
            <a:r>
              <a:rPr lang="sl-SI" sz="1200" dirty="0">
                <a:effectLst/>
                <a:latin typeface="Calibri" panose="020F0502020204030204" pitchFamily="34" charset="0"/>
                <a:ea typeface="Calibri" panose="020F0502020204030204" pitchFamily="34" charset="0"/>
                <a:cs typeface="Times New Roman" panose="02020603050405020304" pitchFamily="18" charset="0"/>
              </a:rPr>
              <a:t> in izvedbo planiranih aktivnosti. </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Planirani </a:t>
            </a:r>
            <a:r>
              <a:rPr lang="sl-SI" sz="1200" b="1" dirty="0">
                <a:effectLst/>
                <a:latin typeface="Calibri" panose="020F0502020204030204" pitchFamily="34" charset="0"/>
                <a:ea typeface="Calibri" panose="020F0502020204030204" pitchFamily="34" charset="0"/>
                <a:cs typeface="Times New Roman" panose="02020603050405020304" pitchFamily="18" charset="0"/>
              </a:rPr>
              <a:t>stroški morajo biti potrebni in nujni za predvidene projektne aktivnosti</a:t>
            </a:r>
            <a:r>
              <a:rPr lang="sl-SI" sz="1200" dirty="0">
                <a:effectLst/>
                <a:latin typeface="Calibri" panose="020F0502020204030204" pitchFamily="34" charset="0"/>
                <a:ea typeface="Calibri" panose="020F0502020204030204" pitchFamily="34" charset="0"/>
                <a:cs typeface="Times New Roman" panose="02020603050405020304" pitchFamily="18" charset="0"/>
              </a:rPr>
              <a:t> v delovnem načrtu, pazite da se stroški ujemajo s predvidenimi aktivnostmi. </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Upoštevajte </a:t>
            </a:r>
            <a:r>
              <a:rPr lang="sl-SI" sz="1200" b="1" dirty="0">
                <a:effectLst/>
                <a:latin typeface="Calibri" panose="020F0502020204030204" pitchFamily="34" charset="0"/>
                <a:ea typeface="Calibri" panose="020F0502020204030204" pitchFamily="34" charset="0"/>
                <a:cs typeface="Times New Roman" panose="02020603050405020304" pitchFamily="18" charset="0"/>
              </a:rPr>
              <a:t>načela dobrega finančnega upravljanja</a:t>
            </a:r>
            <a:r>
              <a:rPr lang="sl-SI" sz="1200" dirty="0">
                <a:effectLst/>
                <a:latin typeface="Calibri" panose="020F0502020204030204" pitchFamily="34" charset="0"/>
                <a:ea typeface="Calibri" panose="020F0502020204030204" pitchFamily="34" charset="0"/>
                <a:cs typeface="Times New Roman" panose="02020603050405020304" pitchFamily="18" charset="0"/>
              </a:rPr>
              <a:t> – načela gospodarnosti, učinkovitosti in uspešnosti.</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Upoštevajte, da </a:t>
            </a:r>
            <a:r>
              <a:rPr lang="sl-SI" sz="1200" b="1" dirty="0">
                <a:effectLst/>
                <a:latin typeface="Calibri" panose="020F0502020204030204" pitchFamily="34" charset="0"/>
                <a:ea typeface="Calibri" panose="020F0502020204030204" pitchFamily="34" charset="0"/>
                <a:cs typeface="Times New Roman" panose="02020603050405020304" pitchFamily="18" charset="0"/>
              </a:rPr>
              <a:t>program ne predvideva pred financiranja</a:t>
            </a:r>
            <a:r>
              <a:rPr lang="sl-SI" sz="1200" dirty="0">
                <a:effectLst/>
                <a:latin typeface="Calibri" panose="020F0502020204030204" pitchFamily="34" charset="0"/>
                <a:ea typeface="Calibri" panose="020F0502020204030204" pitchFamily="34" charset="0"/>
                <a:cs typeface="Times New Roman" panose="02020603050405020304" pitchFamily="18" charset="0"/>
              </a:rPr>
              <a:t> – projektni partnerji morate financirati projekt vsaj 12 mesecev preden je izvedeno povračilo – premislite kaj to pomeni za vašo organizacijo oziroma likvidnost organizacije ter ali realno tak projekt lahko izvedete.</a:t>
            </a:r>
          </a:p>
          <a:p>
            <a:pPr>
              <a:lnSpc>
                <a:spcPct val="107000"/>
              </a:lnSpc>
              <a:spcAft>
                <a:spcPts val="800"/>
              </a:spcAft>
            </a:pPr>
            <a:r>
              <a:rPr lang="sl-SI" sz="1200" b="1" dirty="0">
                <a:effectLst/>
                <a:latin typeface="Calibri" panose="020F0502020204030204" pitchFamily="34" charset="0"/>
                <a:ea typeface="Calibri" panose="020F0502020204030204" pitchFamily="34" charset="0"/>
                <a:cs typeface="Times New Roman" panose="02020603050405020304" pitchFamily="18" charset="0"/>
              </a:rPr>
              <a:t>Stopnja povračila za nastale izdatke je 80% sredstev ESRR</a:t>
            </a:r>
            <a:r>
              <a:rPr lang="sl-SI" sz="1200" dirty="0">
                <a:effectLst/>
                <a:latin typeface="Calibri" panose="020F0502020204030204" pitchFamily="34" charset="0"/>
                <a:ea typeface="Calibri" panose="020F0502020204030204" pitchFamily="34" charset="0"/>
                <a:cs typeface="Times New Roman" panose="02020603050405020304" pitchFamily="18" charset="0"/>
              </a:rPr>
              <a:t>, torej upoštevajte, da morate projektni partnerji zagotoviti dovolj sredstev za lastni prispevek.</a:t>
            </a:r>
          </a:p>
          <a:p>
            <a:pPr>
              <a:lnSpc>
                <a:spcPct val="107000"/>
              </a:lnSpc>
              <a:spcAft>
                <a:spcPts val="800"/>
              </a:spcAft>
            </a:pPr>
            <a:r>
              <a:rPr lang="sl-SI" sz="1200" b="1" dirty="0">
                <a:effectLst/>
                <a:latin typeface="Calibri" panose="020F0502020204030204" pitchFamily="34" charset="0"/>
                <a:ea typeface="Calibri" panose="020F0502020204030204" pitchFamily="34" charset="0"/>
                <a:cs typeface="Times New Roman" panose="02020603050405020304" pitchFamily="18" charset="0"/>
              </a:rPr>
              <a:t>Upoštevajte vaše organizacijske in finančne možnosti in </a:t>
            </a:r>
            <a:r>
              <a:rPr lang="sl-SI" sz="1200" dirty="0">
                <a:effectLst/>
                <a:latin typeface="Calibri" panose="020F0502020204030204" pitchFamily="34" charset="0"/>
                <a:ea typeface="Calibri" panose="020F0502020204030204" pitchFamily="34" charset="0"/>
                <a:cs typeface="Times New Roman" panose="02020603050405020304" pitchFamily="18" charset="0"/>
              </a:rPr>
              <a:t>kapacitete. Recimo imeli smo primer, kjer se je šele tekom projekta ugotovilo, da partner ne more zaposliti nobene osebe za delo na projektu, čeprav in s tem ogrozil potek celotnega projekta.</a:t>
            </a:r>
          </a:p>
          <a:p>
            <a:pPr>
              <a:lnSpc>
                <a:spcPct val="107000"/>
              </a:lnSpc>
              <a:spcAft>
                <a:spcPts val="800"/>
              </a:spcAft>
            </a:pPr>
            <a:r>
              <a:rPr lang="sl-SI" sz="1200" b="1" dirty="0">
                <a:effectLst/>
                <a:latin typeface="Calibri" panose="020F0502020204030204" pitchFamily="34" charset="0"/>
                <a:ea typeface="Calibri" panose="020F0502020204030204" pitchFamily="34" charset="0"/>
                <a:cs typeface="Times New Roman" panose="02020603050405020304" pitchFamily="18" charset="0"/>
              </a:rPr>
              <a:t>Stroškovni načrt boste planirali v določenih kategorijah stroškov</a:t>
            </a:r>
            <a:r>
              <a:rPr lang="sl-SI" sz="1200" dirty="0">
                <a:effectLst/>
                <a:latin typeface="Calibri" panose="020F0502020204030204" pitchFamily="34" charset="0"/>
                <a:ea typeface="Calibri" panose="020F0502020204030204" pitchFamily="34" charset="0"/>
                <a:cs typeface="Times New Roman" panose="02020603050405020304" pitchFamily="18" charset="0"/>
              </a:rPr>
              <a:t>.</a:t>
            </a:r>
          </a:p>
          <a:p>
            <a:endParaRPr lang="sl-SI" dirty="0"/>
          </a:p>
        </p:txBody>
      </p:sp>
      <p:sp>
        <p:nvSpPr>
          <p:cNvPr id="4" name="Označba mesta številke diapozitiva 3"/>
          <p:cNvSpPr>
            <a:spLocks noGrp="1"/>
          </p:cNvSpPr>
          <p:nvPr>
            <p:ph type="sldNum" sz="quarter" idx="5"/>
          </p:nvPr>
        </p:nvSpPr>
        <p:spPr/>
        <p:txBody>
          <a:bodyPr/>
          <a:lstStyle/>
          <a:p>
            <a:fld id="{C8719810-EDB7-475D-8FD4-25527EAB2BEA}" type="slidenum">
              <a:rPr lang="sl-SI" smtClean="0"/>
              <a:t>9</a:t>
            </a:fld>
            <a:endParaRPr lang="sl-SI"/>
          </a:p>
        </p:txBody>
      </p:sp>
    </p:spTree>
    <p:extLst>
      <p:ext uri="{BB962C8B-B14F-4D97-AF65-F5344CB8AC3E}">
        <p14:creationId xmlns:p14="http://schemas.microsoft.com/office/powerpoint/2010/main" val="18633747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aslovni diapozitiv">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E950E11-F051-EF48-8F8B-C914153FF4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86621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slov in vsebina">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896D61A-4728-0340-8883-9CF39E0D8F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PoljeZBesedilom 13">
            <a:extLst>
              <a:ext uri="{FF2B5EF4-FFF2-40B4-BE49-F238E27FC236}">
                <a16:creationId xmlns:a16="http://schemas.microsoft.com/office/drawing/2014/main" id="{E71017B2-A755-514A-8A7C-04A117F47DE4}"/>
              </a:ext>
            </a:extLst>
          </p:cNvPr>
          <p:cNvSpPr txBox="1"/>
          <p:nvPr userDrawn="1"/>
        </p:nvSpPr>
        <p:spPr>
          <a:xfrm>
            <a:off x="11106912" y="6277245"/>
            <a:ext cx="652271" cy="369332"/>
          </a:xfrm>
          <a:prstGeom prst="rect">
            <a:avLst/>
          </a:prstGeom>
          <a:noFill/>
        </p:spPr>
        <p:txBody>
          <a:bodyPr wrap="square" lIns="72000" tIns="0" bIns="0" rtlCol="0" anchor="t" anchorCtr="0">
            <a:spAutoFit/>
          </a:bodyPr>
          <a:lstStyle/>
          <a:p>
            <a:r>
              <a:rPr lang="sl-SI" sz="1600" dirty="0"/>
              <a:t>  </a:t>
            </a:r>
            <a:fld id="{6ECE92B7-F74E-1D45-BE72-282E32C47F73}" type="slidenum">
              <a:rPr lang="sl-SI" sz="2400" smtClean="0">
                <a:solidFill>
                  <a:schemeClr val="bg1"/>
                </a:solidFill>
              </a:rPr>
              <a:t>‹#›</a:t>
            </a:fld>
            <a:endParaRPr lang="sl-SI" sz="2400" dirty="0">
              <a:solidFill>
                <a:schemeClr val="bg1"/>
              </a:solidFill>
            </a:endParaRPr>
          </a:p>
        </p:txBody>
      </p:sp>
    </p:spTree>
    <p:extLst>
      <p:ext uri="{BB962C8B-B14F-4D97-AF65-F5344CB8AC3E}">
        <p14:creationId xmlns:p14="http://schemas.microsoft.com/office/powerpoint/2010/main" val="1568832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lava odseka">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63798EE-4045-7D41-8194-0B3EE968A6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PoljeZBesedilom 13">
            <a:extLst>
              <a:ext uri="{FF2B5EF4-FFF2-40B4-BE49-F238E27FC236}">
                <a16:creationId xmlns:a16="http://schemas.microsoft.com/office/drawing/2014/main" id="{31251919-5E34-F04D-9EBB-20245CB68ECE}"/>
              </a:ext>
            </a:extLst>
          </p:cNvPr>
          <p:cNvSpPr txBox="1"/>
          <p:nvPr userDrawn="1"/>
        </p:nvSpPr>
        <p:spPr>
          <a:xfrm>
            <a:off x="11106912" y="6277245"/>
            <a:ext cx="652271" cy="369332"/>
          </a:xfrm>
          <a:prstGeom prst="rect">
            <a:avLst/>
          </a:prstGeom>
          <a:noFill/>
        </p:spPr>
        <p:txBody>
          <a:bodyPr wrap="square" lIns="72000" tIns="0" bIns="0" rtlCol="0" anchor="t" anchorCtr="0">
            <a:spAutoFit/>
          </a:bodyPr>
          <a:lstStyle/>
          <a:p>
            <a:r>
              <a:rPr lang="sl-SI" sz="1600" dirty="0"/>
              <a:t>  </a:t>
            </a:r>
            <a:fld id="{6ECE92B7-F74E-1D45-BE72-282E32C47F73}" type="slidenum">
              <a:rPr lang="sl-SI" sz="2400" smtClean="0">
                <a:solidFill>
                  <a:schemeClr val="bg1"/>
                </a:solidFill>
              </a:rPr>
              <a:t>‹#›</a:t>
            </a:fld>
            <a:endParaRPr lang="sl-SI" sz="2400" dirty="0">
              <a:solidFill>
                <a:schemeClr val="bg1"/>
              </a:solidFill>
            </a:endParaRPr>
          </a:p>
        </p:txBody>
      </p:sp>
    </p:spTree>
    <p:extLst>
      <p:ext uri="{BB962C8B-B14F-4D97-AF65-F5344CB8AC3E}">
        <p14:creationId xmlns:p14="http://schemas.microsoft.com/office/powerpoint/2010/main" val="2149848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Uredite slog naslova matrice</a:t>
            </a:r>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5C2F34-E0ED-4526-B1C9-7A381920BB07}" type="datetimeFigureOut">
              <a:rPr lang="sl-SI" smtClean="0"/>
              <a:t>6. 12. 2024</a:t>
            </a:fld>
            <a:endParaRPr lang="sl-SI"/>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BD1DAC-CE6B-449A-91DC-F563232A1A8D}" type="slidenum">
              <a:rPr lang="sl-SI" smtClean="0"/>
              <a:t>‹#›</a:t>
            </a:fld>
            <a:endParaRPr lang="sl-SI"/>
          </a:p>
        </p:txBody>
      </p:sp>
    </p:spTree>
    <p:extLst>
      <p:ext uri="{BB962C8B-B14F-4D97-AF65-F5344CB8AC3E}">
        <p14:creationId xmlns:p14="http://schemas.microsoft.com/office/powerpoint/2010/main" val="28830195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21.sv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si-hr.eu/"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a:extLst>
              <a:ext uri="{FF2B5EF4-FFF2-40B4-BE49-F238E27FC236}">
                <a16:creationId xmlns:a16="http://schemas.microsoft.com/office/drawing/2014/main" id="{986CF4A0-36E3-8D42-8204-0B67725D3647}"/>
              </a:ext>
            </a:extLst>
          </p:cNvPr>
          <p:cNvSpPr txBox="1">
            <a:spLocks/>
          </p:cNvSpPr>
          <p:nvPr/>
        </p:nvSpPr>
        <p:spPr>
          <a:xfrm>
            <a:off x="120502" y="4089992"/>
            <a:ext cx="11355572" cy="2768008"/>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b="1" dirty="0">
                <a:solidFill>
                  <a:schemeClr val="bg1"/>
                </a:solidFill>
                <a:latin typeface="Open Sans" panose="020B0606030504020204" pitchFamily="34" charset="0"/>
                <a:ea typeface="Open Sans" panose="020B0606030504020204" pitchFamily="34" charset="0"/>
                <a:cs typeface="Open Sans" panose="020B0606030504020204" pitchFamily="34" charset="0"/>
              </a:rPr>
              <a:t>UPRAVIČENOST IZDATKOV / </a:t>
            </a:r>
          </a:p>
          <a:p>
            <a:r>
              <a:rPr lang="sl-SI" b="1" dirty="0">
                <a:solidFill>
                  <a:schemeClr val="bg1"/>
                </a:solidFill>
                <a:latin typeface="Open Sans" panose="020B0606030504020204" pitchFamily="34" charset="0"/>
                <a:ea typeface="Open Sans" panose="020B0606030504020204" pitchFamily="34" charset="0"/>
                <a:cs typeface="Open Sans" panose="020B0606030504020204" pitchFamily="34" charset="0"/>
              </a:rPr>
              <a:t>PRIHVATLJIVOST TROŠKOVA</a:t>
            </a:r>
          </a:p>
          <a:p>
            <a:r>
              <a:rPr lang="sl-SI"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Delavnica za prijavitelje /</a:t>
            </a:r>
            <a:r>
              <a:rPr lang="sl-SI" sz="20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Radionica</a:t>
            </a:r>
            <a:r>
              <a:rPr lang="sl-SI"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 za prijavitelje, </a:t>
            </a:r>
            <a:r>
              <a:rPr lang="sl-SI" sz="20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Lovran</a:t>
            </a:r>
            <a:r>
              <a:rPr lang="sl-SI" sz="2000">
                <a:solidFill>
                  <a:schemeClr val="bg1"/>
                </a:solidFill>
                <a:latin typeface="Open Sans" panose="020B0606030504020204" pitchFamily="34" charset="0"/>
                <a:ea typeface="Open Sans" panose="020B0606030504020204" pitchFamily="34" charset="0"/>
                <a:cs typeface="Open Sans" panose="020B0606030504020204" pitchFamily="34" charset="0"/>
              </a:rPr>
              <a:t>, 1</a:t>
            </a:r>
            <a:r>
              <a:rPr lang="sl-SI"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0</a:t>
            </a:r>
            <a:r>
              <a:rPr lang="sl-SI" sz="2000">
                <a:solidFill>
                  <a:schemeClr val="bg1"/>
                </a:solidFill>
                <a:latin typeface="Open Sans" panose="020B0606030504020204" pitchFamily="34" charset="0"/>
                <a:ea typeface="Open Sans" panose="020B0606030504020204" pitchFamily="34" charset="0"/>
                <a:cs typeface="Open Sans" panose="020B0606030504020204" pitchFamily="34" charset="0"/>
              </a:rPr>
              <a:t>.12.2024</a:t>
            </a:r>
            <a:endParaRPr lang="sl-SI"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sl-SI"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sl-SI"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Mirela Guzej</a:t>
            </a:r>
          </a:p>
          <a:p>
            <a:r>
              <a:rPr lang="sl-SI"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Skupni sekretariat / Zajedničko tajništvo </a:t>
            </a:r>
            <a:r>
              <a:rPr lang="sl-SI" sz="1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Interreg</a:t>
            </a:r>
            <a:r>
              <a:rPr lang="sl-SI"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 SI-HR</a:t>
            </a:r>
          </a:p>
        </p:txBody>
      </p:sp>
    </p:spTree>
    <p:extLst>
      <p:ext uri="{BB962C8B-B14F-4D97-AF65-F5344CB8AC3E}">
        <p14:creationId xmlns:p14="http://schemas.microsoft.com/office/powerpoint/2010/main" val="2913957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838200" y="365125"/>
            <a:ext cx="10515600" cy="1325563"/>
          </a:xfrm>
        </p:spPr>
        <p:txBody>
          <a:bodyPr/>
          <a:lstStyle/>
          <a:p>
            <a:r>
              <a:rPr lang="en-SI"/>
              <a:t> </a:t>
            </a:r>
            <a:endParaRPr lang="en-SI" dirty="0"/>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2800" b="1" dirty="0">
                <a:latin typeface="Open Sans" panose="020B0606030504020204" pitchFamily="34" charset="0"/>
                <a:ea typeface="Open Sans" panose="020B0606030504020204" pitchFamily="34" charset="0"/>
                <a:cs typeface="Open Sans" panose="020B0606030504020204" pitchFamily="34" charset="0"/>
              </a:rPr>
              <a:t>KATEGORIJE STROŠKOV /</a:t>
            </a:r>
          </a:p>
          <a:p>
            <a:r>
              <a:rPr lang="hr-HR" sz="2800" b="1" dirty="0">
                <a:solidFill>
                  <a:schemeClr val="accent5">
                    <a:lumMod val="75000"/>
                  </a:schemeClr>
                </a:solidFill>
                <a:latin typeface="Open Sans" panose="020B0606030504020204"/>
                <a:ea typeface="Times New Roman" panose="02020603050405020304" pitchFamily="18" charset="0"/>
                <a:cs typeface="Times New Roman (Body CS)"/>
              </a:rPr>
              <a:t>KATEGORIJE TROŠKOVA</a:t>
            </a:r>
            <a:r>
              <a:rPr lang="sl-SI"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endParaRPr lang="en-SI"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10" name="Content Placeholder 2">
            <a:extLst>
              <a:ext uri="{FF2B5EF4-FFF2-40B4-BE49-F238E27FC236}">
                <a16:creationId xmlns:a16="http://schemas.microsoft.com/office/drawing/2014/main" id="{80E64F32-E8A1-8929-83F4-14CF35EE40B3}"/>
              </a:ext>
            </a:extLst>
          </p:cNvPr>
          <p:cNvGraphicFramePr/>
          <p:nvPr>
            <p:extLst>
              <p:ext uri="{D42A27DB-BD31-4B8C-83A1-F6EECF244321}">
                <p14:modId xmlns:p14="http://schemas.microsoft.com/office/powerpoint/2010/main" val="652524970"/>
              </p:ext>
            </p:extLst>
          </p:nvPr>
        </p:nvGraphicFramePr>
        <p:xfrm>
          <a:off x="838200" y="1604326"/>
          <a:ext cx="10634871" cy="40318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5969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83820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947843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2800" b="1" dirty="0">
                <a:latin typeface="Open Sans" panose="020B0606030504020204" pitchFamily="34" charset="0"/>
                <a:ea typeface="Open Sans" panose="020B0606030504020204" pitchFamily="34" charset="0"/>
                <a:cs typeface="Open Sans" panose="020B0606030504020204" pitchFamily="34" charset="0"/>
              </a:rPr>
              <a:t>POENOSTAVLJENE MOŽNOSTI OBRAČUNA</a:t>
            </a:r>
          </a:p>
          <a:p>
            <a:r>
              <a:rPr lang="sl-SI" sz="2800" b="1" dirty="0">
                <a:latin typeface="Open Sans" panose="020B0606030504020204" pitchFamily="34" charset="0"/>
                <a:ea typeface="Open Sans" panose="020B0606030504020204" pitchFamily="34" charset="0"/>
                <a:cs typeface="Open Sans" panose="020B0606030504020204" pitchFamily="34" charset="0"/>
              </a:rPr>
              <a:t>STROŠKOV / </a:t>
            </a:r>
            <a:r>
              <a:rPr lang="sl-SI"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POJEDNOSTAVLJENE </a:t>
            </a:r>
          </a:p>
          <a:p>
            <a:r>
              <a:rPr lang="sl-SI"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MOGUĆNOSTI OBRAČUNA TROŠKOVA (1)</a:t>
            </a: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1690688"/>
            <a:ext cx="10515600" cy="10875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l-SI" sz="2400" dirty="0">
                <a:latin typeface="Open Sans" panose="020B0606030504020204" pitchFamily="34" charset="0"/>
                <a:ea typeface="Open Sans" panose="020B0606030504020204" pitchFamily="34" charset="0"/>
                <a:cs typeface="Open Sans" panose="020B0606030504020204" pitchFamily="34" charset="0"/>
              </a:rPr>
              <a:t>Pavšalna stopnja / </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Fiksna stopa</a:t>
            </a:r>
            <a:endParaRPr lang="en-SI" sz="24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Zaobljeni pravokotnik 6"/>
          <p:cNvSpPr/>
          <p:nvPr/>
        </p:nvSpPr>
        <p:spPr>
          <a:xfrm>
            <a:off x="1101268" y="2189716"/>
            <a:ext cx="2447365" cy="815541"/>
          </a:xfrm>
          <a:prstGeom prst="roundRect">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1400" dirty="0">
                <a:cs typeface="Arial" panose="020B0604020202020204" pitchFamily="34" charset="0"/>
              </a:rPr>
              <a:t>Stroški osebja / </a:t>
            </a:r>
            <a:r>
              <a:rPr lang="hr-HR" sz="1400" dirty="0">
                <a:cs typeface="Arial" panose="020B0604020202020204" pitchFamily="34" charset="0"/>
              </a:rPr>
              <a:t>Troškovi osoblja </a:t>
            </a:r>
          </a:p>
        </p:txBody>
      </p:sp>
      <p:sp>
        <p:nvSpPr>
          <p:cNvPr id="8" name="Zaobljeni pravokotnik 7"/>
          <p:cNvSpPr/>
          <p:nvPr/>
        </p:nvSpPr>
        <p:spPr>
          <a:xfrm>
            <a:off x="1101266" y="3096353"/>
            <a:ext cx="2447365" cy="814911"/>
          </a:xfrm>
          <a:prstGeom prst="roundRect">
            <a:avLst/>
          </a:prstGeom>
          <a:solidFill>
            <a:schemeClr val="accent6"/>
          </a:solidFill>
          <a:ln>
            <a:solidFill>
              <a:schemeClr val="accent6">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1400" dirty="0"/>
              <a:t>Pisarniški in administrativni stroški / </a:t>
            </a:r>
            <a:r>
              <a:rPr lang="hr-HR" sz="1400" dirty="0"/>
              <a:t>Uredski i administrativni troškovi</a:t>
            </a:r>
          </a:p>
        </p:txBody>
      </p:sp>
      <p:sp>
        <p:nvSpPr>
          <p:cNvPr id="9" name="Zaobljeni pravokotnik 8"/>
          <p:cNvSpPr/>
          <p:nvPr/>
        </p:nvSpPr>
        <p:spPr>
          <a:xfrm>
            <a:off x="1101266" y="3977694"/>
            <a:ext cx="2447365" cy="782655"/>
          </a:xfrm>
          <a:prstGeom prst="roundRect">
            <a:avLst/>
          </a:prstGeom>
          <a:solidFill>
            <a:schemeClr val="accent6"/>
          </a:solidFill>
          <a:ln>
            <a:solidFill>
              <a:schemeClr val="accent6"/>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1400" dirty="0"/>
              <a:t>Potni in namestitveni stroški / </a:t>
            </a:r>
            <a:r>
              <a:rPr lang="hr-HR" sz="1400" dirty="0"/>
              <a:t>Troškovi putovanja i smještaja</a:t>
            </a:r>
          </a:p>
        </p:txBody>
      </p:sp>
      <p:sp>
        <p:nvSpPr>
          <p:cNvPr id="10" name="Zaobljeni pravokotnik 9"/>
          <p:cNvSpPr/>
          <p:nvPr/>
        </p:nvSpPr>
        <p:spPr>
          <a:xfrm>
            <a:off x="1101268" y="4839349"/>
            <a:ext cx="2447365" cy="822752"/>
          </a:xfrm>
          <a:prstGeom prst="roundRect">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1400" dirty="0"/>
              <a:t>Ostali stroški razen stroškov osebja / Ostali </a:t>
            </a:r>
            <a:r>
              <a:rPr lang="hr-HR" sz="1400" dirty="0"/>
              <a:t>troškovi osim troškova osoblja</a:t>
            </a:r>
          </a:p>
        </p:txBody>
      </p:sp>
      <p:sp>
        <p:nvSpPr>
          <p:cNvPr id="11" name="Zaobljeni pravokotnik 10"/>
          <p:cNvSpPr/>
          <p:nvPr/>
        </p:nvSpPr>
        <p:spPr>
          <a:xfrm>
            <a:off x="3770513" y="2189717"/>
            <a:ext cx="6777318" cy="815540"/>
          </a:xfrm>
          <a:prstGeom prst="roundRect">
            <a:avLst/>
          </a:prstGeom>
          <a:solidFill>
            <a:schemeClr val="accent1">
              <a:lumMod val="20000"/>
              <a:lumOff val="80000"/>
            </a:schemeClr>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l-SI" sz="2000" dirty="0">
              <a:solidFill>
                <a:srgbClr val="000000"/>
              </a:solidFill>
              <a:latin typeface="Trebuchet MS" panose="020B0603020202020204" pitchFamily="34" charset="0"/>
            </a:endParaRPr>
          </a:p>
          <a:p>
            <a:pPr marL="171450" indent="-171450">
              <a:buFont typeface="Wingdings" panose="05000000000000000000" pitchFamily="2" charset="2"/>
              <a:buChar char="Ø"/>
            </a:pPr>
            <a:r>
              <a:rPr lang="en-US" sz="1200" dirty="0">
                <a:solidFill>
                  <a:schemeClr val="accent1">
                    <a:lumMod val="75000"/>
                  </a:schemeClr>
                </a:solidFill>
                <a:latin typeface="Trebuchet MS" panose="020B0603020202020204" pitchFamily="34" charset="0"/>
              </a:rPr>
              <a:t>20</a:t>
            </a:r>
            <a:r>
              <a:rPr lang="sl-SI" sz="1200" dirty="0">
                <a:solidFill>
                  <a:schemeClr val="accent1">
                    <a:lumMod val="75000"/>
                  </a:schemeClr>
                </a:solidFill>
                <a:latin typeface="Trebuchet MS" panose="020B0603020202020204" pitchFamily="34" charset="0"/>
              </a:rPr>
              <a:t> </a:t>
            </a:r>
            <a:r>
              <a:rPr lang="en-US" sz="1200" dirty="0">
                <a:solidFill>
                  <a:schemeClr val="accent1">
                    <a:lumMod val="75000"/>
                  </a:schemeClr>
                </a:solidFill>
                <a:latin typeface="Trebuchet MS" panose="020B0603020202020204" pitchFamily="34" charset="0"/>
              </a:rPr>
              <a:t>% </a:t>
            </a:r>
            <a:r>
              <a:rPr lang="sl-SI" sz="1200" dirty="0">
                <a:solidFill>
                  <a:schemeClr val="accent1">
                    <a:lumMod val="75000"/>
                  </a:schemeClr>
                </a:solidFill>
                <a:latin typeface="Trebuchet MS" panose="020B0603020202020204" pitchFamily="34" charset="0"/>
              </a:rPr>
              <a:t>neposrednih stroškov od kategorij stroški zunanjih izvajalcev in storitev, stroški opreme in stroški za infrastrukturo in gradnje / 20% </a:t>
            </a:r>
            <a:r>
              <a:rPr lang="hr-HR" sz="1200" dirty="0">
                <a:solidFill>
                  <a:schemeClr val="accent1">
                    <a:lumMod val="75000"/>
                  </a:schemeClr>
                </a:solidFill>
                <a:latin typeface="Trebuchet MS" panose="020B0603020202020204" pitchFamily="34" charset="0"/>
              </a:rPr>
              <a:t>izravnih troškova od troškova vanjskih stručnjaka i usluga, troškova opreme i troškova infrastrukture i radova</a:t>
            </a:r>
          </a:p>
          <a:p>
            <a:pPr marL="171450" indent="-171450">
              <a:buFont typeface="Wingdings" panose="05000000000000000000" pitchFamily="2" charset="2"/>
              <a:buChar char="Ø"/>
            </a:pPr>
            <a:r>
              <a:rPr lang="sl-SI" sz="1200" b="1" dirty="0">
                <a:solidFill>
                  <a:schemeClr val="accent1">
                    <a:lumMod val="75000"/>
                  </a:schemeClr>
                </a:solidFill>
                <a:latin typeface="Trebuchet MS" panose="020B0603020202020204" pitchFamily="34" charset="0"/>
              </a:rPr>
              <a:t>Ni obvezno / Nije obvezno</a:t>
            </a:r>
            <a:endParaRPr lang="en-US" sz="1200" b="1" dirty="0">
              <a:solidFill>
                <a:schemeClr val="accent1">
                  <a:lumMod val="75000"/>
                </a:schemeClr>
              </a:solidFill>
              <a:latin typeface="Trebuchet MS" panose="020B0603020202020204" pitchFamily="34" charset="0"/>
            </a:endParaRPr>
          </a:p>
          <a:p>
            <a:endParaRPr lang="sl-SI" dirty="0">
              <a:solidFill>
                <a:srgbClr val="000000"/>
              </a:solidFill>
              <a:latin typeface="Trebuchet MS" panose="020B0603020202020204" pitchFamily="34" charset="0"/>
            </a:endParaRPr>
          </a:p>
        </p:txBody>
      </p:sp>
      <p:sp>
        <p:nvSpPr>
          <p:cNvPr id="12" name="Zaobljeni pravokotnik 11"/>
          <p:cNvSpPr/>
          <p:nvPr/>
        </p:nvSpPr>
        <p:spPr>
          <a:xfrm>
            <a:off x="3770513" y="3096353"/>
            <a:ext cx="6777318" cy="814911"/>
          </a:xfrm>
          <a:prstGeom prst="roundRect">
            <a:avLst/>
          </a:prstGeom>
          <a:solidFill>
            <a:schemeClr val="accent6">
              <a:lumMod val="40000"/>
              <a:lumOff val="60000"/>
            </a:schemeClr>
          </a:solidFill>
          <a:ln>
            <a:solidFill>
              <a:schemeClr val="accent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Font typeface="Wingdings" panose="05000000000000000000" pitchFamily="2" charset="2"/>
              <a:buChar char="Ø"/>
            </a:pPr>
            <a:r>
              <a:rPr lang="en-GB" sz="1200" dirty="0">
                <a:solidFill>
                  <a:schemeClr val="accent6">
                    <a:lumMod val="50000"/>
                  </a:schemeClr>
                </a:solidFill>
                <a:latin typeface="Trebuchet MS" panose="020B0603020202020204" pitchFamily="34" charset="0"/>
              </a:rPr>
              <a:t>15</a:t>
            </a:r>
            <a:r>
              <a:rPr lang="sl-SI" sz="1200" dirty="0">
                <a:solidFill>
                  <a:schemeClr val="accent6">
                    <a:lumMod val="50000"/>
                  </a:schemeClr>
                </a:solidFill>
                <a:latin typeface="Trebuchet MS" panose="020B0603020202020204" pitchFamily="34" charset="0"/>
              </a:rPr>
              <a:t> </a:t>
            </a:r>
            <a:r>
              <a:rPr lang="en-GB" sz="1200" dirty="0">
                <a:solidFill>
                  <a:schemeClr val="accent6">
                    <a:lumMod val="50000"/>
                  </a:schemeClr>
                </a:solidFill>
                <a:latin typeface="Trebuchet MS" panose="020B0603020202020204" pitchFamily="34" charset="0"/>
              </a:rPr>
              <a:t>% </a:t>
            </a:r>
            <a:r>
              <a:rPr lang="sl-SI" sz="1200" dirty="0">
                <a:solidFill>
                  <a:schemeClr val="accent6">
                    <a:lumMod val="50000"/>
                  </a:schemeClr>
                </a:solidFill>
                <a:latin typeface="Trebuchet MS" panose="020B0603020202020204" pitchFamily="34" charset="0"/>
              </a:rPr>
              <a:t>neposrednih stroškov osebja / 15 % </a:t>
            </a:r>
            <a:r>
              <a:rPr lang="hr-HR" sz="1200" dirty="0">
                <a:solidFill>
                  <a:schemeClr val="accent6">
                    <a:lumMod val="50000"/>
                  </a:schemeClr>
                </a:solidFill>
                <a:latin typeface="Trebuchet MS" panose="020B0603020202020204" pitchFamily="34" charset="0"/>
              </a:rPr>
              <a:t>izravnih troškova osoblja</a:t>
            </a:r>
          </a:p>
          <a:p>
            <a:pPr marL="171450" lvl="0" indent="-171450">
              <a:buFont typeface="Wingdings" panose="05000000000000000000" pitchFamily="2" charset="2"/>
              <a:buChar char="Ø"/>
            </a:pPr>
            <a:r>
              <a:rPr lang="sl-SI" sz="1200" b="1" dirty="0">
                <a:solidFill>
                  <a:schemeClr val="accent6">
                    <a:lumMod val="50000"/>
                  </a:schemeClr>
                </a:solidFill>
                <a:latin typeface="Trebuchet MS" panose="020B0603020202020204" pitchFamily="34" charset="0"/>
              </a:rPr>
              <a:t>Obvezno / Obvezno</a:t>
            </a:r>
            <a:endParaRPr lang="en-GB" sz="1200" b="1" dirty="0">
              <a:solidFill>
                <a:schemeClr val="accent6">
                  <a:lumMod val="50000"/>
                </a:schemeClr>
              </a:solidFill>
              <a:latin typeface="Trebuchet MS" panose="020B0603020202020204" pitchFamily="34" charset="0"/>
            </a:endParaRPr>
          </a:p>
        </p:txBody>
      </p:sp>
      <p:sp>
        <p:nvSpPr>
          <p:cNvPr id="13" name="Zaobljeni pravokotnik 12"/>
          <p:cNvSpPr/>
          <p:nvPr/>
        </p:nvSpPr>
        <p:spPr>
          <a:xfrm>
            <a:off x="3770513" y="4002360"/>
            <a:ext cx="6777318" cy="782656"/>
          </a:xfrm>
          <a:prstGeom prst="roundRect">
            <a:avLst/>
          </a:prstGeom>
          <a:solidFill>
            <a:schemeClr val="accent6">
              <a:lumMod val="40000"/>
              <a:lumOff val="60000"/>
            </a:schemeClr>
          </a:solidFill>
          <a:ln>
            <a:solidFill>
              <a:schemeClr val="accent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Font typeface="Wingdings" panose="05000000000000000000" pitchFamily="2" charset="2"/>
              <a:buChar char="Ø"/>
            </a:pPr>
            <a:r>
              <a:rPr lang="sl-SI" sz="1200" dirty="0">
                <a:solidFill>
                  <a:schemeClr val="accent6">
                    <a:lumMod val="50000"/>
                  </a:schemeClr>
                </a:solidFill>
                <a:latin typeface="Trebuchet MS" panose="020B0603020202020204" pitchFamily="34" charset="0"/>
              </a:rPr>
              <a:t>5 </a:t>
            </a:r>
            <a:r>
              <a:rPr lang="en-US" sz="1200" dirty="0">
                <a:solidFill>
                  <a:schemeClr val="accent6">
                    <a:lumMod val="50000"/>
                  </a:schemeClr>
                </a:solidFill>
                <a:latin typeface="Trebuchet MS" panose="020B0603020202020204" pitchFamily="34" charset="0"/>
              </a:rPr>
              <a:t>% </a:t>
            </a:r>
            <a:r>
              <a:rPr lang="en-GB" sz="1200" noProof="1">
                <a:solidFill>
                  <a:schemeClr val="accent6">
                    <a:lumMod val="50000"/>
                  </a:schemeClr>
                </a:solidFill>
                <a:latin typeface="Trebuchet MS" panose="020B0603020202020204" pitchFamily="34" charset="0"/>
              </a:rPr>
              <a:t>neposrednih</a:t>
            </a:r>
            <a:r>
              <a:rPr lang="en-GB" sz="1200" dirty="0">
                <a:solidFill>
                  <a:schemeClr val="accent6">
                    <a:lumMod val="50000"/>
                  </a:schemeClr>
                </a:solidFill>
                <a:latin typeface="Trebuchet MS" panose="020B0603020202020204" pitchFamily="34" charset="0"/>
              </a:rPr>
              <a:t> </a:t>
            </a:r>
            <a:r>
              <a:rPr lang="en-GB" sz="1200" dirty="0" err="1">
                <a:solidFill>
                  <a:schemeClr val="accent6">
                    <a:lumMod val="50000"/>
                  </a:schemeClr>
                </a:solidFill>
                <a:latin typeface="Trebuchet MS" panose="020B0603020202020204" pitchFamily="34" charset="0"/>
              </a:rPr>
              <a:t>stroškov</a:t>
            </a:r>
            <a:r>
              <a:rPr lang="en-GB" sz="1200" dirty="0">
                <a:solidFill>
                  <a:schemeClr val="accent6">
                    <a:lumMod val="50000"/>
                  </a:schemeClr>
                </a:solidFill>
                <a:latin typeface="Trebuchet MS" panose="020B0603020202020204" pitchFamily="34" charset="0"/>
              </a:rPr>
              <a:t> </a:t>
            </a:r>
            <a:r>
              <a:rPr lang="en-GB" sz="1200" dirty="0" err="1">
                <a:solidFill>
                  <a:schemeClr val="accent6">
                    <a:lumMod val="50000"/>
                  </a:schemeClr>
                </a:solidFill>
                <a:latin typeface="Trebuchet MS" panose="020B0603020202020204" pitchFamily="34" charset="0"/>
              </a:rPr>
              <a:t>osebja</a:t>
            </a:r>
            <a:r>
              <a:rPr lang="sl-SI" sz="1200" dirty="0">
                <a:solidFill>
                  <a:schemeClr val="accent6">
                    <a:lumMod val="50000"/>
                  </a:schemeClr>
                </a:solidFill>
                <a:latin typeface="Trebuchet MS" panose="020B0603020202020204" pitchFamily="34" charset="0"/>
              </a:rPr>
              <a:t> / 5 </a:t>
            </a:r>
            <a:r>
              <a:rPr lang="hr-HR" sz="1200" dirty="0">
                <a:solidFill>
                  <a:schemeClr val="accent6">
                    <a:lumMod val="50000"/>
                  </a:schemeClr>
                </a:solidFill>
                <a:latin typeface="Trebuchet MS" panose="020B0603020202020204" pitchFamily="34" charset="0"/>
              </a:rPr>
              <a:t>% izravnih troškova </a:t>
            </a:r>
            <a:r>
              <a:rPr lang="hr-HR" sz="1200" dirty="0" err="1">
                <a:solidFill>
                  <a:schemeClr val="accent6">
                    <a:lumMod val="50000"/>
                  </a:schemeClr>
                </a:solidFill>
                <a:latin typeface="Trebuchet MS" panose="020B0603020202020204" pitchFamily="34" charset="0"/>
              </a:rPr>
              <a:t>osoblj</a:t>
            </a:r>
            <a:r>
              <a:rPr lang="sl-SI" sz="1200" dirty="0">
                <a:solidFill>
                  <a:schemeClr val="accent6">
                    <a:lumMod val="50000"/>
                  </a:schemeClr>
                </a:solidFill>
                <a:latin typeface="Trebuchet MS" panose="020B0603020202020204" pitchFamily="34" charset="0"/>
              </a:rPr>
              <a:t>a</a:t>
            </a:r>
            <a:endParaRPr lang="en-GB" sz="1200" dirty="0">
              <a:solidFill>
                <a:schemeClr val="accent6">
                  <a:lumMod val="50000"/>
                </a:schemeClr>
              </a:solidFill>
              <a:latin typeface="Trebuchet MS" panose="020B0603020202020204" pitchFamily="34" charset="0"/>
            </a:endParaRPr>
          </a:p>
          <a:p>
            <a:pPr marL="171450" lvl="0" indent="-171450">
              <a:buFont typeface="Wingdings" panose="05000000000000000000" pitchFamily="2" charset="2"/>
              <a:buChar char="Ø"/>
            </a:pPr>
            <a:r>
              <a:rPr lang="sl-SI" sz="1200" b="1" dirty="0">
                <a:solidFill>
                  <a:schemeClr val="accent6">
                    <a:lumMod val="50000"/>
                  </a:schemeClr>
                </a:solidFill>
                <a:latin typeface="Trebuchet MS" panose="020B0603020202020204" pitchFamily="34" charset="0"/>
              </a:rPr>
              <a:t>Obvezno / Obvezno</a:t>
            </a:r>
          </a:p>
        </p:txBody>
      </p:sp>
      <p:sp>
        <p:nvSpPr>
          <p:cNvPr id="14" name="Zaobljeni pravokotnik 13"/>
          <p:cNvSpPr/>
          <p:nvPr/>
        </p:nvSpPr>
        <p:spPr>
          <a:xfrm>
            <a:off x="3770513" y="4838749"/>
            <a:ext cx="6777318" cy="822752"/>
          </a:xfrm>
          <a:prstGeom prst="roundRect">
            <a:avLst/>
          </a:prstGeom>
          <a:solidFill>
            <a:schemeClr val="accent1">
              <a:lumMod val="20000"/>
              <a:lumOff val="80000"/>
            </a:schemeClr>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Font typeface="Wingdings" panose="05000000000000000000" pitchFamily="2" charset="2"/>
              <a:buChar char="Ø"/>
            </a:pPr>
            <a:r>
              <a:rPr lang="sl-SI" sz="1200" dirty="0">
                <a:solidFill>
                  <a:srgbClr val="5B9BD5">
                    <a:lumMod val="75000"/>
                  </a:srgbClr>
                </a:solidFill>
                <a:latin typeface="Trebuchet MS" panose="020B0603020202020204" pitchFamily="34" charset="0"/>
              </a:rPr>
              <a:t>40 </a:t>
            </a:r>
            <a:r>
              <a:rPr lang="en-GB" sz="1200" dirty="0">
                <a:solidFill>
                  <a:srgbClr val="5B9BD5">
                    <a:lumMod val="75000"/>
                  </a:srgbClr>
                </a:solidFill>
                <a:latin typeface="Trebuchet MS" panose="020B0603020202020204" pitchFamily="34" charset="0"/>
              </a:rPr>
              <a:t>% </a:t>
            </a:r>
            <a:r>
              <a:rPr lang="en-GB" sz="1200" dirty="0" err="1">
                <a:solidFill>
                  <a:srgbClr val="5B9BD5">
                    <a:lumMod val="75000"/>
                  </a:srgbClr>
                </a:solidFill>
                <a:latin typeface="Trebuchet MS" panose="020B0603020202020204" pitchFamily="34" charset="0"/>
              </a:rPr>
              <a:t>neposrednih</a:t>
            </a:r>
            <a:r>
              <a:rPr lang="en-GB" sz="1200" dirty="0">
                <a:solidFill>
                  <a:srgbClr val="5B9BD5">
                    <a:lumMod val="75000"/>
                  </a:srgbClr>
                </a:solidFill>
                <a:latin typeface="Trebuchet MS" panose="020B0603020202020204" pitchFamily="34" charset="0"/>
              </a:rPr>
              <a:t> </a:t>
            </a:r>
            <a:r>
              <a:rPr lang="en-GB" sz="1200" dirty="0" err="1">
                <a:solidFill>
                  <a:srgbClr val="5B9BD5">
                    <a:lumMod val="75000"/>
                  </a:srgbClr>
                </a:solidFill>
                <a:latin typeface="Trebuchet MS" panose="020B0603020202020204" pitchFamily="34" charset="0"/>
              </a:rPr>
              <a:t>stroškov</a:t>
            </a:r>
            <a:r>
              <a:rPr lang="en-GB" sz="1200" dirty="0">
                <a:solidFill>
                  <a:srgbClr val="5B9BD5">
                    <a:lumMod val="75000"/>
                  </a:srgbClr>
                </a:solidFill>
                <a:latin typeface="Trebuchet MS" panose="020B0603020202020204" pitchFamily="34" charset="0"/>
              </a:rPr>
              <a:t> </a:t>
            </a:r>
            <a:r>
              <a:rPr lang="en-GB" sz="1200" dirty="0" err="1">
                <a:solidFill>
                  <a:srgbClr val="5B9BD5">
                    <a:lumMod val="75000"/>
                  </a:srgbClr>
                </a:solidFill>
                <a:latin typeface="Trebuchet MS" panose="020B0603020202020204" pitchFamily="34" charset="0"/>
              </a:rPr>
              <a:t>osebja</a:t>
            </a:r>
            <a:r>
              <a:rPr lang="sl-SI" sz="1200" dirty="0">
                <a:solidFill>
                  <a:srgbClr val="5B9BD5">
                    <a:lumMod val="75000"/>
                  </a:srgbClr>
                </a:solidFill>
                <a:latin typeface="Trebuchet MS" panose="020B0603020202020204" pitchFamily="34" charset="0"/>
              </a:rPr>
              <a:t> / 40 % i</a:t>
            </a:r>
            <a:r>
              <a:rPr lang="hr-HR" sz="1200" dirty="0" err="1">
                <a:solidFill>
                  <a:srgbClr val="5B9BD5">
                    <a:lumMod val="75000"/>
                  </a:srgbClr>
                </a:solidFill>
                <a:latin typeface="Trebuchet MS" panose="020B0603020202020204" pitchFamily="34" charset="0"/>
              </a:rPr>
              <a:t>zravnih</a:t>
            </a:r>
            <a:r>
              <a:rPr lang="hr-HR" sz="1200" dirty="0">
                <a:solidFill>
                  <a:srgbClr val="5B9BD5">
                    <a:lumMod val="75000"/>
                  </a:srgbClr>
                </a:solidFill>
                <a:latin typeface="Trebuchet MS" panose="020B0603020202020204" pitchFamily="34" charset="0"/>
              </a:rPr>
              <a:t> troškova osoblja</a:t>
            </a:r>
          </a:p>
          <a:p>
            <a:pPr marL="171450" lvl="0" indent="-171450">
              <a:buFont typeface="Wingdings" panose="05000000000000000000" pitchFamily="2" charset="2"/>
              <a:buChar char="Ø"/>
            </a:pPr>
            <a:r>
              <a:rPr lang="en-US" sz="1200" dirty="0">
                <a:solidFill>
                  <a:schemeClr val="accent6">
                    <a:lumMod val="50000"/>
                  </a:schemeClr>
                </a:solidFill>
                <a:latin typeface="Trebuchet MS" panose="020B0603020202020204" pitchFamily="34" charset="0"/>
              </a:rPr>
              <a:t>Ni </a:t>
            </a:r>
            <a:r>
              <a:rPr lang="en-US" sz="1200" dirty="0" err="1">
                <a:solidFill>
                  <a:schemeClr val="accent6">
                    <a:lumMod val="50000"/>
                  </a:schemeClr>
                </a:solidFill>
                <a:latin typeface="Trebuchet MS" panose="020B0603020202020204" pitchFamily="34" charset="0"/>
              </a:rPr>
              <a:t>obvezno</a:t>
            </a:r>
            <a:r>
              <a:rPr lang="en-US" sz="1200" dirty="0">
                <a:solidFill>
                  <a:schemeClr val="accent6">
                    <a:lumMod val="50000"/>
                  </a:schemeClr>
                </a:solidFill>
                <a:latin typeface="Trebuchet MS" panose="020B0603020202020204" pitchFamily="34" charset="0"/>
              </a:rPr>
              <a:t> / </a:t>
            </a:r>
            <a:r>
              <a:rPr lang="hr-HR" sz="1200" dirty="0">
                <a:solidFill>
                  <a:schemeClr val="accent6">
                    <a:lumMod val="50000"/>
                  </a:schemeClr>
                </a:solidFill>
                <a:latin typeface="Trebuchet MS" panose="020B0603020202020204" pitchFamily="34" charset="0"/>
              </a:rPr>
              <a:t>Nije obvezno</a:t>
            </a:r>
          </a:p>
        </p:txBody>
      </p:sp>
    </p:spTree>
    <p:extLst>
      <p:ext uri="{BB962C8B-B14F-4D97-AF65-F5344CB8AC3E}">
        <p14:creationId xmlns:p14="http://schemas.microsoft.com/office/powerpoint/2010/main" val="1199380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otnik: zaokroženi vogali 2">
            <a:extLst>
              <a:ext uri="{FF2B5EF4-FFF2-40B4-BE49-F238E27FC236}">
                <a16:creationId xmlns:a16="http://schemas.microsoft.com/office/drawing/2014/main" id="{151BB645-509D-BFE7-4A26-082A3418B492}"/>
              </a:ext>
            </a:extLst>
          </p:cNvPr>
          <p:cNvSpPr/>
          <p:nvPr/>
        </p:nvSpPr>
        <p:spPr>
          <a:xfrm>
            <a:off x="1135761" y="2208204"/>
            <a:ext cx="5878286" cy="758890"/>
          </a:xfrm>
          <a:prstGeom prst="roundRect">
            <a:avLst/>
          </a:prstGeom>
          <a:ln>
            <a:solidFill>
              <a:schemeClr val="accent1">
                <a:lumMod val="75000"/>
              </a:schemeClr>
            </a:solid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83820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2800" b="1" dirty="0">
                <a:latin typeface="Open Sans" panose="020B0606030504020204" pitchFamily="34" charset="0"/>
                <a:ea typeface="Open Sans" panose="020B0606030504020204" pitchFamily="34" charset="0"/>
                <a:cs typeface="Open Sans" panose="020B0606030504020204" pitchFamily="34" charset="0"/>
              </a:rPr>
              <a:t>POENOSTAVLJENE MOŽNOSTI OBRAČUNA</a:t>
            </a:r>
          </a:p>
          <a:p>
            <a:r>
              <a:rPr lang="sl-SI" sz="2800" b="1" dirty="0">
                <a:latin typeface="Open Sans" panose="020B0606030504020204" pitchFamily="34" charset="0"/>
                <a:ea typeface="Open Sans" panose="020B0606030504020204" pitchFamily="34" charset="0"/>
                <a:cs typeface="Open Sans" panose="020B0606030504020204" pitchFamily="34" charset="0"/>
              </a:rPr>
              <a:t>STROŠKOV / </a:t>
            </a:r>
            <a:r>
              <a:rPr lang="sl-SI"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POJEDNOSTAVLJENE </a:t>
            </a:r>
          </a:p>
          <a:p>
            <a:r>
              <a:rPr lang="sl-SI"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MOGUĆNOSTI OBRAČUNA TROŠKOVA (2)</a:t>
            </a:r>
          </a:p>
        </p:txBody>
      </p:sp>
      <p:sp>
        <p:nvSpPr>
          <p:cNvPr id="5" name="Content Placeholder 2">
            <a:extLst>
              <a:ext uri="{FF2B5EF4-FFF2-40B4-BE49-F238E27FC236}">
                <a16:creationId xmlns:a16="http://schemas.microsoft.com/office/drawing/2014/main" id="{72D1FEB3-6183-794B-834A-BDEC0FE77725}"/>
              </a:ext>
            </a:extLst>
          </p:cNvPr>
          <p:cNvSpPr txBox="1">
            <a:spLocks/>
          </p:cNvSpPr>
          <p:nvPr/>
        </p:nvSpPr>
        <p:spPr>
          <a:xfrm>
            <a:off x="957471" y="1721461"/>
            <a:ext cx="10515600" cy="640816"/>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sl-SI" sz="3100" dirty="0">
                <a:latin typeface="Open Sans" panose="020B0606030504020204" pitchFamily="34" charset="0"/>
                <a:ea typeface="Open Sans" panose="020B0606030504020204" pitchFamily="34" charset="0"/>
                <a:cs typeface="Open Sans" panose="020B0606030504020204" pitchFamily="34" charset="0"/>
              </a:rPr>
              <a:t>Pavšalni</a:t>
            </a:r>
            <a:r>
              <a:rPr lang="sl-SI" dirty="0">
                <a:latin typeface="Open Sans" panose="020B0606030504020204" pitchFamily="34" charset="0"/>
                <a:ea typeface="Open Sans" panose="020B0606030504020204" pitchFamily="34" charset="0"/>
                <a:cs typeface="Open Sans" panose="020B0606030504020204" pitchFamily="34" charset="0"/>
              </a:rPr>
              <a:t> znesek za </a:t>
            </a:r>
            <a:r>
              <a:rPr lang="sl-SI" b="1" dirty="0">
                <a:latin typeface="Open Sans" panose="020B0606030504020204" pitchFamily="34" charset="0"/>
                <a:ea typeface="Open Sans" panose="020B0606030504020204" pitchFamily="34" charset="0"/>
                <a:cs typeface="Open Sans" panose="020B0606030504020204" pitchFamily="34" charset="0"/>
              </a:rPr>
              <a:t>pripravljalne stroške</a:t>
            </a:r>
            <a:r>
              <a:rPr lang="sl-SI" dirty="0">
                <a:latin typeface="Open Sans" panose="020B0606030504020204" pitchFamily="34" charset="0"/>
                <a:ea typeface="Open Sans" panose="020B0606030504020204" pitchFamily="34" charset="0"/>
                <a:cs typeface="Open Sans" panose="020B0606030504020204" pitchFamily="34" charset="0"/>
              </a:rPr>
              <a:t> / </a:t>
            </a:r>
            <a:r>
              <a:rPr lang="sl-SI" dirty="0">
                <a:solidFill>
                  <a:srgbClr val="4472C4">
                    <a:lumMod val="75000"/>
                  </a:srgbClr>
                </a:solidFill>
                <a:latin typeface="Open Sans" panose="020B0606030504020204" pitchFamily="34" charset="0"/>
                <a:ea typeface="Open Sans" panose="020B0606030504020204" pitchFamily="34" charset="0"/>
                <a:cs typeface="Open Sans" panose="020B0606030504020204" pitchFamily="34" charset="0"/>
              </a:rPr>
              <a:t>Fiksni iznos za </a:t>
            </a:r>
            <a:r>
              <a:rPr lang="sl-SI" b="1" dirty="0" err="1">
                <a:solidFill>
                  <a:srgbClr val="4472C4">
                    <a:lumMod val="75000"/>
                  </a:srgbClr>
                </a:solidFill>
                <a:latin typeface="Open Sans" panose="020B0606030504020204" pitchFamily="34" charset="0"/>
                <a:ea typeface="Open Sans" panose="020B0606030504020204" pitchFamily="34" charset="0"/>
                <a:cs typeface="Open Sans" panose="020B0606030504020204" pitchFamily="34" charset="0"/>
              </a:rPr>
              <a:t>troškove</a:t>
            </a:r>
            <a:r>
              <a:rPr lang="sl-SI" b="1" dirty="0">
                <a:solidFill>
                  <a:srgbClr val="4472C4">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sl-SI" b="1" dirty="0" err="1">
                <a:solidFill>
                  <a:srgbClr val="4472C4">
                    <a:lumMod val="75000"/>
                  </a:srgbClr>
                </a:solidFill>
                <a:latin typeface="Open Sans" panose="020B0606030504020204" pitchFamily="34" charset="0"/>
                <a:ea typeface="Open Sans" panose="020B0606030504020204" pitchFamily="34" charset="0"/>
                <a:cs typeface="Open Sans" panose="020B0606030504020204" pitchFamily="34" charset="0"/>
              </a:rPr>
              <a:t>pripreme</a:t>
            </a:r>
            <a:endParaRPr lang="sl-SI" b="1" dirty="0">
              <a:solidFill>
                <a:srgbClr val="4472C4">
                  <a:lumMod val="75000"/>
                </a:srgb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2362277"/>
            <a:ext cx="10515600" cy="355249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endParaRPr lang="sl-SI" sz="2400" dirty="0">
              <a:latin typeface="Open Sans" panose="020B0606030504020204" pitchFamily="34" charset="0"/>
              <a:ea typeface="Open Sans" panose="020B0606030504020204" pitchFamily="34" charset="0"/>
              <a:cs typeface="Open Sans" panose="020B0606030504020204" pitchFamily="34" charset="0"/>
            </a:endParaRPr>
          </a:p>
          <a:p>
            <a:pPr marL="0" lvl="0" indent="0">
              <a:buNone/>
            </a:pPr>
            <a:endParaRPr lang="sl-SI" sz="2400" dirty="0">
              <a:latin typeface="Open Sans" panose="020B0606030504020204" pitchFamily="34" charset="0"/>
              <a:ea typeface="Open Sans" panose="020B0606030504020204" pitchFamily="34" charset="0"/>
              <a:cs typeface="Open Sans" panose="020B0606030504020204" pitchFamily="34" charset="0"/>
            </a:endParaRPr>
          </a:p>
          <a:p>
            <a:pPr marL="0" lvl="0" indent="0">
              <a:buNone/>
            </a:pPr>
            <a:r>
              <a:rPr lang="sl-SI" sz="2400" dirty="0">
                <a:latin typeface="Open Sans" panose="020B0606030504020204" pitchFamily="34" charset="0"/>
                <a:ea typeface="Open Sans" panose="020B0606030504020204" pitchFamily="34" charset="0"/>
                <a:cs typeface="Open Sans" panose="020B0606030504020204" pitchFamily="34" charset="0"/>
              </a:rPr>
              <a:t>se povrne če /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plaćanje</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fiksnog</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iznosa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moguće</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je</a:t>
            </a:r>
            <a:r>
              <a:rPr lang="sl-SI" sz="2400" dirty="0">
                <a:solidFill>
                  <a:srgbClr val="E7E6E6">
                    <a:lumMod val="50000"/>
                  </a:srgbClr>
                </a:solidFill>
                <a:latin typeface="Open Sans" panose="020B0606030504020204" pitchFamily="34" charset="0"/>
                <a:ea typeface="Open Sans" panose="020B0606030504020204" pitchFamily="34" charset="0"/>
                <a:cs typeface="Open Sans" panose="020B0606030504020204" pitchFamily="34" charset="0"/>
              </a:rPr>
              <a:t>:</a:t>
            </a:r>
          </a:p>
          <a:p>
            <a:pPr lvl="0">
              <a:buFont typeface="Wingdings" panose="05000000000000000000" pitchFamily="2" charset="2"/>
              <a:buChar char="ü"/>
            </a:pPr>
            <a:r>
              <a:rPr lang="sl-SI" sz="2400" dirty="0">
                <a:latin typeface="Open Sans" panose="020B0606030504020204" pitchFamily="34" charset="0"/>
                <a:ea typeface="Open Sans" panose="020B0606030504020204" pitchFamily="34" charset="0"/>
                <a:cs typeface="Open Sans" panose="020B0606030504020204" pitchFamily="34" charset="0"/>
              </a:rPr>
              <a:t>je projektni partner/so projektni partnerji zaprosili zanj in </a:t>
            </a:r>
            <a:r>
              <a:rPr lang="sl-SI" sz="2400" b="1" dirty="0">
                <a:latin typeface="Open Sans" panose="020B0606030504020204" pitchFamily="34" charset="0"/>
                <a:ea typeface="Open Sans" panose="020B0606030504020204" pitchFamily="34" charset="0"/>
                <a:cs typeface="Open Sans" panose="020B0606030504020204" pitchFamily="34" charset="0"/>
              </a:rPr>
              <a:t>pripravljalne stroške vključili v prijavnico  </a:t>
            </a:r>
            <a:r>
              <a:rPr lang="sl-SI" sz="2400" dirty="0">
                <a:latin typeface="Open Sans" panose="020B0606030504020204" pitchFamily="34" charset="0"/>
                <a:ea typeface="Open Sans" panose="020B0606030504020204" pitchFamily="34" charset="0"/>
                <a:cs typeface="Open Sans" panose="020B0606030504020204" pitchFamily="34" charset="0"/>
              </a:rPr>
              <a:t>/ </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ako je/su projektni partner/i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zatražili</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povrat</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i </a:t>
            </a:r>
            <a:r>
              <a:rPr lang="sl-SI" sz="2400" b="1"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troškove</a:t>
            </a:r>
            <a:r>
              <a:rPr lang="sl-SI"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b="1"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pripreme</a:t>
            </a:r>
            <a:r>
              <a:rPr lang="sl-SI"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b="1"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uključili</a:t>
            </a:r>
            <a:r>
              <a:rPr lang="sl-SI"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u </a:t>
            </a:r>
            <a:r>
              <a:rPr lang="sl-SI" sz="2400" b="1"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obrazac</a:t>
            </a:r>
            <a:r>
              <a:rPr lang="sl-SI"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za </a:t>
            </a:r>
            <a:r>
              <a:rPr lang="sl-SI" sz="2400" b="1"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prijavu</a:t>
            </a:r>
            <a:r>
              <a:rPr lang="sl-SI"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p>
          <a:p>
            <a:pPr lvl="0">
              <a:buFont typeface="Wingdings" panose="05000000000000000000" pitchFamily="2" charset="2"/>
              <a:buChar char="ü"/>
            </a:pPr>
            <a:r>
              <a:rPr lang="sl-SI" sz="2400" dirty="0">
                <a:latin typeface="Open Sans" panose="020B0606030504020204" pitchFamily="34" charset="0"/>
                <a:ea typeface="Open Sans" panose="020B0606030504020204" pitchFamily="34" charset="0"/>
                <a:cs typeface="Open Sans" panose="020B0606030504020204" pitchFamily="34" charset="0"/>
              </a:rPr>
              <a:t>je </a:t>
            </a:r>
            <a:r>
              <a:rPr lang="sl-SI" sz="2400" b="1" dirty="0">
                <a:latin typeface="Open Sans" panose="020B0606030504020204" pitchFamily="34" charset="0"/>
                <a:ea typeface="Open Sans" panose="020B0606030504020204" pitchFamily="34" charset="0"/>
                <a:cs typeface="Open Sans" panose="020B0606030504020204" pitchFamily="34" charset="0"/>
              </a:rPr>
              <a:t>podpisana pogodba </a:t>
            </a:r>
            <a:r>
              <a:rPr lang="sl-SI" sz="2400" dirty="0">
                <a:latin typeface="Open Sans" panose="020B0606030504020204" pitchFamily="34" charset="0"/>
                <a:ea typeface="Open Sans" panose="020B0606030504020204" pitchFamily="34" charset="0"/>
                <a:cs typeface="Open Sans" panose="020B0606030504020204" pitchFamily="34" charset="0"/>
              </a:rPr>
              <a:t>o sofinanciranju s sredstvi ESRR / </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ako je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potpisan</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ugovor o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sufinanciranju</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iz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sredstava</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EFRR-a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SI" sz="2000" b="0" i="0" u="none" strike="noStrike" kern="1200" cap="none" spc="0" normalizeH="0" baseline="0" noProof="0" dirty="0">
              <a:ln>
                <a:noFill/>
              </a:ln>
              <a:solidFill>
                <a:srgbClr val="E7E6E6">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 name="Pravokotnik 6">
            <a:extLst>
              <a:ext uri="{FF2B5EF4-FFF2-40B4-BE49-F238E27FC236}">
                <a16:creationId xmlns:a16="http://schemas.microsoft.com/office/drawing/2014/main" id="{D23E1032-81A9-6B85-8750-A3CC33DE8421}"/>
              </a:ext>
            </a:extLst>
          </p:cNvPr>
          <p:cNvSpPr/>
          <p:nvPr/>
        </p:nvSpPr>
        <p:spPr>
          <a:xfrm>
            <a:off x="1334892" y="2351356"/>
            <a:ext cx="5125978" cy="461665"/>
          </a:xfrm>
          <a:prstGeom prst="rect">
            <a:avLst/>
          </a:prstGeom>
          <a:noFill/>
        </p:spPr>
        <p:txBody>
          <a:bodyPr wrap="square" lIns="91440" tIns="45720" rIns="91440" bIns="45720">
            <a:spAutoFit/>
          </a:bodyPr>
          <a:lstStyle/>
          <a:p>
            <a:pPr algn="ctr"/>
            <a:r>
              <a:rPr lang="sl-SI" sz="2400" b="0" cap="none" spc="0" dirty="0">
                <a:ln w="0"/>
                <a:effectLst>
                  <a:outerShdw blurRad="38100" dist="25400" dir="5400000" algn="ctr" rotWithShape="0">
                    <a:srgbClr val="6E747A">
                      <a:alpha val="43000"/>
                    </a:srgbClr>
                  </a:outerShdw>
                </a:effectLst>
              </a:rPr>
              <a:t>   6.000,00 EUR (4.800 EUR ESRR / EFRR) </a:t>
            </a:r>
          </a:p>
        </p:txBody>
      </p:sp>
    </p:spTree>
    <p:extLst>
      <p:ext uri="{BB962C8B-B14F-4D97-AF65-F5344CB8AC3E}">
        <p14:creationId xmlns:p14="http://schemas.microsoft.com/office/powerpoint/2010/main" val="1547241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83820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75828" y="2787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2400" b="1"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MOŽNE KOMBINACIJE / </a:t>
            </a:r>
            <a:r>
              <a:rPr lang="sl-SI"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MOGUĆE KOMBINACIJE</a:t>
            </a:r>
          </a:p>
        </p:txBody>
      </p:sp>
      <p:graphicFrame>
        <p:nvGraphicFramePr>
          <p:cNvPr id="6" name="Tabela 5">
            <a:extLst>
              <a:ext uri="{FF2B5EF4-FFF2-40B4-BE49-F238E27FC236}">
                <a16:creationId xmlns:a16="http://schemas.microsoft.com/office/drawing/2014/main" id="{8A184178-ABF8-E158-2C15-3BA22455AFBB}"/>
              </a:ext>
            </a:extLst>
          </p:cNvPr>
          <p:cNvGraphicFramePr>
            <a:graphicFrameLocks noGrp="1"/>
          </p:cNvGraphicFramePr>
          <p:nvPr>
            <p:extLst>
              <p:ext uri="{D42A27DB-BD31-4B8C-83A1-F6EECF244321}">
                <p14:modId xmlns:p14="http://schemas.microsoft.com/office/powerpoint/2010/main" val="480102419"/>
              </p:ext>
            </p:extLst>
          </p:nvPr>
        </p:nvGraphicFramePr>
        <p:xfrm>
          <a:off x="1660848" y="1346653"/>
          <a:ext cx="8640147" cy="4970172"/>
        </p:xfrm>
        <a:graphic>
          <a:graphicData uri="http://schemas.openxmlformats.org/drawingml/2006/table">
            <a:tbl>
              <a:tblPr firstCol="1" bandRow="1"/>
              <a:tblGrid>
                <a:gridCol w="2511088">
                  <a:extLst>
                    <a:ext uri="{9D8B030D-6E8A-4147-A177-3AD203B41FA5}">
                      <a16:colId xmlns:a16="http://schemas.microsoft.com/office/drawing/2014/main" val="3468237385"/>
                    </a:ext>
                  </a:extLst>
                </a:gridCol>
                <a:gridCol w="1918922">
                  <a:extLst>
                    <a:ext uri="{9D8B030D-6E8A-4147-A177-3AD203B41FA5}">
                      <a16:colId xmlns:a16="http://schemas.microsoft.com/office/drawing/2014/main" val="1493941643"/>
                    </a:ext>
                  </a:extLst>
                </a:gridCol>
                <a:gridCol w="2061343">
                  <a:extLst>
                    <a:ext uri="{9D8B030D-6E8A-4147-A177-3AD203B41FA5}">
                      <a16:colId xmlns:a16="http://schemas.microsoft.com/office/drawing/2014/main" val="3060276401"/>
                    </a:ext>
                  </a:extLst>
                </a:gridCol>
                <a:gridCol w="2148794">
                  <a:extLst>
                    <a:ext uri="{9D8B030D-6E8A-4147-A177-3AD203B41FA5}">
                      <a16:colId xmlns:a16="http://schemas.microsoft.com/office/drawing/2014/main" val="4141650073"/>
                    </a:ext>
                  </a:extLst>
                </a:gridCol>
              </a:tblGrid>
              <a:tr h="514155">
                <a:tc>
                  <a:txBody>
                    <a:bodyPr/>
                    <a:lstStyle/>
                    <a:p>
                      <a:pPr algn="l" rtl="0" fontAlgn="ctr"/>
                      <a:r>
                        <a:rPr lang="sl-SI" sz="1000" b="0" i="0" u="none" strike="noStrike" dirty="0">
                          <a:solidFill>
                            <a:srgbClr val="262626"/>
                          </a:solidFill>
                          <a:effectLst/>
                          <a:latin typeface="Open Sans" panose="020B0606030504020204" pitchFamily="34" charset="0"/>
                        </a:rPr>
                        <a:t> Pripravljalni stroški / </a:t>
                      </a:r>
                      <a:r>
                        <a:rPr lang="sl-SI" sz="1000" b="0" i="0" u="none" strike="noStrike" dirty="0" err="1">
                          <a:solidFill>
                            <a:srgbClr val="262626"/>
                          </a:solidFill>
                          <a:effectLst/>
                          <a:latin typeface="Open Sans" panose="020B0606030504020204" pitchFamily="34" charset="0"/>
                        </a:rPr>
                        <a:t>Troškovi</a:t>
                      </a:r>
                      <a:r>
                        <a:rPr lang="sl-SI" sz="1000" b="0" i="0" u="none" strike="noStrike" dirty="0">
                          <a:solidFill>
                            <a:srgbClr val="262626"/>
                          </a:solidFill>
                          <a:effectLst/>
                          <a:latin typeface="Open Sans" panose="020B0606030504020204" pitchFamily="34" charset="0"/>
                        </a:rPr>
                        <a:t> </a:t>
                      </a:r>
                      <a:r>
                        <a:rPr lang="sl-SI" sz="1000" b="0" i="0" u="none" strike="noStrike" dirty="0" err="1">
                          <a:solidFill>
                            <a:srgbClr val="262626"/>
                          </a:solidFill>
                          <a:effectLst/>
                          <a:latin typeface="Open Sans" panose="020B0606030504020204" pitchFamily="34" charset="0"/>
                        </a:rPr>
                        <a:t>pripreme</a:t>
                      </a:r>
                      <a:endParaRPr lang="sl-SI" sz="1000" b="0" i="0" u="none" strike="noStrike" dirty="0">
                        <a:solidFill>
                          <a:srgbClr val="262626"/>
                        </a:solidFill>
                        <a:effectLst/>
                        <a:latin typeface="Open Sans" panose="020B0606030504020204" pitchFamily="34" charset="0"/>
                      </a:endParaRPr>
                    </a:p>
                  </a:txBody>
                  <a:tcPr marL="5771" marR="5771" marT="5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gridSpan="3">
                  <a:txBody>
                    <a:bodyPr/>
                    <a:lstStyle/>
                    <a:p>
                      <a:pPr algn="ctr" rtl="0" fontAlgn="ctr"/>
                      <a:r>
                        <a:rPr lang="sl-SI" sz="1000" b="0" i="0" u="none" strike="noStrike" dirty="0">
                          <a:solidFill>
                            <a:srgbClr val="262626"/>
                          </a:solidFill>
                          <a:effectLst/>
                          <a:latin typeface="Open Sans" panose="020B0606030504020204" pitchFamily="34" charset="0"/>
                        </a:rPr>
                        <a:t>Pavšalni znesek za pripravljalne stroške / Fiksni iznos za </a:t>
                      </a:r>
                      <a:r>
                        <a:rPr lang="sl-SI" sz="1000" b="0" i="0" u="none" strike="noStrike" dirty="0" err="1">
                          <a:solidFill>
                            <a:srgbClr val="262626"/>
                          </a:solidFill>
                          <a:effectLst/>
                          <a:latin typeface="Open Sans" panose="020B0606030504020204" pitchFamily="34" charset="0"/>
                        </a:rPr>
                        <a:t>troškove</a:t>
                      </a:r>
                      <a:r>
                        <a:rPr lang="sl-SI" sz="1000" b="0" i="0" u="none" strike="noStrike" dirty="0">
                          <a:solidFill>
                            <a:srgbClr val="262626"/>
                          </a:solidFill>
                          <a:effectLst/>
                          <a:latin typeface="Open Sans" panose="020B0606030504020204" pitchFamily="34" charset="0"/>
                        </a:rPr>
                        <a:t> </a:t>
                      </a:r>
                      <a:r>
                        <a:rPr lang="sl-SI" sz="1000" b="0" i="0" u="none" strike="noStrike" dirty="0" err="1">
                          <a:solidFill>
                            <a:srgbClr val="262626"/>
                          </a:solidFill>
                          <a:effectLst/>
                          <a:latin typeface="Open Sans" panose="020B0606030504020204" pitchFamily="34" charset="0"/>
                        </a:rPr>
                        <a:t>pripreme</a:t>
                      </a:r>
                      <a:endParaRPr lang="sl-SI" sz="1000" b="0" i="0" u="none" strike="noStrike" dirty="0">
                        <a:solidFill>
                          <a:srgbClr val="262626"/>
                        </a:solidFill>
                        <a:effectLst/>
                        <a:latin typeface="Open Sans" panose="020B0606030504020204" pitchFamily="34" charset="0"/>
                      </a:endParaRPr>
                    </a:p>
                  </a:txBody>
                  <a:tcPr marL="5771" marR="5771" marT="5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hMerge="1">
                  <a:txBody>
                    <a:bodyPr/>
                    <a:lstStyle/>
                    <a:p>
                      <a:endParaRPr lang="sl-SI"/>
                    </a:p>
                  </a:txBody>
                  <a:tcPr/>
                </a:tc>
                <a:tc hMerge="1">
                  <a:txBody>
                    <a:bodyPr/>
                    <a:lstStyle/>
                    <a:p>
                      <a:endParaRPr lang="sl-SI"/>
                    </a:p>
                  </a:txBody>
                  <a:tcPr/>
                </a:tc>
                <a:extLst>
                  <a:ext uri="{0D108BD9-81ED-4DB2-BD59-A6C34878D82A}">
                    <a16:rowId xmlns:a16="http://schemas.microsoft.com/office/drawing/2014/main" val="4113517547"/>
                  </a:ext>
                </a:extLst>
              </a:tr>
              <a:tr h="336179">
                <a:tc>
                  <a:txBody>
                    <a:bodyPr/>
                    <a:lstStyle/>
                    <a:p>
                      <a:pPr algn="just" rtl="0" fontAlgn="ctr"/>
                      <a:r>
                        <a:rPr lang="sl-SI" sz="600" b="0" i="0" u="none" strike="noStrike">
                          <a:solidFill>
                            <a:srgbClr val="262626"/>
                          </a:solidFill>
                          <a:effectLst/>
                          <a:latin typeface="Open Sans" panose="020B0606030504020204" pitchFamily="34" charset="0"/>
                        </a:rPr>
                        <a:t> </a:t>
                      </a:r>
                    </a:p>
                  </a:txBody>
                  <a:tcPr marL="5771" marR="5771" marT="5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sl-SI" sz="1100" b="1" i="0" u="none" strike="noStrike" dirty="0">
                          <a:solidFill>
                            <a:srgbClr val="262626"/>
                          </a:solidFill>
                          <a:effectLst/>
                          <a:latin typeface="Open Sans" panose="020B0606030504020204" pitchFamily="34" charset="0"/>
                        </a:rPr>
                        <a:t>Možnost 1 / Opcija 1</a:t>
                      </a:r>
                    </a:p>
                  </a:txBody>
                  <a:tcPr marL="5771" marR="5771" marT="5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sl-SI" sz="1100" b="1" i="0" u="none" strike="noStrike" dirty="0">
                          <a:solidFill>
                            <a:srgbClr val="262626"/>
                          </a:solidFill>
                          <a:effectLst/>
                          <a:latin typeface="Open Sans" panose="020B0606030504020204" pitchFamily="34" charset="0"/>
                        </a:rPr>
                        <a:t>Možnost 2 / Opcija 2 </a:t>
                      </a:r>
                    </a:p>
                  </a:txBody>
                  <a:tcPr marL="5771" marR="5771" marT="5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rtl="0" fontAlgn="ctr"/>
                      <a:r>
                        <a:rPr lang="sl-SI" sz="1100" b="1" i="0" u="none" strike="noStrike" dirty="0">
                          <a:solidFill>
                            <a:srgbClr val="262626"/>
                          </a:solidFill>
                          <a:effectLst/>
                          <a:latin typeface="Open Sans" panose="020B0606030504020204" pitchFamily="34" charset="0"/>
                        </a:rPr>
                        <a:t>Možnost 3 / Opcija 3</a:t>
                      </a:r>
                    </a:p>
                  </a:txBody>
                  <a:tcPr marL="5771" marR="5771" marT="5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3344045381"/>
                  </a:ext>
                </a:extLst>
              </a:tr>
              <a:tr h="744867">
                <a:tc>
                  <a:txBody>
                    <a:bodyPr/>
                    <a:lstStyle/>
                    <a:p>
                      <a:pPr algn="l" rtl="0" fontAlgn="ctr"/>
                      <a:r>
                        <a:rPr lang="sl-SI" sz="1000" b="0" i="0" u="none" strike="noStrike" dirty="0">
                          <a:solidFill>
                            <a:srgbClr val="262626"/>
                          </a:solidFill>
                          <a:effectLst/>
                          <a:latin typeface="Open Sans" panose="020B0606030504020204" pitchFamily="34" charset="0"/>
                        </a:rPr>
                        <a:t> Stroški osebja / </a:t>
                      </a:r>
                      <a:r>
                        <a:rPr lang="sl-SI" sz="1000" b="0" i="0" u="none" strike="noStrike" dirty="0" err="1">
                          <a:solidFill>
                            <a:srgbClr val="262626"/>
                          </a:solidFill>
                          <a:effectLst/>
                          <a:latin typeface="Open Sans" panose="020B0606030504020204" pitchFamily="34" charset="0"/>
                        </a:rPr>
                        <a:t>Troškovi</a:t>
                      </a:r>
                      <a:r>
                        <a:rPr lang="sl-SI" sz="1000" b="0" i="0" u="none" strike="noStrike" dirty="0">
                          <a:solidFill>
                            <a:srgbClr val="262626"/>
                          </a:solidFill>
                          <a:effectLst/>
                          <a:latin typeface="Open Sans" panose="020B0606030504020204" pitchFamily="34" charset="0"/>
                        </a:rPr>
                        <a:t> </a:t>
                      </a:r>
                      <a:r>
                        <a:rPr lang="sl-SI" sz="1000" b="0" i="0" u="none" strike="noStrike" dirty="0" err="1">
                          <a:solidFill>
                            <a:srgbClr val="262626"/>
                          </a:solidFill>
                          <a:effectLst/>
                          <a:latin typeface="Open Sans" panose="020B0606030504020204" pitchFamily="34" charset="0"/>
                        </a:rPr>
                        <a:t>osoblja</a:t>
                      </a:r>
                      <a:endParaRPr lang="sl-SI" sz="1000" b="0" i="0" u="none" strike="noStrike" dirty="0">
                        <a:solidFill>
                          <a:srgbClr val="262626"/>
                        </a:solidFill>
                        <a:effectLst/>
                        <a:latin typeface="Open Sans" panose="020B0606030504020204" pitchFamily="34" charset="0"/>
                      </a:endParaRPr>
                    </a:p>
                  </a:txBody>
                  <a:tcPr marL="5771" marR="5771" marT="5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sl-SI" sz="1000" b="0" i="0" u="none" strike="noStrike" dirty="0">
                          <a:solidFill>
                            <a:srgbClr val="262626"/>
                          </a:solidFill>
                          <a:effectLst/>
                          <a:latin typeface="Open Sans" panose="020B0606030504020204" pitchFamily="34" charset="0"/>
                        </a:rPr>
                        <a:t>Dejanski stroški / Stvarni </a:t>
                      </a:r>
                      <a:r>
                        <a:rPr lang="sl-SI" sz="1000" b="0" i="0" u="none" strike="noStrike" dirty="0" err="1">
                          <a:solidFill>
                            <a:srgbClr val="262626"/>
                          </a:solidFill>
                          <a:effectLst/>
                          <a:latin typeface="Open Sans" panose="020B0606030504020204" pitchFamily="34" charset="0"/>
                        </a:rPr>
                        <a:t>troškovi</a:t>
                      </a:r>
                      <a:endParaRPr lang="sl-SI" sz="1000" b="0" i="0" u="none" strike="noStrike" dirty="0">
                        <a:solidFill>
                          <a:srgbClr val="262626"/>
                        </a:solidFill>
                        <a:effectLst/>
                        <a:latin typeface="Open Sans" panose="020B0606030504020204" pitchFamily="34" charset="0"/>
                      </a:endParaRPr>
                    </a:p>
                  </a:txBody>
                  <a:tcPr marL="5771" marR="5771" marT="5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sl-SI" sz="1000" b="0" i="0" u="none" strike="noStrike" dirty="0">
                          <a:solidFill>
                            <a:srgbClr val="262626"/>
                          </a:solidFill>
                          <a:effectLst/>
                          <a:latin typeface="Open Sans" panose="020B0606030504020204" pitchFamily="34" charset="0"/>
                        </a:rPr>
                        <a:t>Pavšalna stopnja 20 % neposrednih stroškov/ Fiksna stopa od 20 % </a:t>
                      </a:r>
                      <a:r>
                        <a:rPr lang="sl-SI" sz="1000" b="0" i="0" u="none" strike="noStrike" dirty="0" err="1">
                          <a:solidFill>
                            <a:srgbClr val="262626"/>
                          </a:solidFill>
                          <a:effectLst/>
                          <a:latin typeface="Open Sans" panose="020B0606030504020204" pitchFamily="34" charset="0"/>
                        </a:rPr>
                        <a:t>izravnih</a:t>
                      </a:r>
                      <a:r>
                        <a:rPr lang="sl-SI" sz="1000" b="0" i="0" u="none" strike="noStrike" dirty="0">
                          <a:solidFill>
                            <a:srgbClr val="262626"/>
                          </a:solidFill>
                          <a:effectLst/>
                          <a:latin typeface="Open Sans" panose="020B0606030504020204" pitchFamily="34" charset="0"/>
                        </a:rPr>
                        <a:t> </a:t>
                      </a:r>
                      <a:r>
                        <a:rPr lang="sl-SI" sz="1000" b="0" i="0" u="none" strike="noStrike" dirty="0" err="1">
                          <a:solidFill>
                            <a:srgbClr val="262626"/>
                          </a:solidFill>
                          <a:effectLst/>
                          <a:latin typeface="Open Sans" panose="020B0606030504020204" pitchFamily="34" charset="0"/>
                        </a:rPr>
                        <a:t>troškova</a:t>
                      </a:r>
                      <a:endParaRPr lang="sl-SI" sz="1000" b="0" i="0" u="none" strike="noStrike" dirty="0">
                        <a:solidFill>
                          <a:srgbClr val="262626"/>
                        </a:solidFill>
                        <a:effectLst/>
                        <a:latin typeface="Open Sans" panose="020B0606030504020204" pitchFamily="34" charset="0"/>
                      </a:endParaRPr>
                    </a:p>
                  </a:txBody>
                  <a:tcPr marL="5771" marR="5771" marT="5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rtl="0" fontAlgn="ctr"/>
                      <a:r>
                        <a:rPr lang="sl-SI" sz="1000" b="0" i="0" u="none" strike="noStrike" dirty="0">
                          <a:solidFill>
                            <a:srgbClr val="262626"/>
                          </a:solidFill>
                          <a:effectLst/>
                          <a:latin typeface="Open Sans" panose="020B0606030504020204" pitchFamily="34" charset="0"/>
                        </a:rPr>
                        <a:t>Dejanski stroški /Stvarni </a:t>
                      </a:r>
                      <a:r>
                        <a:rPr lang="sl-SI" sz="1000" b="0" i="0" u="none" strike="noStrike" dirty="0" err="1">
                          <a:solidFill>
                            <a:srgbClr val="262626"/>
                          </a:solidFill>
                          <a:effectLst/>
                          <a:latin typeface="Open Sans" panose="020B0606030504020204" pitchFamily="34" charset="0"/>
                        </a:rPr>
                        <a:t>troškovi</a:t>
                      </a:r>
                      <a:endParaRPr lang="sl-SI" sz="1000" b="0" i="0" u="none" strike="noStrike" dirty="0">
                        <a:solidFill>
                          <a:srgbClr val="262626"/>
                        </a:solidFill>
                        <a:effectLst/>
                        <a:latin typeface="Open Sans" panose="020B0606030504020204" pitchFamily="34" charset="0"/>
                      </a:endParaRPr>
                    </a:p>
                  </a:txBody>
                  <a:tcPr marL="5771" marR="5771" marT="5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1752564277"/>
                  </a:ext>
                </a:extLst>
              </a:tr>
              <a:tr h="738275">
                <a:tc>
                  <a:txBody>
                    <a:bodyPr/>
                    <a:lstStyle/>
                    <a:p>
                      <a:pPr algn="l" rtl="0" fontAlgn="ctr"/>
                      <a:r>
                        <a:rPr lang="sl-SI" sz="1000" b="0" i="0" u="none" strike="noStrike" dirty="0">
                          <a:solidFill>
                            <a:srgbClr val="262626"/>
                          </a:solidFill>
                          <a:effectLst/>
                          <a:latin typeface="Open Sans" panose="020B0606030504020204" pitchFamily="34" charset="0"/>
                        </a:rPr>
                        <a:t> Pisarniški in administrativni stroški /   </a:t>
                      </a:r>
                    </a:p>
                    <a:p>
                      <a:pPr algn="l" rtl="0" fontAlgn="ctr"/>
                      <a:r>
                        <a:rPr lang="sl-SI" sz="1000" b="0" i="0" u="none" strike="noStrike" dirty="0">
                          <a:solidFill>
                            <a:srgbClr val="262626"/>
                          </a:solidFill>
                          <a:effectLst/>
                          <a:latin typeface="Open Sans" panose="020B0606030504020204" pitchFamily="34" charset="0"/>
                        </a:rPr>
                        <a:t> </a:t>
                      </a:r>
                      <a:r>
                        <a:rPr lang="sl-SI" sz="1000" b="0" i="0" u="none" strike="noStrike" dirty="0" err="1">
                          <a:solidFill>
                            <a:srgbClr val="262626"/>
                          </a:solidFill>
                          <a:effectLst/>
                          <a:latin typeface="Open Sans" panose="020B0606030504020204" pitchFamily="34" charset="0"/>
                        </a:rPr>
                        <a:t>Uredski</a:t>
                      </a:r>
                      <a:r>
                        <a:rPr lang="sl-SI" sz="1000" b="0" i="0" u="none" strike="noStrike" dirty="0">
                          <a:solidFill>
                            <a:srgbClr val="262626"/>
                          </a:solidFill>
                          <a:effectLst/>
                          <a:latin typeface="Open Sans" panose="020B0606030504020204" pitchFamily="34" charset="0"/>
                        </a:rPr>
                        <a:t> i administrativni </a:t>
                      </a:r>
                      <a:r>
                        <a:rPr lang="sl-SI" sz="1000" b="0" i="0" u="none" strike="noStrike" dirty="0" err="1">
                          <a:solidFill>
                            <a:srgbClr val="262626"/>
                          </a:solidFill>
                          <a:effectLst/>
                          <a:latin typeface="Open Sans" panose="020B0606030504020204" pitchFamily="34" charset="0"/>
                        </a:rPr>
                        <a:t>troškovi</a:t>
                      </a:r>
                      <a:endParaRPr lang="sl-SI" sz="1000" b="0" i="0" u="none" strike="noStrike" dirty="0">
                        <a:solidFill>
                          <a:srgbClr val="262626"/>
                        </a:solidFill>
                        <a:effectLst/>
                        <a:latin typeface="Open Sans" panose="020B0606030504020204" pitchFamily="34" charset="0"/>
                      </a:endParaRPr>
                    </a:p>
                  </a:txBody>
                  <a:tcPr marL="5771" marR="5771" marT="5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sl-SI" sz="1000" b="0" i="0" u="none" strike="noStrike" dirty="0">
                          <a:solidFill>
                            <a:srgbClr val="262626"/>
                          </a:solidFill>
                          <a:effectLst/>
                          <a:latin typeface="Open Sans" panose="020B0606030504020204" pitchFamily="34" charset="0"/>
                        </a:rPr>
                        <a:t>Pavšalna stopnja 15 % stroškov osebja / Fiksna stopa od 15 % </a:t>
                      </a:r>
                      <a:r>
                        <a:rPr lang="sl-SI" sz="1000" b="0" i="0" u="none" strike="noStrike" dirty="0" err="1">
                          <a:solidFill>
                            <a:srgbClr val="262626"/>
                          </a:solidFill>
                          <a:effectLst/>
                          <a:latin typeface="Open Sans" panose="020B0606030504020204" pitchFamily="34" charset="0"/>
                        </a:rPr>
                        <a:t>troškova</a:t>
                      </a:r>
                      <a:r>
                        <a:rPr lang="sl-SI" sz="1000" b="0" i="0" u="none" strike="noStrike" dirty="0">
                          <a:solidFill>
                            <a:srgbClr val="262626"/>
                          </a:solidFill>
                          <a:effectLst/>
                          <a:latin typeface="Open Sans" panose="020B0606030504020204" pitchFamily="34" charset="0"/>
                        </a:rPr>
                        <a:t> </a:t>
                      </a:r>
                      <a:r>
                        <a:rPr lang="sl-SI" sz="1000" b="0" i="0" u="none" strike="noStrike" dirty="0" err="1">
                          <a:solidFill>
                            <a:srgbClr val="262626"/>
                          </a:solidFill>
                          <a:effectLst/>
                          <a:latin typeface="Open Sans" panose="020B0606030504020204" pitchFamily="34" charset="0"/>
                        </a:rPr>
                        <a:t>osoblja</a:t>
                      </a:r>
                      <a:endParaRPr lang="sl-SI" sz="1000" b="0" i="0" u="none" strike="noStrike" dirty="0">
                        <a:solidFill>
                          <a:srgbClr val="262626"/>
                        </a:solidFill>
                        <a:effectLst/>
                        <a:latin typeface="Open Sans" panose="020B0606030504020204" pitchFamily="34" charset="0"/>
                      </a:endParaRPr>
                    </a:p>
                  </a:txBody>
                  <a:tcPr marL="5771" marR="5771" marT="5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sl-SI" sz="1000" b="0" i="0" u="none" strike="noStrike" dirty="0">
                          <a:solidFill>
                            <a:srgbClr val="262626"/>
                          </a:solidFill>
                          <a:effectLst/>
                          <a:latin typeface="Open Sans" panose="020B0606030504020204" pitchFamily="34" charset="0"/>
                        </a:rPr>
                        <a:t>Pavšalna stopnja 15 % stroškov osebja/ Fiksna stopa od 15 % </a:t>
                      </a:r>
                      <a:r>
                        <a:rPr lang="sl-SI" sz="1000" b="0" i="0" u="none" strike="noStrike" dirty="0" err="1">
                          <a:solidFill>
                            <a:srgbClr val="262626"/>
                          </a:solidFill>
                          <a:effectLst/>
                          <a:latin typeface="Open Sans" panose="020B0606030504020204" pitchFamily="34" charset="0"/>
                        </a:rPr>
                        <a:t>troškova</a:t>
                      </a:r>
                      <a:r>
                        <a:rPr lang="sl-SI" sz="1000" b="0" i="0" u="none" strike="noStrike" dirty="0">
                          <a:solidFill>
                            <a:srgbClr val="262626"/>
                          </a:solidFill>
                          <a:effectLst/>
                          <a:latin typeface="Open Sans" panose="020B0606030504020204" pitchFamily="34" charset="0"/>
                        </a:rPr>
                        <a:t> </a:t>
                      </a:r>
                      <a:r>
                        <a:rPr lang="sl-SI" sz="1000" b="0" i="0" u="none" strike="noStrike" dirty="0" err="1">
                          <a:solidFill>
                            <a:srgbClr val="262626"/>
                          </a:solidFill>
                          <a:effectLst/>
                          <a:latin typeface="Open Sans" panose="020B0606030504020204" pitchFamily="34" charset="0"/>
                        </a:rPr>
                        <a:t>osoblja</a:t>
                      </a:r>
                      <a:endParaRPr lang="sl-SI" sz="1000" b="0" i="0" u="none" strike="noStrike" dirty="0">
                        <a:solidFill>
                          <a:srgbClr val="262626"/>
                        </a:solidFill>
                        <a:effectLst/>
                        <a:latin typeface="Open Sans" panose="020B0606030504020204" pitchFamily="34" charset="0"/>
                      </a:endParaRPr>
                    </a:p>
                  </a:txBody>
                  <a:tcPr marL="5771" marR="5771" marT="5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rowSpan="5">
                  <a:txBody>
                    <a:bodyPr/>
                    <a:lstStyle/>
                    <a:p>
                      <a:pPr algn="ctr" rtl="0" fontAlgn="ctr"/>
                      <a:r>
                        <a:rPr lang="sl-SI" sz="1000" b="0" i="0" u="none" strike="noStrike" dirty="0">
                          <a:solidFill>
                            <a:srgbClr val="262626"/>
                          </a:solidFill>
                          <a:effectLst/>
                          <a:latin typeface="Open Sans" panose="020B0606030504020204" pitchFamily="34" charset="0"/>
                        </a:rPr>
                        <a:t>Pavšalna stopnja 40 % stroškov osebja/ Fiksna stopa od 40 % </a:t>
                      </a:r>
                      <a:r>
                        <a:rPr lang="sl-SI" sz="1000" b="0" i="0" u="none" strike="noStrike" dirty="0" err="1">
                          <a:solidFill>
                            <a:srgbClr val="262626"/>
                          </a:solidFill>
                          <a:effectLst/>
                          <a:latin typeface="Open Sans" panose="020B0606030504020204" pitchFamily="34" charset="0"/>
                        </a:rPr>
                        <a:t>troškova</a:t>
                      </a:r>
                      <a:r>
                        <a:rPr lang="sl-SI" sz="1000" b="0" i="0" u="none" strike="noStrike" dirty="0">
                          <a:solidFill>
                            <a:srgbClr val="262626"/>
                          </a:solidFill>
                          <a:effectLst/>
                          <a:latin typeface="Open Sans" panose="020B0606030504020204" pitchFamily="34" charset="0"/>
                        </a:rPr>
                        <a:t> </a:t>
                      </a:r>
                      <a:r>
                        <a:rPr lang="sl-SI" sz="1000" b="0" i="0" u="none" strike="noStrike" dirty="0" err="1">
                          <a:solidFill>
                            <a:srgbClr val="262626"/>
                          </a:solidFill>
                          <a:effectLst/>
                          <a:latin typeface="Open Sans" panose="020B0606030504020204" pitchFamily="34" charset="0"/>
                        </a:rPr>
                        <a:t>osoblja</a:t>
                      </a:r>
                      <a:endParaRPr lang="sl-SI" sz="1000" b="0" i="0" u="none" strike="noStrike" dirty="0">
                        <a:solidFill>
                          <a:srgbClr val="262626"/>
                        </a:solidFill>
                        <a:effectLst/>
                        <a:latin typeface="Open Sans" panose="020B0606030504020204" pitchFamily="34" charset="0"/>
                      </a:endParaRPr>
                    </a:p>
                  </a:txBody>
                  <a:tcPr marL="5771" marR="5771" marT="5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3565905011"/>
                  </a:ext>
                </a:extLst>
              </a:tr>
              <a:tr h="725092">
                <a:tc>
                  <a:txBody>
                    <a:bodyPr/>
                    <a:lstStyle/>
                    <a:p>
                      <a:pPr algn="l" rtl="0" fontAlgn="ctr"/>
                      <a:r>
                        <a:rPr lang="sl-SI" sz="1000" b="0" i="0" u="none" strike="noStrike" dirty="0">
                          <a:solidFill>
                            <a:srgbClr val="262626"/>
                          </a:solidFill>
                          <a:effectLst/>
                          <a:latin typeface="Open Sans" panose="020B0606030504020204" pitchFamily="34" charset="0"/>
                        </a:rPr>
                        <a:t> Potni in namestitveni stroški / </a:t>
                      </a:r>
                      <a:r>
                        <a:rPr lang="sl-SI" sz="1000" b="0" i="0" u="none" strike="noStrike" dirty="0" err="1">
                          <a:solidFill>
                            <a:srgbClr val="262626"/>
                          </a:solidFill>
                          <a:effectLst/>
                          <a:latin typeface="Open Sans" panose="020B0606030504020204" pitchFamily="34" charset="0"/>
                        </a:rPr>
                        <a:t>Troškovi</a:t>
                      </a:r>
                      <a:r>
                        <a:rPr lang="sl-SI" sz="1000" b="0" i="0" u="none" strike="noStrike" dirty="0">
                          <a:solidFill>
                            <a:srgbClr val="262626"/>
                          </a:solidFill>
                          <a:effectLst/>
                          <a:latin typeface="Open Sans" panose="020B0606030504020204" pitchFamily="34" charset="0"/>
                        </a:rPr>
                        <a:t>  </a:t>
                      </a:r>
                    </a:p>
                    <a:p>
                      <a:pPr algn="l" rtl="0" fontAlgn="ctr"/>
                      <a:r>
                        <a:rPr lang="sl-SI" sz="1000" b="0" i="0" u="none" strike="noStrike" dirty="0">
                          <a:solidFill>
                            <a:srgbClr val="262626"/>
                          </a:solidFill>
                          <a:effectLst/>
                          <a:latin typeface="Open Sans" panose="020B0606030504020204" pitchFamily="34" charset="0"/>
                        </a:rPr>
                        <a:t> </a:t>
                      </a:r>
                      <a:r>
                        <a:rPr lang="sl-SI" sz="1000" b="0" i="0" u="none" strike="noStrike" dirty="0" err="1">
                          <a:solidFill>
                            <a:srgbClr val="262626"/>
                          </a:solidFill>
                          <a:effectLst/>
                          <a:latin typeface="Open Sans" panose="020B0606030504020204" pitchFamily="34" charset="0"/>
                        </a:rPr>
                        <a:t>putovanja</a:t>
                      </a:r>
                      <a:r>
                        <a:rPr lang="sl-SI" sz="1000" b="0" i="0" u="none" strike="noStrike" dirty="0">
                          <a:solidFill>
                            <a:srgbClr val="262626"/>
                          </a:solidFill>
                          <a:effectLst/>
                          <a:latin typeface="Open Sans" panose="020B0606030504020204" pitchFamily="34" charset="0"/>
                        </a:rPr>
                        <a:t> i </a:t>
                      </a:r>
                      <a:r>
                        <a:rPr lang="sl-SI" sz="1000" b="0" i="0" u="none" strike="noStrike" dirty="0" err="1">
                          <a:solidFill>
                            <a:srgbClr val="262626"/>
                          </a:solidFill>
                          <a:effectLst/>
                          <a:latin typeface="Open Sans" panose="020B0606030504020204" pitchFamily="34" charset="0"/>
                        </a:rPr>
                        <a:t>smještaja</a:t>
                      </a:r>
                      <a:endParaRPr lang="sl-SI" sz="1000" b="0" i="0" u="none" strike="noStrike" dirty="0">
                        <a:solidFill>
                          <a:srgbClr val="262626"/>
                        </a:solidFill>
                        <a:effectLst/>
                        <a:latin typeface="Open Sans" panose="020B0606030504020204" pitchFamily="34" charset="0"/>
                      </a:endParaRPr>
                    </a:p>
                  </a:txBody>
                  <a:tcPr marL="5771" marR="5771" marT="5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sl-SI" sz="1000" b="0" i="0" u="none" strike="noStrike">
                          <a:solidFill>
                            <a:srgbClr val="262626"/>
                          </a:solidFill>
                          <a:effectLst/>
                          <a:latin typeface="Open Sans" panose="020B0606030504020204" pitchFamily="34" charset="0"/>
                        </a:rPr>
                        <a:t>Pavšalna stopnja 5 % stroškov osebja / Fiksna stopa od 5 % troškova osoblja</a:t>
                      </a:r>
                    </a:p>
                  </a:txBody>
                  <a:tcPr marL="5771" marR="5771" marT="5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sl-SI" sz="1000" b="0" i="0" u="none" strike="noStrike" dirty="0">
                          <a:solidFill>
                            <a:srgbClr val="262626"/>
                          </a:solidFill>
                          <a:effectLst/>
                          <a:latin typeface="Open Sans" panose="020B0606030504020204" pitchFamily="34" charset="0"/>
                        </a:rPr>
                        <a:t>Pavšalna stopnja 5 % stroškov osebja/ Fiksna stopa od 5 % </a:t>
                      </a:r>
                      <a:r>
                        <a:rPr lang="sl-SI" sz="1000" b="0" i="0" u="none" strike="noStrike" dirty="0" err="1">
                          <a:solidFill>
                            <a:srgbClr val="262626"/>
                          </a:solidFill>
                          <a:effectLst/>
                          <a:latin typeface="Open Sans" panose="020B0606030504020204" pitchFamily="34" charset="0"/>
                        </a:rPr>
                        <a:t>troškova</a:t>
                      </a:r>
                      <a:r>
                        <a:rPr lang="sl-SI" sz="1000" b="0" i="0" u="none" strike="noStrike" dirty="0">
                          <a:solidFill>
                            <a:srgbClr val="262626"/>
                          </a:solidFill>
                          <a:effectLst/>
                          <a:latin typeface="Open Sans" panose="020B0606030504020204" pitchFamily="34" charset="0"/>
                        </a:rPr>
                        <a:t> </a:t>
                      </a:r>
                      <a:r>
                        <a:rPr lang="sl-SI" sz="1000" b="0" i="0" u="none" strike="noStrike" dirty="0" err="1">
                          <a:solidFill>
                            <a:srgbClr val="262626"/>
                          </a:solidFill>
                          <a:effectLst/>
                          <a:latin typeface="Open Sans" panose="020B0606030504020204" pitchFamily="34" charset="0"/>
                        </a:rPr>
                        <a:t>osoblja</a:t>
                      </a:r>
                      <a:endParaRPr lang="sl-SI" sz="1000" b="0" i="0" u="none" strike="noStrike" dirty="0">
                        <a:solidFill>
                          <a:srgbClr val="262626"/>
                        </a:solidFill>
                        <a:effectLst/>
                        <a:latin typeface="Open Sans" panose="020B0606030504020204" pitchFamily="34" charset="0"/>
                      </a:endParaRPr>
                    </a:p>
                  </a:txBody>
                  <a:tcPr marL="5771" marR="5771" marT="5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vMerge="1">
                  <a:txBody>
                    <a:bodyPr/>
                    <a:lstStyle/>
                    <a:p>
                      <a:endParaRPr lang="sl-SI"/>
                    </a:p>
                  </a:txBody>
                  <a:tcPr/>
                </a:tc>
                <a:extLst>
                  <a:ext uri="{0D108BD9-81ED-4DB2-BD59-A6C34878D82A}">
                    <a16:rowId xmlns:a16="http://schemas.microsoft.com/office/drawing/2014/main" val="319554738"/>
                  </a:ext>
                </a:extLst>
              </a:tr>
              <a:tr h="764642">
                <a:tc>
                  <a:txBody>
                    <a:bodyPr/>
                    <a:lstStyle/>
                    <a:p>
                      <a:pPr algn="l" rtl="0" fontAlgn="ctr"/>
                      <a:r>
                        <a:rPr lang="sl-SI" sz="1000" b="0" i="0" u="none" strike="noStrike" dirty="0">
                          <a:solidFill>
                            <a:srgbClr val="262626"/>
                          </a:solidFill>
                          <a:effectLst/>
                          <a:latin typeface="Open Sans" panose="020B0606030504020204" pitchFamily="34" charset="0"/>
                        </a:rPr>
                        <a:t> Stroški zunanjih strokovnjakov in storitev  </a:t>
                      </a:r>
                    </a:p>
                    <a:p>
                      <a:pPr algn="l" rtl="0" fontAlgn="ctr"/>
                      <a:r>
                        <a:rPr lang="sl-SI" sz="1000" b="0" i="0" u="none" strike="noStrike" dirty="0">
                          <a:solidFill>
                            <a:srgbClr val="262626"/>
                          </a:solidFill>
                          <a:effectLst/>
                          <a:latin typeface="Open Sans" panose="020B0606030504020204" pitchFamily="34" charset="0"/>
                        </a:rPr>
                        <a:t> / </a:t>
                      </a:r>
                      <a:r>
                        <a:rPr lang="sl-SI" sz="1000" b="0" i="0" u="none" strike="noStrike" dirty="0" err="1">
                          <a:solidFill>
                            <a:srgbClr val="262626"/>
                          </a:solidFill>
                          <a:effectLst/>
                          <a:latin typeface="Open Sans" panose="020B0606030504020204" pitchFamily="34" charset="0"/>
                        </a:rPr>
                        <a:t>Troškovi</a:t>
                      </a:r>
                      <a:r>
                        <a:rPr lang="sl-SI" sz="1000" b="0" i="0" u="none" strike="noStrike" dirty="0">
                          <a:solidFill>
                            <a:srgbClr val="262626"/>
                          </a:solidFill>
                          <a:effectLst/>
                          <a:latin typeface="Open Sans" panose="020B0606030504020204" pitchFamily="34" charset="0"/>
                        </a:rPr>
                        <a:t> </a:t>
                      </a:r>
                      <a:r>
                        <a:rPr lang="sl-SI" sz="1000" b="0" i="0" u="none" strike="noStrike" dirty="0" err="1">
                          <a:solidFill>
                            <a:srgbClr val="262626"/>
                          </a:solidFill>
                          <a:effectLst/>
                          <a:latin typeface="Open Sans" panose="020B0606030504020204" pitchFamily="34" charset="0"/>
                        </a:rPr>
                        <a:t>vanjskih</a:t>
                      </a:r>
                      <a:r>
                        <a:rPr lang="sl-SI" sz="1000" b="0" i="0" u="none" strike="noStrike" dirty="0">
                          <a:solidFill>
                            <a:srgbClr val="262626"/>
                          </a:solidFill>
                          <a:effectLst/>
                          <a:latin typeface="Open Sans" panose="020B0606030504020204" pitchFamily="34" charset="0"/>
                        </a:rPr>
                        <a:t> </a:t>
                      </a:r>
                      <a:r>
                        <a:rPr lang="sl-SI" sz="1000" b="0" i="0" u="none" strike="noStrike" dirty="0" err="1">
                          <a:solidFill>
                            <a:srgbClr val="262626"/>
                          </a:solidFill>
                          <a:effectLst/>
                          <a:latin typeface="Open Sans" panose="020B0606030504020204" pitchFamily="34" charset="0"/>
                        </a:rPr>
                        <a:t>stručnjaka</a:t>
                      </a:r>
                      <a:r>
                        <a:rPr lang="sl-SI" sz="1000" b="0" i="0" u="none" strike="noStrike" dirty="0">
                          <a:solidFill>
                            <a:srgbClr val="262626"/>
                          </a:solidFill>
                          <a:effectLst/>
                          <a:latin typeface="Open Sans" panose="020B0606030504020204" pitchFamily="34" charset="0"/>
                        </a:rPr>
                        <a:t> i usluga</a:t>
                      </a:r>
                    </a:p>
                  </a:txBody>
                  <a:tcPr marL="5771" marR="5771" marT="5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sl-SI" sz="1000" b="0" i="0" u="none" strike="noStrike">
                          <a:solidFill>
                            <a:srgbClr val="262626"/>
                          </a:solidFill>
                          <a:effectLst/>
                          <a:latin typeface="Open Sans" panose="020B0606030504020204" pitchFamily="34" charset="0"/>
                        </a:rPr>
                        <a:t>Dejanski stroški / Stvarni troškovi</a:t>
                      </a:r>
                    </a:p>
                  </a:txBody>
                  <a:tcPr marL="5771" marR="5771" marT="5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sl-SI" sz="1000" b="0" i="0" u="none" strike="noStrike" dirty="0">
                          <a:solidFill>
                            <a:srgbClr val="262626"/>
                          </a:solidFill>
                          <a:effectLst/>
                          <a:latin typeface="Open Sans" panose="020B0606030504020204" pitchFamily="34" charset="0"/>
                        </a:rPr>
                        <a:t>Dejanski stroški / Stvarni </a:t>
                      </a:r>
                      <a:r>
                        <a:rPr lang="sl-SI" sz="1000" b="0" i="0" u="none" strike="noStrike" dirty="0" err="1">
                          <a:solidFill>
                            <a:srgbClr val="262626"/>
                          </a:solidFill>
                          <a:effectLst/>
                          <a:latin typeface="Open Sans" panose="020B0606030504020204" pitchFamily="34" charset="0"/>
                        </a:rPr>
                        <a:t>troškovi</a:t>
                      </a:r>
                      <a:endParaRPr lang="sl-SI" sz="1000" b="0" i="0" u="none" strike="noStrike" dirty="0">
                        <a:solidFill>
                          <a:srgbClr val="262626"/>
                        </a:solidFill>
                        <a:effectLst/>
                        <a:latin typeface="Open Sans" panose="020B0606030504020204" pitchFamily="34" charset="0"/>
                      </a:endParaRPr>
                    </a:p>
                  </a:txBody>
                  <a:tcPr marL="5771" marR="5771" marT="5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vMerge="1">
                  <a:txBody>
                    <a:bodyPr/>
                    <a:lstStyle/>
                    <a:p>
                      <a:endParaRPr lang="sl-SI"/>
                    </a:p>
                  </a:txBody>
                  <a:tcPr/>
                </a:tc>
                <a:extLst>
                  <a:ext uri="{0D108BD9-81ED-4DB2-BD59-A6C34878D82A}">
                    <a16:rowId xmlns:a16="http://schemas.microsoft.com/office/drawing/2014/main" val="3659242554"/>
                  </a:ext>
                </a:extLst>
              </a:tr>
              <a:tr h="547114">
                <a:tc>
                  <a:txBody>
                    <a:bodyPr/>
                    <a:lstStyle/>
                    <a:p>
                      <a:pPr algn="l" rtl="0" fontAlgn="ctr"/>
                      <a:r>
                        <a:rPr lang="sl-SI" sz="1000" b="0" i="0" u="none" strike="noStrike" dirty="0">
                          <a:solidFill>
                            <a:srgbClr val="262626"/>
                          </a:solidFill>
                          <a:effectLst/>
                          <a:latin typeface="Open Sans" panose="020B0606030504020204" pitchFamily="34" charset="0"/>
                        </a:rPr>
                        <a:t> Stroški opreme/ </a:t>
                      </a:r>
                      <a:r>
                        <a:rPr lang="sl-SI" sz="1000" b="0" i="0" u="none" strike="noStrike" dirty="0" err="1">
                          <a:solidFill>
                            <a:srgbClr val="262626"/>
                          </a:solidFill>
                          <a:effectLst/>
                          <a:latin typeface="Open Sans" panose="020B0606030504020204" pitchFamily="34" charset="0"/>
                        </a:rPr>
                        <a:t>Troškovi</a:t>
                      </a:r>
                      <a:r>
                        <a:rPr lang="sl-SI" sz="1000" b="0" i="0" u="none" strike="noStrike" dirty="0">
                          <a:solidFill>
                            <a:srgbClr val="262626"/>
                          </a:solidFill>
                          <a:effectLst/>
                          <a:latin typeface="Open Sans" panose="020B0606030504020204" pitchFamily="34" charset="0"/>
                        </a:rPr>
                        <a:t> opreme</a:t>
                      </a:r>
                    </a:p>
                  </a:txBody>
                  <a:tcPr marL="5771" marR="5771" marT="5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sl-SI" sz="1000" b="0" i="0" u="none" strike="noStrike">
                          <a:solidFill>
                            <a:srgbClr val="262626"/>
                          </a:solidFill>
                          <a:effectLst/>
                          <a:latin typeface="Open Sans" panose="020B0606030504020204" pitchFamily="34" charset="0"/>
                        </a:rPr>
                        <a:t>Dejanski stroški / Stvarni troškovi</a:t>
                      </a:r>
                    </a:p>
                  </a:txBody>
                  <a:tcPr marL="5771" marR="5771" marT="5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sl-SI" sz="1000" b="0" i="0" u="none" strike="noStrike" dirty="0">
                          <a:solidFill>
                            <a:srgbClr val="262626"/>
                          </a:solidFill>
                          <a:effectLst/>
                          <a:latin typeface="Open Sans" panose="020B0606030504020204" pitchFamily="34" charset="0"/>
                        </a:rPr>
                        <a:t>Dejanski stroški / Stvarni </a:t>
                      </a:r>
                      <a:r>
                        <a:rPr lang="sl-SI" sz="1000" b="0" i="0" u="none" strike="noStrike" dirty="0" err="1">
                          <a:solidFill>
                            <a:srgbClr val="262626"/>
                          </a:solidFill>
                          <a:effectLst/>
                          <a:latin typeface="Open Sans" panose="020B0606030504020204" pitchFamily="34" charset="0"/>
                        </a:rPr>
                        <a:t>troškovi</a:t>
                      </a:r>
                      <a:endParaRPr lang="sl-SI" sz="1000" b="0" i="0" u="none" strike="noStrike" dirty="0">
                        <a:solidFill>
                          <a:srgbClr val="262626"/>
                        </a:solidFill>
                        <a:effectLst/>
                        <a:latin typeface="Open Sans" panose="020B0606030504020204" pitchFamily="34" charset="0"/>
                      </a:endParaRPr>
                    </a:p>
                  </a:txBody>
                  <a:tcPr marL="5771" marR="5771" marT="5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vMerge="1">
                  <a:txBody>
                    <a:bodyPr/>
                    <a:lstStyle/>
                    <a:p>
                      <a:endParaRPr lang="sl-SI"/>
                    </a:p>
                  </a:txBody>
                  <a:tcPr/>
                </a:tc>
                <a:extLst>
                  <a:ext uri="{0D108BD9-81ED-4DB2-BD59-A6C34878D82A}">
                    <a16:rowId xmlns:a16="http://schemas.microsoft.com/office/drawing/2014/main" val="1945240679"/>
                  </a:ext>
                </a:extLst>
              </a:tr>
              <a:tr h="599848">
                <a:tc>
                  <a:txBody>
                    <a:bodyPr/>
                    <a:lstStyle/>
                    <a:p>
                      <a:pPr algn="l" rtl="0" fontAlgn="ctr"/>
                      <a:r>
                        <a:rPr lang="sl-SI" sz="1000" b="0" i="0" u="none" strike="noStrike" dirty="0">
                          <a:solidFill>
                            <a:srgbClr val="262626"/>
                          </a:solidFill>
                          <a:effectLst/>
                          <a:latin typeface="Open Sans" panose="020B0606030504020204" pitchFamily="34" charset="0"/>
                        </a:rPr>
                        <a:t> Stroški za infrastrukturo in gradnje/  </a:t>
                      </a:r>
                    </a:p>
                    <a:p>
                      <a:pPr algn="l" rtl="0" fontAlgn="ctr"/>
                      <a:r>
                        <a:rPr lang="sl-SI" sz="1000" b="0" i="0" u="none" strike="noStrike" dirty="0">
                          <a:solidFill>
                            <a:srgbClr val="262626"/>
                          </a:solidFill>
                          <a:effectLst/>
                          <a:latin typeface="Open Sans" panose="020B0606030504020204" pitchFamily="34" charset="0"/>
                        </a:rPr>
                        <a:t> </a:t>
                      </a:r>
                      <a:r>
                        <a:rPr lang="sl-SI" sz="1000" b="0" i="0" u="none" strike="noStrike" dirty="0" err="1">
                          <a:solidFill>
                            <a:srgbClr val="262626"/>
                          </a:solidFill>
                          <a:effectLst/>
                          <a:latin typeface="Open Sans" panose="020B0606030504020204" pitchFamily="34" charset="0"/>
                        </a:rPr>
                        <a:t>Troškovi</a:t>
                      </a:r>
                      <a:r>
                        <a:rPr lang="sl-SI" sz="1000" b="0" i="0" u="none" strike="noStrike" dirty="0">
                          <a:solidFill>
                            <a:srgbClr val="262626"/>
                          </a:solidFill>
                          <a:effectLst/>
                          <a:latin typeface="Open Sans" panose="020B0606030504020204" pitchFamily="34" charset="0"/>
                        </a:rPr>
                        <a:t> infrastrukture i </a:t>
                      </a:r>
                      <a:r>
                        <a:rPr lang="sl-SI" sz="1000" b="0" i="0" u="none" strike="noStrike" dirty="0" err="1">
                          <a:solidFill>
                            <a:srgbClr val="262626"/>
                          </a:solidFill>
                          <a:effectLst/>
                          <a:latin typeface="Open Sans" panose="020B0606030504020204" pitchFamily="34" charset="0"/>
                        </a:rPr>
                        <a:t>radova</a:t>
                      </a:r>
                      <a:endParaRPr lang="sl-SI" sz="1000" b="0" i="0" u="none" strike="noStrike" dirty="0">
                        <a:solidFill>
                          <a:srgbClr val="262626"/>
                        </a:solidFill>
                        <a:effectLst/>
                        <a:latin typeface="Open Sans" panose="020B0606030504020204" pitchFamily="34" charset="0"/>
                      </a:endParaRPr>
                    </a:p>
                  </a:txBody>
                  <a:tcPr marL="5771" marR="5771" marT="5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sl-SI" sz="1000" b="0" i="0" u="none" strike="noStrike">
                          <a:solidFill>
                            <a:srgbClr val="262626"/>
                          </a:solidFill>
                          <a:effectLst/>
                          <a:latin typeface="Open Sans" panose="020B0606030504020204" pitchFamily="34" charset="0"/>
                        </a:rPr>
                        <a:t>Dejanski stroški / Stvarni troškovi</a:t>
                      </a:r>
                    </a:p>
                  </a:txBody>
                  <a:tcPr marL="5771" marR="5771" marT="5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sl-SI" sz="1000" b="0" i="0" u="none" strike="noStrike" dirty="0">
                          <a:solidFill>
                            <a:srgbClr val="262626"/>
                          </a:solidFill>
                          <a:effectLst/>
                          <a:latin typeface="Open Sans" panose="020B0606030504020204" pitchFamily="34" charset="0"/>
                        </a:rPr>
                        <a:t>Dejanski stroški / Stvarni </a:t>
                      </a:r>
                      <a:r>
                        <a:rPr lang="sl-SI" sz="1000" b="0" i="0" u="none" strike="noStrike" dirty="0" err="1">
                          <a:solidFill>
                            <a:srgbClr val="262626"/>
                          </a:solidFill>
                          <a:effectLst/>
                          <a:latin typeface="Open Sans" panose="020B0606030504020204" pitchFamily="34" charset="0"/>
                        </a:rPr>
                        <a:t>troškovi</a:t>
                      </a:r>
                      <a:endParaRPr lang="sl-SI" sz="1000" b="0" i="0" u="none" strike="noStrike" dirty="0">
                        <a:solidFill>
                          <a:srgbClr val="262626"/>
                        </a:solidFill>
                        <a:effectLst/>
                        <a:latin typeface="Open Sans" panose="020B0606030504020204" pitchFamily="34" charset="0"/>
                      </a:endParaRPr>
                    </a:p>
                  </a:txBody>
                  <a:tcPr marL="5771" marR="5771" marT="5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vMerge="1">
                  <a:txBody>
                    <a:bodyPr/>
                    <a:lstStyle/>
                    <a:p>
                      <a:endParaRPr lang="sl-SI"/>
                    </a:p>
                  </a:txBody>
                  <a:tcPr/>
                </a:tc>
                <a:extLst>
                  <a:ext uri="{0D108BD9-81ED-4DB2-BD59-A6C34878D82A}">
                    <a16:rowId xmlns:a16="http://schemas.microsoft.com/office/drawing/2014/main" val="105470977"/>
                  </a:ext>
                </a:extLst>
              </a:tr>
            </a:tbl>
          </a:graphicData>
        </a:graphic>
      </p:graphicFrame>
    </p:spTree>
    <p:extLst>
      <p:ext uri="{BB962C8B-B14F-4D97-AF65-F5344CB8AC3E}">
        <p14:creationId xmlns:p14="http://schemas.microsoft.com/office/powerpoint/2010/main" val="3977587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83820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2800" b="1" dirty="0">
                <a:latin typeface="Open Sans" panose="020B0606030504020204" pitchFamily="34" charset="0"/>
                <a:ea typeface="Open Sans" panose="020B0606030504020204" pitchFamily="34" charset="0"/>
                <a:cs typeface="Open Sans" panose="020B0606030504020204" pitchFamily="34" charset="0"/>
              </a:rPr>
              <a:t>STROŠKI OSEBJA / </a:t>
            </a:r>
            <a:r>
              <a:rPr lang="sl-SI"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TROŠKOVI OSOBLJA (1)</a:t>
            </a:r>
            <a:endParaRPr lang="en-SI"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1777050"/>
            <a:ext cx="10515600" cy="38591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l-SI" sz="2400" dirty="0">
                <a:latin typeface="Open Sans" panose="020B0606030504020204" pitchFamily="34" charset="0"/>
                <a:ea typeface="Open Sans" panose="020B0606030504020204" pitchFamily="34" charset="0"/>
                <a:cs typeface="Open Sans" panose="020B0606030504020204" pitchFamily="34" charset="0"/>
              </a:rPr>
              <a:t>izdatki zajemajo </a:t>
            </a:r>
            <a:r>
              <a:rPr lang="sl-SI" sz="2400" b="1" dirty="0">
                <a:latin typeface="Open Sans" panose="020B0606030504020204" pitchFamily="34" charset="0"/>
                <a:ea typeface="Open Sans" panose="020B0606030504020204" pitchFamily="34" charset="0"/>
                <a:cs typeface="Open Sans" panose="020B0606030504020204" pitchFamily="34" charset="0"/>
              </a:rPr>
              <a:t>bruto stroške osebja</a:t>
            </a:r>
            <a:r>
              <a:rPr lang="sl-SI" sz="2400" dirty="0">
                <a:latin typeface="Open Sans" panose="020B0606030504020204" pitchFamily="34" charset="0"/>
                <a:ea typeface="Open Sans" panose="020B0606030504020204" pitchFamily="34" charset="0"/>
                <a:cs typeface="Open Sans" panose="020B0606030504020204" pitchFamily="34" charset="0"/>
              </a:rPr>
              <a:t>, ki je </a:t>
            </a:r>
            <a:r>
              <a:rPr lang="sl-SI" sz="2400" b="1" dirty="0">
                <a:latin typeface="Open Sans" panose="020B0606030504020204" pitchFamily="34" charset="0"/>
                <a:ea typeface="Open Sans" panose="020B0606030504020204" pitchFamily="34" charset="0"/>
                <a:cs typeface="Open Sans" panose="020B0606030504020204" pitchFamily="34" charset="0"/>
              </a:rPr>
              <a:t>zaposleno v instituciji PP </a:t>
            </a:r>
            <a:r>
              <a:rPr lang="sl-SI" sz="2400" dirty="0">
                <a:latin typeface="Open Sans" panose="020B0606030504020204" pitchFamily="34" charset="0"/>
                <a:ea typeface="Open Sans" panose="020B0606030504020204" pitchFamily="34" charset="0"/>
                <a:cs typeface="Open Sans" panose="020B0606030504020204" pitchFamily="34" charset="0"/>
              </a:rPr>
              <a:t>in ki dela na projektu / </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troškovi osoblja uključuju </a:t>
            </a:r>
            <a:r>
              <a:rPr lang="sl-SI"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bruto iznos troškova osoblja</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koje je </a:t>
            </a:r>
            <a:r>
              <a:rPr lang="sl-SI"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zaposleno u instituciji PP</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 koje radi na projektu</a:t>
            </a:r>
            <a:endParaRPr lang="sl-SI" sz="20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endParaRPr>
          </a:p>
          <a:p>
            <a:r>
              <a:rPr lang="pl-PL" sz="2400" dirty="0">
                <a:latin typeface="Open Sans" panose="020B0606030504020204" pitchFamily="34" charset="0"/>
                <a:ea typeface="Open Sans" panose="020B0606030504020204" pitchFamily="34" charset="0"/>
                <a:cs typeface="Open Sans" panose="020B0606030504020204" pitchFamily="34" charset="0"/>
              </a:rPr>
              <a:t>osebje je lahko zaposleno pri PP </a:t>
            </a:r>
            <a:r>
              <a:rPr lang="pl-PL"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za potrebe projekta PP može zaposliti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osoblj</a:t>
            </a:r>
            <a:r>
              <a:rPr lang="sl-SI" sz="24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e</a:t>
            </a:r>
            <a:r>
              <a:rPr lang="sl-SI" sz="2400" dirty="0">
                <a:solidFill>
                  <a:srgbClr val="003399"/>
                </a:solidFill>
                <a:latin typeface="Open Sans" panose="020B0606030504020204" pitchFamily="34" charset="0"/>
                <a:ea typeface="Open Sans" panose="020B0606030504020204" pitchFamily="34" charset="0"/>
                <a:cs typeface="Open Sans" panose="020B0606030504020204" pitchFamily="34" charset="0"/>
              </a:rPr>
              <a:t>:</a:t>
            </a:r>
          </a:p>
          <a:p>
            <a:pPr>
              <a:buFont typeface="Wingdings" panose="05000000000000000000" pitchFamily="2" charset="2"/>
              <a:buChar char="ü"/>
            </a:pPr>
            <a:r>
              <a:rPr lang="sl-SI" sz="2400" dirty="0">
                <a:latin typeface="Open Sans" panose="020B0606030504020204" pitchFamily="34" charset="0"/>
                <a:ea typeface="Open Sans" panose="020B0606030504020204" pitchFamily="34" charset="0"/>
                <a:cs typeface="Open Sans" panose="020B0606030504020204" pitchFamily="34" charset="0"/>
              </a:rPr>
              <a:t>s </a:t>
            </a:r>
            <a:r>
              <a:rPr lang="sl-SI" sz="2400" b="1" dirty="0">
                <a:latin typeface="Open Sans" panose="020B0606030504020204" pitchFamily="34" charset="0"/>
                <a:ea typeface="Open Sans" panose="020B0606030504020204" pitchFamily="34" charset="0"/>
                <a:cs typeface="Open Sans" panose="020B0606030504020204" pitchFamily="34" charset="0"/>
              </a:rPr>
              <a:t>polnim delovnim časom </a:t>
            </a:r>
            <a:r>
              <a:rPr lang="sl-SI" sz="2400" dirty="0">
                <a:latin typeface="Open Sans" panose="020B0606030504020204" pitchFamily="34" charset="0"/>
                <a:ea typeface="Open Sans" panose="020B0606030504020204" pitchFamily="34" charset="0"/>
                <a:cs typeface="Open Sans" panose="020B0606030504020204" pitchFamily="34" charset="0"/>
              </a:rPr>
              <a:t>na projektu </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puno radno vrijeme </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na projektu</a:t>
            </a:r>
          </a:p>
          <a:p>
            <a:pPr>
              <a:buFont typeface="Wingdings" panose="05000000000000000000" pitchFamily="2" charset="2"/>
              <a:buChar char="ü"/>
            </a:pPr>
            <a:r>
              <a:rPr lang="sl-SI" sz="2400" dirty="0">
                <a:latin typeface="Open Sans" panose="020B0606030504020204" pitchFamily="34" charset="0"/>
                <a:ea typeface="Open Sans" panose="020B0606030504020204" pitchFamily="34" charset="0"/>
                <a:cs typeface="Open Sans" panose="020B0606030504020204" pitchFamily="34" charset="0"/>
              </a:rPr>
              <a:t>s </a:t>
            </a:r>
            <a:r>
              <a:rPr lang="sl-SI" sz="2400" b="1" dirty="0">
                <a:latin typeface="Open Sans" panose="020B0606030504020204" pitchFamily="34" charset="0"/>
                <a:ea typeface="Open Sans" panose="020B0606030504020204" pitchFamily="34" charset="0"/>
                <a:cs typeface="Open Sans" panose="020B0606030504020204" pitchFamily="34" charset="0"/>
              </a:rPr>
              <a:t>krajšim delovnim časom </a:t>
            </a:r>
            <a:r>
              <a:rPr lang="sl-SI" sz="2400" dirty="0">
                <a:latin typeface="Open Sans" panose="020B0606030504020204" pitchFamily="34" charset="0"/>
                <a:ea typeface="Open Sans" panose="020B0606030504020204" pitchFamily="34" charset="0"/>
                <a:cs typeface="Open Sans" panose="020B0606030504020204" pitchFamily="34" charset="0"/>
              </a:rPr>
              <a:t>na projektu </a:t>
            </a:r>
            <a:r>
              <a:rPr lang="pl-PL" sz="2400" dirty="0">
                <a:latin typeface="Open Sans" panose="020B0606030504020204" pitchFamily="34" charset="0"/>
                <a:ea typeface="Open Sans" panose="020B0606030504020204" pitchFamily="34" charset="0"/>
                <a:cs typeface="Open Sans" panose="020B0606030504020204" pitchFamily="34" charset="0"/>
              </a:rPr>
              <a:t>s </a:t>
            </a:r>
            <a:r>
              <a:rPr lang="pl-PL" sz="2400" b="1" dirty="0">
                <a:latin typeface="Open Sans" panose="020B0606030504020204" pitchFamily="34" charset="0"/>
                <a:ea typeface="Open Sans" panose="020B0606030504020204" pitchFamily="34" charset="0"/>
                <a:cs typeface="Open Sans" panose="020B0606030504020204" pitchFamily="34" charset="0"/>
              </a:rPr>
              <a:t>fiksnim deležem </a:t>
            </a:r>
            <a:r>
              <a:rPr lang="pl-PL" sz="2400" dirty="0">
                <a:latin typeface="Open Sans" panose="020B0606030504020204" pitchFamily="34" charset="0"/>
                <a:ea typeface="Open Sans" panose="020B0606030504020204" pitchFamily="34" charset="0"/>
                <a:cs typeface="Open Sans" panose="020B0606030504020204" pitchFamily="34" charset="0"/>
              </a:rPr>
              <a:t>časa za delo na projektu na mesec </a:t>
            </a:r>
            <a:r>
              <a:rPr lang="sl-SI" sz="2400" dirty="0">
                <a:latin typeface="Open Sans" panose="020B0606030504020204" pitchFamily="34" charset="0"/>
                <a:ea typeface="Open Sans" panose="020B0606030504020204" pitchFamily="34" charset="0"/>
                <a:cs typeface="Open Sans" panose="020B0606030504020204" pitchFamily="34" charset="0"/>
              </a:rPr>
              <a:t>/ </a:t>
            </a:r>
            <a:r>
              <a:rPr lang="sl-SI"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nepuno radno vrijeme </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na projektu s </a:t>
            </a:r>
            <a:r>
              <a:rPr lang="sl-SI"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fiksnim postotkom </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vremena odrađenog mjesečno na projektu</a:t>
            </a:r>
          </a:p>
          <a:p>
            <a:endParaRPr lang="sl-SI"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SI"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12153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83820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2800" b="1" dirty="0">
                <a:latin typeface="Open Sans" panose="020B0606030504020204" pitchFamily="34" charset="0"/>
                <a:ea typeface="Open Sans" panose="020B0606030504020204" pitchFamily="34" charset="0"/>
                <a:cs typeface="Open Sans" panose="020B0606030504020204" pitchFamily="34" charset="0"/>
              </a:rPr>
              <a:t>STROŠKI OSEBJA / </a:t>
            </a:r>
            <a:r>
              <a:rPr lang="sl-SI"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TROŠKOVI OSOBLJA (2)</a:t>
            </a:r>
            <a:endParaRPr lang="en-SI"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1777050"/>
            <a:ext cx="10515600" cy="38591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l-SI" sz="2400" b="1" dirty="0">
                <a:latin typeface="Open Sans" panose="020B0606030504020204" pitchFamily="34" charset="0"/>
                <a:ea typeface="Open Sans" panose="020B0606030504020204" pitchFamily="34" charset="0"/>
                <a:cs typeface="Open Sans" panose="020B0606030504020204" pitchFamily="34" charset="0"/>
              </a:rPr>
              <a:t>izplačila plač </a:t>
            </a:r>
            <a:r>
              <a:rPr lang="sl-SI" sz="2400" dirty="0">
                <a:latin typeface="Open Sans" panose="020B0606030504020204" pitchFamily="34" charset="0"/>
                <a:ea typeface="Open Sans" panose="020B0606030504020204" pitchFamily="34" charset="0"/>
                <a:cs typeface="Open Sans" panose="020B0606030504020204" pitchFamily="34" charset="0"/>
              </a:rPr>
              <a:t>za dejavnosti, ki jih PP ne bi izvajal, če ne bi izvajal zadevnega projekta / </a:t>
            </a:r>
            <a:r>
              <a:rPr lang="sl-SI" sz="2400" b="1"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isplate</a:t>
            </a:r>
            <a:r>
              <a:rPr lang="sl-SI"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b="1"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plaće</a:t>
            </a:r>
            <a:r>
              <a:rPr lang="sl-SI"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koja</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se odnosi na aktivnosti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koje</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PP ne bi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izvršavao</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da se relevantni projekt ne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provodi</a:t>
            </a:r>
            <a:r>
              <a:rPr lang="sl-SI" sz="24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a:t>
            </a:r>
          </a:p>
          <a:p>
            <a:r>
              <a:rPr lang="sl-SI" sz="2400" b="1" dirty="0">
                <a:latin typeface="Open Sans" panose="020B0606030504020204" pitchFamily="34" charset="0"/>
                <a:ea typeface="Open Sans" panose="020B0606030504020204" pitchFamily="34" charset="0"/>
                <a:cs typeface="Open Sans" panose="020B0606030504020204" pitchFamily="34" charset="0"/>
              </a:rPr>
              <a:t>drugi stroški </a:t>
            </a:r>
            <a:r>
              <a:rPr lang="sl-SI" sz="2400" dirty="0">
                <a:latin typeface="Open Sans" panose="020B0606030504020204" pitchFamily="34" charset="0"/>
                <a:ea typeface="Open Sans" panose="020B0606030504020204" pitchFamily="34" charset="0"/>
                <a:cs typeface="Open Sans" panose="020B0606030504020204" pitchFamily="34" charset="0"/>
              </a:rPr>
              <a:t>izplačanih plač in jih poravna delodajalec (davki na plače in prispevki za socialno varnost, vključno s pokojninskim zavarovanjem) / </a:t>
            </a:r>
            <a:r>
              <a:rPr lang="sl-SI"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drugi </a:t>
            </a:r>
            <a:r>
              <a:rPr lang="sl-SI" sz="2400" b="1"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troškovi</a:t>
            </a:r>
            <a:r>
              <a:rPr lang="sl-SI"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izravno</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povezani s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isplatom</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plaća</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koji</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su nastali kod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poslodavca</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i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koje</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plaća</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poslodavac</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poput</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poreza</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na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plaće</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i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troškove</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socijalnog</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osiguranja</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uključujući</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mirovinsko</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osiguranje</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a:t>
            </a:r>
            <a:r>
              <a:rPr lang="sl-SI" sz="24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 </a:t>
            </a:r>
          </a:p>
          <a:p>
            <a:endParaRPr lang="sl-SI"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SI"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28542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83820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2800" b="1" dirty="0">
                <a:latin typeface="Open Sans" panose="020B0606030504020204" pitchFamily="34" charset="0"/>
                <a:ea typeface="Open Sans" panose="020B0606030504020204" pitchFamily="34" charset="0"/>
                <a:cs typeface="Open Sans" panose="020B0606030504020204" pitchFamily="34" charset="0"/>
              </a:rPr>
              <a:t>OBLIKE POVRAČIL STROŠKOV OSEBJA / </a:t>
            </a:r>
          </a:p>
          <a:p>
            <a:r>
              <a:rPr lang="sl-SI"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OBLICI POVRATA TROŠKOVA OSOBLJA</a:t>
            </a:r>
            <a:endParaRPr lang="en-SI"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1777050"/>
            <a:ext cx="10515600" cy="38591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ü"/>
            </a:pPr>
            <a:r>
              <a:rPr lang="pl-PL" sz="2400" dirty="0">
                <a:latin typeface="Open Sans" panose="020B0606030504020204" pitchFamily="34" charset="0"/>
                <a:ea typeface="Open Sans" panose="020B0606030504020204" pitchFamily="34" charset="0"/>
                <a:cs typeface="Open Sans" panose="020B0606030504020204" pitchFamily="34" charset="0"/>
              </a:rPr>
              <a:t>na podlagi </a:t>
            </a:r>
            <a:r>
              <a:rPr lang="sl-SI" sz="2400" b="1" dirty="0">
                <a:latin typeface="Open Sans" panose="020B0606030504020204" pitchFamily="34" charset="0"/>
                <a:ea typeface="Open Sans" panose="020B0606030504020204" pitchFamily="34" charset="0"/>
                <a:cs typeface="Open Sans" panose="020B0606030504020204" pitchFamily="34" charset="0"/>
              </a:rPr>
              <a:t>dejanskih stroškov </a:t>
            </a:r>
            <a:r>
              <a:rPr lang="sl-SI" sz="2400" dirty="0">
                <a:latin typeface="Open Sans" panose="020B0606030504020204" pitchFamily="34" charset="0"/>
                <a:ea typeface="Open Sans" panose="020B0606030504020204" pitchFamily="34" charset="0"/>
                <a:cs typeface="Open Sans" panose="020B0606030504020204" pitchFamily="34" charset="0"/>
              </a:rPr>
              <a:t>/ </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na osnovi </a:t>
            </a:r>
            <a:r>
              <a:rPr lang="sl-SI"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stvarnih </a:t>
            </a:r>
            <a:r>
              <a:rPr lang="sl-SI" sz="2400" b="1"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troškova</a:t>
            </a:r>
            <a:endParaRPr lang="sl-SI" sz="2400" b="1"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buFont typeface="Wingdings" panose="05000000000000000000" pitchFamily="2" charset="2"/>
              <a:buChar char="ü"/>
            </a:pPr>
            <a:r>
              <a:rPr lang="sl-SI" sz="2400" dirty="0">
                <a:latin typeface="Open Sans" panose="020B0606030504020204" pitchFamily="34" charset="0"/>
                <a:ea typeface="Open Sans" panose="020B0606030504020204" pitchFamily="34" charset="0"/>
                <a:cs typeface="Open Sans" panose="020B0606030504020204" pitchFamily="34" charset="0"/>
              </a:rPr>
              <a:t>na podlagi </a:t>
            </a:r>
            <a:r>
              <a:rPr lang="sl-SI" sz="2400" b="1" dirty="0">
                <a:latin typeface="Open Sans" panose="020B0606030504020204" pitchFamily="34" charset="0"/>
                <a:ea typeface="Open Sans" panose="020B0606030504020204" pitchFamily="34" charset="0"/>
                <a:cs typeface="Open Sans" panose="020B0606030504020204" pitchFamily="34" charset="0"/>
              </a:rPr>
              <a:t>pavšalne stopnje 20 % </a:t>
            </a:r>
            <a:r>
              <a:rPr lang="sl-SI" sz="2400" dirty="0">
                <a:latin typeface="Open Sans" panose="020B0606030504020204" pitchFamily="34" charset="0"/>
                <a:ea typeface="Open Sans" panose="020B0606030504020204" pitchFamily="34" charset="0"/>
                <a:cs typeface="Open Sans" panose="020B0606030504020204" pitchFamily="34" charset="0"/>
              </a:rPr>
              <a:t>neposrednih stroškov, ki niso stroški osebja / </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na osnovi </a:t>
            </a:r>
            <a:r>
              <a:rPr lang="sl-SI"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fiksne stope od 20 % </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izravnih troškova koji nisu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troškovi</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osoblja</a:t>
            </a:r>
            <a:endPar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endParaRPr>
          </a:p>
          <a:p>
            <a:r>
              <a:rPr lang="sl-SI" sz="2400" dirty="0">
                <a:latin typeface="Open Sans" panose="020B0606030504020204" pitchFamily="34" charset="0"/>
                <a:ea typeface="Open Sans" panose="020B0606030504020204" pitchFamily="34" charset="0"/>
                <a:cs typeface="Open Sans" panose="020B0606030504020204" pitchFamily="34" charset="0"/>
              </a:rPr>
              <a:t>vsak PP eno od oblik povračila izbere že v prijavnici / </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svaki PP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dužan</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je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odabrati</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opciju</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povrata</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već</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u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obrascu</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za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prijavu</a:t>
            </a:r>
            <a:endPar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endParaRPr>
          </a:p>
          <a:p>
            <a:r>
              <a:rPr lang="sl-SI" sz="2400" dirty="0">
                <a:latin typeface="Open Sans" panose="020B0606030504020204" pitchFamily="34" charset="0"/>
                <a:ea typeface="Open Sans" panose="020B0606030504020204" pitchFamily="34" charset="0"/>
                <a:cs typeface="Open Sans" panose="020B0606030504020204" pitchFamily="34" charset="0"/>
              </a:rPr>
              <a:t>ista oblika povračila se uporablja za vse zaposlene PP za celotno obdobje trajanja projekta / </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ista opcija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povrata</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primjenjuje</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se na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sve</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članove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osoblja</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PP i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vrijedi</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tijekom</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cjelokupnog</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razdoblja</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trajanja projekta</a:t>
            </a:r>
          </a:p>
          <a:p>
            <a:endParaRPr lang="sl-SI"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SI"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Grafika 2" descr="Comment Important with solid fill">
            <a:extLst>
              <a:ext uri="{FF2B5EF4-FFF2-40B4-BE49-F238E27FC236}">
                <a16:creationId xmlns:a16="http://schemas.microsoft.com/office/drawing/2014/main" id="{4813BB79-00D7-15C7-2801-40A6A66CB90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2096" y="4002499"/>
            <a:ext cx="972207" cy="972207"/>
          </a:xfrm>
          <a:prstGeom prst="rect">
            <a:avLst/>
          </a:prstGeom>
        </p:spPr>
      </p:pic>
    </p:spTree>
    <p:extLst>
      <p:ext uri="{BB962C8B-B14F-4D97-AF65-F5344CB8AC3E}">
        <p14:creationId xmlns:p14="http://schemas.microsoft.com/office/powerpoint/2010/main" val="2054241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83820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2800" b="1" dirty="0">
                <a:latin typeface="Open Sans" panose="020B0606030504020204" pitchFamily="34" charset="0"/>
                <a:ea typeface="Open Sans" panose="020B0606030504020204" pitchFamily="34" charset="0"/>
                <a:cs typeface="Open Sans" panose="020B0606030504020204" pitchFamily="34" charset="0"/>
              </a:rPr>
              <a:t>POLNI DELOVNI ČAS NA PROJEKTU / </a:t>
            </a:r>
          </a:p>
          <a:p>
            <a:r>
              <a:rPr lang="pl-PL"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PUNO RADNO VRIJEME NA PROJEKTU</a:t>
            </a: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1777050"/>
            <a:ext cx="10515600" cy="38591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l-SI" dirty="0">
                <a:latin typeface="Open Sans" panose="020B0606030504020204" pitchFamily="34" charset="0"/>
                <a:ea typeface="Open Sans" panose="020B0606030504020204" pitchFamily="34" charset="0"/>
                <a:cs typeface="Open Sans" panose="020B0606030504020204" pitchFamily="34" charset="0"/>
              </a:rPr>
              <a:t>upravičeni </a:t>
            </a:r>
            <a:r>
              <a:rPr lang="sl-SI" b="1" dirty="0">
                <a:latin typeface="Open Sans" panose="020B0606030504020204" pitchFamily="34" charset="0"/>
                <a:ea typeface="Open Sans" panose="020B0606030504020204" pitchFamily="34" charset="0"/>
                <a:cs typeface="Open Sans" panose="020B0606030504020204" pitchFamily="34" charset="0"/>
              </a:rPr>
              <a:t>skupni bruto stroški </a:t>
            </a:r>
            <a:r>
              <a:rPr lang="sl-SI" dirty="0">
                <a:latin typeface="Open Sans" panose="020B0606030504020204" pitchFamily="34" charset="0"/>
                <a:ea typeface="Open Sans" panose="020B0606030504020204" pitchFamily="34" charset="0"/>
                <a:cs typeface="Open Sans" panose="020B0606030504020204" pitchFamily="34" charset="0"/>
              </a:rPr>
              <a:t>za zaposlenega, ki jih ima delodajalec / </a:t>
            </a:r>
            <a:r>
              <a:rPr lang="sl-SI"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prihvatljiv</a:t>
            </a:r>
            <a:r>
              <a:rPr lang="sl-SI"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je </a:t>
            </a:r>
            <a:r>
              <a:rPr lang="sl-SI" b="1"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ukupan</a:t>
            </a:r>
            <a:r>
              <a:rPr lang="sl-SI"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bruto iznos</a:t>
            </a:r>
            <a:r>
              <a:rPr lang="sl-SI"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troškova</a:t>
            </a:r>
            <a:r>
              <a:rPr lang="sl-SI"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zapošljavanja</a:t>
            </a:r>
            <a:r>
              <a:rPr lang="sl-SI"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koji</a:t>
            </a:r>
            <a:r>
              <a:rPr lang="sl-SI"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nastanu</a:t>
            </a:r>
            <a:r>
              <a:rPr lang="sl-SI"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poslodavcu</a:t>
            </a:r>
            <a:endParaRPr lang="sl-SI"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endParaRPr>
          </a:p>
          <a:p>
            <a:r>
              <a:rPr lang="sl-SI" dirty="0">
                <a:latin typeface="Open Sans" panose="020B0606030504020204" pitchFamily="34" charset="0"/>
                <a:ea typeface="Open Sans" panose="020B0606030504020204" pitchFamily="34" charset="0"/>
                <a:cs typeface="Open Sans" panose="020B0606030504020204" pitchFamily="34" charset="0"/>
              </a:rPr>
              <a:t>dejstvo, da zaposleni dela s </a:t>
            </a:r>
            <a:r>
              <a:rPr lang="sl-SI" b="1" dirty="0">
                <a:latin typeface="Open Sans" panose="020B0606030504020204" pitchFamily="34" charset="0"/>
                <a:ea typeface="Open Sans" panose="020B0606030504020204" pitchFamily="34" charset="0"/>
                <a:cs typeface="Open Sans" panose="020B0606030504020204" pitchFamily="34" charset="0"/>
              </a:rPr>
              <a:t>polnim delovnim časom na projektu</a:t>
            </a:r>
            <a:r>
              <a:rPr lang="sl-SI" dirty="0">
                <a:latin typeface="Open Sans" panose="020B0606030504020204" pitchFamily="34" charset="0"/>
                <a:ea typeface="Open Sans" panose="020B0606030504020204" pitchFamily="34" charset="0"/>
                <a:cs typeface="Open Sans" panose="020B0606030504020204" pitchFamily="34" charset="0"/>
              </a:rPr>
              <a:t>, mora biti jasno navedeno v dokumentu o zaposlitvi in/ali v dokumentu o dodelitvi nalog / </a:t>
            </a:r>
            <a:r>
              <a:rPr lang="sl-SI"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činjenica da relevantna </a:t>
            </a:r>
            <a:r>
              <a:rPr lang="sl-SI"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osoba</a:t>
            </a:r>
            <a:r>
              <a:rPr lang="sl-SI"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radi </a:t>
            </a:r>
            <a:r>
              <a:rPr lang="sl-SI"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na projektu na </a:t>
            </a:r>
            <a:r>
              <a:rPr lang="sl-SI" b="1"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puno</a:t>
            </a:r>
            <a:r>
              <a:rPr lang="sl-SI"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b="1"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radno</a:t>
            </a:r>
            <a:r>
              <a:rPr lang="sl-SI"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b="1"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vrijeme</a:t>
            </a:r>
            <a:r>
              <a:rPr lang="sl-SI"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mora biti jasno navedena u dokumentu o </a:t>
            </a:r>
            <a:r>
              <a:rPr lang="sl-SI"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zaposlenju</a:t>
            </a:r>
            <a:r>
              <a:rPr lang="sl-SI"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i/ili izjavi o </a:t>
            </a:r>
            <a:r>
              <a:rPr lang="sl-SI"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radu</a:t>
            </a:r>
            <a:r>
              <a:rPr lang="sl-SI"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na projektu</a:t>
            </a:r>
          </a:p>
          <a:p>
            <a:endParaRPr lang="sl-SI"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SI"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07951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83820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2800" b="1" dirty="0">
                <a:latin typeface="Open Sans" panose="020B0606030504020204" pitchFamily="34" charset="0"/>
                <a:ea typeface="Open Sans" panose="020B0606030504020204" pitchFamily="34" charset="0"/>
                <a:cs typeface="Open Sans" panose="020B0606030504020204" pitchFamily="34" charset="0"/>
              </a:rPr>
              <a:t>KRAJŠI DELOVNI ČAS S FIKSNIM DELEŽEM </a:t>
            </a:r>
          </a:p>
          <a:p>
            <a:r>
              <a:rPr lang="pl-PL" sz="2800" b="1" dirty="0">
                <a:latin typeface="Open Sans" panose="020B0606030504020204" pitchFamily="34" charset="0"/>
                <a:ea typeface="Open Sans" panose="020B0606030504020204" pitchFamily="34" charset="0"/>
                <a:cs typeface="Open Sans" panose="020B0606030504020204" pitchFamily="34" charset="0"/>
              </a:rPr>
              <a:t>ČASA / </a:t>
            </a:r>
            <a:r>
              <a:rPr lang="pl-PL"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NEPUNO RADNO VRIJEME S </a:t>
            </a:r>
          </a:p>
          <a:p>
            <a:r>
              <a:rPr lang="pl-PL"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FIKSNIM POSTOTKOM VREMENA</a:t>
            </a: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1777050"/>
            <a:ext cx="10515600" cy="38591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l-SI" dirty="0">
                <a:latin typeface="Open Sans" panose="020B0606030504020204" pitchFamily="34" charset="0"/>
                <a:ea typeface="Open Sans" panose="020B0606030504020204" pitchFamily="34" charset="0"/>
                <a:cs typeface="Open Sans" panose="020B0606030504020204" pitchFamily="34" charset="0"/>
              </a:rPr>
              <a:t>upravičen </a:t>
            </a:r>
            <a:r>
              <a:rPr lang="sl-SI" b="1" dirty="0">
                <a:latin typeface="Open Sans" panose="020B0606030504020204" pitchFamily="34" charset="0"/>
                <a:ea typeface="Open Sans" panose="020B0606030504020204" pitchFamily="34" charset="0"/>
                <a:cs typeface="Open Sans" panose="020B0606030504020204" pitchFamily="34" charset="0"/>
              </a:rPr>
              <a:t>% mesečnih bruto stroškov </a:t>
            </a:r>
            <a:r>
              <a:rPr lang="sl-SI" dirty="0">
                <a:latin typeface="Open Sans" panose="020B0606030504020204" pitchFamily="34" charset="0"/>
                <a:ea typeface="Open Sans" panose="020B0606030504020204" pitchFamily="34" charset="0"/>
                <a:cs typeface="Open Sans" panose="020B0606030504020204" pitchFamily="34" charset="0"/>
              </a:rPr>
              <a:t>za zaposlene, ki jih ima delodajalec / </a:t>
            </a:r>
            <a:r>
              <a:rPr lang="sl-SI"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prihvatljiv</a:t>
            </a:r>
            <a:r>
              <a:rPr lang="sl-SI"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je </a:t>
            </a:r>
            <a:r>
              <a:rPr lang="sl-SI"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ukupan</a:t>
            </a:r>
            <a:r>
              <a:rPr lang="sl-SI"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bruto </a:t>
            </a:r>
            <a:r>
              <a:rPr lang="sl-SI" b="1"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troškova</a:t>
            </a:r>
            <a:r>
              <a:rPr lang="sl-SI"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zapošljavanja</a:t>
            </a:r>
            <a:r>
              <a:rPr lang="sl-SI"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koji</a:t>
            </a:r>
            <a:r>
              <a:rPr lang="sl-SI"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nastanu</a:t>
            </a:r>
            <a:r>
              <a:rPr lang="sl-SI"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poslodavcu</a:t>
            </a:r>
            <a:endParaRPr lang="sl-SI"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sl-SI" b="1" dirty="0">
                <a:latin typeface="Open Sans" panose="020B0606030504020204" pitchFamily="34" charset="0"/>
                <a:ea typeface="Open Sans" panose="020B0606030504020204" pitchFamily="34" charset="0"/>
                <a:cs typeface="Open Sans" panose="020B0606030504020204" pitchFamily="34" charset="0"/>
              </a:rPr>
              <a:t>odstotek dodelitve </a:t>
            </a:r>
            <a:r>
              <a:rPr lang="sl-SI" dirty="0">
                <a:latin typeface="Open Sans" panose="020B0606030504020204" pitchFamily="34" charset="0"/>
                <a:ea typeface="Open Sans" panose="020B0606030504020204" pitchFamily="34" charset="0"/>
                <a:cs typeface="Open Sans" panose="020B0606030504020204" pitchFamily="34" charset="0"/>
              </a:rPr>
              <a:t>delovnega časa zaposlenega za projekt  mora biti jasno naveden v dokumentu o zaposlitvi in/ali v dokumentu o dodelitvi nalog / </a:t>
            </a:r>
            <a:r>
              <a:rPr lang="sl-SI" b="1"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postotak</a:t>
            </a:r>
            <a:r>
              <a:rPr lang="sl-SI"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b="1"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angažmana</a:t>
            </a:r>
            <a:r>
              <a:rPr lang="sl-SI"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mora biti jasno naveden u dokumentu o </a:t>
            </a:r>
            <a:r>
              <a:rPr lang="sl-SI"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zaposlenju</a:t>
            </a:r>
            <a:r>
              <a:rPr lang="sl-SI"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i/ili izjavi o </a:t>
            </a:r>
            <a:r>
              <a:rPr lang="sl-SI"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radu</a:t>
            </a:r>
            <a:r>
              <a:rPr lang="sl-SI"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na projektu</a:t>
            </a:r>
          </a:p>
          <a:p>
            <a:endParaRPr lang="sl-SI" sz="24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sl-SI"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SI"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47150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83820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2800" b="1" dirty="0">
                <a:latin typeface="Open Sans" panose="020B0606030504020204" pitchFamily="34" charset="0"/>
                <a:ea typeface="Open Sans" panose="020B0606030504020204" pitchFamily="34" charset="0"/>
                <a:cs typeface="Open Sans" panose="020B0606030504020204" pitchFamily="34" charset="0"/>
              </a:rPr>
              <a:t>DOKUMENT O DODELITVI NALOG / </a:t>
            </a:r>
          </a:p>
          <a:p>
            <a:r>
              <a:rPr lang="pl-PL"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IZJAVA O RADU NA PROJEKTU (1)</a:t>
            </a: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0" y="1604326"/>
            <a:ext cx="5505959" cy="413259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sz="2400" dirty="0">
                <a:latin typeface="Open Sans" panose="020B0606030504020204" pitchFamily="34" charset="0"/>
                <a:ea typeface="Open Sans" panose="020B0606030504020204" pitchFamily="34" charset="0"/>
                <a:cs typeface="Open Sans" panose="020B0606030504020204" pitchFamily="34" charset="0"/>
              </a:rPr>
              <a:t>lahko je del dokumenta o zaposlitvi ali ločen dokument / </a:t>
            </a:r>
            <a:r>
              <a:rPr lang="pl-PL"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može biti dio dokumenta o zaposlenju ili zaseban dokument</a:t>
            </a:r>
          </a:p>
          <a:p>
            <a:r>
              <a:rPr lang="sl-SI" sz="2400" dirty="0">
                <a:latin typeface="Open Sans" panose="020B0606030504020204" pitchFamily="34" charset="0"/>
                <a:ea typeface="Open Sans" panose="020B0606030504020204" pitchFamily="34" charset="0"/>
                <a:cs typeface="Open Sans" panose="020B0606030504020204" pitchFamily="34" charset="0"/>
              </a:rPr>
              <a:t>se izda posamično za vsakega zaposlenega in za vsak projekt posebej / </a:t>
            </a:r>
            <a:r>
              <a:rPr lang="pl-PL"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izdaje se pojedinačno za svakog zaposlenika i svaki projekt</a:t>
            </a:r>
            <a:endParaRPr lang="sl-SI" sz="24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sl-SI" sz="2400" dirty="0">
                <a:latin typeface="Open Sans" panose="020B0606030504020204" pitchFamily="34" charset="0"/>
                <a:ea typeface="Open Sans" panose="020B0606030504020204" pitchFamily="34" charset="0"/>
                <a:cs typeface="Open Sans" panose="020B0606030504020204" pitchFamily="34" charset="0"/>
              </a:rPr>
              <a:t>osnovne informacije o projektu (akronim projekta, ime partnerja, ime zaposlenega) / </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osnovne informacije o projektu (naziv projekta, akronim projekta, naziv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partnera</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ime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zaposlenika</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a:t>
            </a:r>
            <a:r>
              <a:rPr lang="sl-SI" sz="24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 </a:t>
            </a:r>
          </a:p>
          <a:p>
            <a:r>
              <a:rPr lang="sl-SI" sz="2400" dirty="0">
                <a:latin typeface="Open Sans" panose="020B0606030504020204" pitchFamily="34" charset="0"/>
                <a:ea typeface="Open Sans" panose="020B0606030504020204" pitchFamily="34" charset="0"/>
                <a:cs typeface="Open Sans" panose="020B0606030504020204" pitchFamily="34" charset="0"/>
              </a:rPr>
              <a:t>datum, od kdaj velja dokument o dodelitvi nalog in številko njegove različice / </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ima navedeno od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kada</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je dokument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primjenjiv</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i broj njegove verzije</a:t>
            </a:r>
            <a:endParaRPr lang="sl-SI" sz="24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sl-SI"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SI"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Slika 4">
            <a:extLst>
              <a:ext uri="{FF2B5EF4-FFF2-40B4-BE49-F238E27FC236}">
                <a16:creationId xmlns:a16="http://schemas.microsoft.com/office/drawing/2014/main" id="{A361B278-ECA0-1684-C3BE-7971D5CE05F9}"/>
              </a:ext>
            </a:extLst>
          </p:cNvPr>
          <p:cNvPicPr>
            <a:picLocks noChangeAspect="1"/>
          </p:cNvPicPr>
          <p:nvPr/>
        </p:nvPicPr>
        <p:blipFill>
          <a:blip r:embed="rId3"/>
          <a:stretch>
            <a:fillRect/>
          </a:stretch>
        </p:blipFill>
        <p:spPr>
          <a:xfrm>
            <a:off x="6703512" y="1410085"/>
            <a:ext cx="3868455" cy="4947867"/>
          </a:xfrm>
          <a:prstGeom prst="rect">
            <a:avLst/>
          </a:prstGeom>
          <a:effectLst>
            <a:innerShdw blurRad="114300">
              <a:prstClr val="black"/>
            </a:innerShdw>
          </a:effectLst>
        </p:spPr>
      </p:pic>
    </p:spTree>
    <p:extLst>
      <p:ext uri="{BB962C8B-B14F-4D97-AF65-F5344CB8AC3E}">
        <p14:creationId xmlns:p14="http://schemas.microsoft.com/office/powerpoint/2010/main" val="2908382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83820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l-SI" sz="2800" b="1"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HIERARHIJA PRAVIL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sl-SI" sz="2800" b="1" i="0" u="none" strike="noStrike" kern="1200" cap="none" spc="0" normalizeH="0" baseline="0" noProof="0" dirty="0">
                <a:ln>
                  <a:noFill/>
                </a:ln>
                <a:solidFill>
                  <a:srgbClr val="4472C4">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HIJERARHIJA PRAVILA</a:t>
            </a: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1777050"/>
            <a:ext cx="10515600" cy="38591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pt-BR" sz="28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Pravila EU</a:t>
            </a:r>
            <a:r>
              <a:rPr kumimoji="0" lang="sl-SI" sz="28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 / </a:t>
            </a:r>
            <a:r>
              <a:rPr kumimoji="0" lang="sl-SI" sz="2800" b="0" i="0" u="none" strike="noStrike" kern="1200" cap="none" spc="0" normalizeH="0" baseline="0" noProof="0" dirty="0">
                <a:ln>
                  <a:noFill/>
                </a:ln>
                <a:solidFill>
                  <a:srgbClr val="4472C4">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Pravila EU</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pt-BR" sz="2800" b="0" i="0" u="none" strike="noStrike" kern="1200" cap="none" spc="0" normalizeH="0" baseline="0" noProof="0" dirty="0">
                <a:ln>
                  <a:noFill/>
                </a:ln>
                <a:solidFill>
                  <a:schemeClr val="accent6">
                    <a:lumMod val="7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Uredba (EU) 2021/1060</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pt-BR" sz="2800" b="0" i="0" u="none" strike="noStrike" kern="1200" cap="none" spc="0" normalizeH="0" baseline="0" noProof="0" dirty="0">
                <a:ln>
                  <a:noFill/>
                </a:ln>
                <a:solidFill>
                  <a:schemeClr val="accent6">
                    <a:lumMod val="7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Uredba (EU) 2021/1058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pt-BR" sz="2800" b="0" i="0" u="none" strike="noStrike" kern="1200" cap="none" spc="0" normalizeH="0" baseline="0" noProof="0" dirty="0">
                <a:ln>
                  <a:noFill/>
                </a:ln>
                <a:solidFill>
                  <a:schemeClr val="accent6">
                    <a:lumMod val="7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Uredba (EU) 2021/1059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pt-BR" sz="28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Programska pravila</a:t>
            </a:r>
            <a:r>
              <a:rPr kumimoji="0" lang="sl-SI" sz="28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 / </a:t>
            </a:r>
            <a:r>
              <a:rPr kumimoji="0" lang="sl-SI" sz="2800" b="0" i="0" u="none" strike="noStrike" kern="1200" cap="none" spc="0" normalizeH="0" baseline="0" noProof="0" dirty="0">
                <a:ln>
                  <a:noFill/>
                </a:ln>
                <a:solidFill>
                  <a:srgbClr val="4472C4">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Programska pravila </a:t>
            </a:r>
            <a:endParaRPr kumimoji="0" lang="pt-BR" sz="2800" b="0" i="0" u="none" strike="noStrike" kern="1200" cap="none" spc="0" normalizeH="0" baseline="0" noProof="0" dirty="0">
              <a:ln>
                <a:noFill/>
              </a:ln>
              <a:solidFill>
                <a:srgbClr val="4472C4">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pt-BR" sz="28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Nacionalna (institucionalna) pravila</a:t>
            </a:r>
            <a:r>
              <a:rPr kumimoji="0" lang="sl-SI" sz="28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 / </a:t>
            </a:r>
            <a:r>
              <a:rPr kumimoji="0" lang="sl-SI" sz="2800" b="0" i="0" u="none" strike="noStrike" kern="1200" cap="none" spc="0" normalizeH="0" baseline="0" noProof="0" dirty="0">
                <a:ln>
                  <a:noFill/>
                </a:ln>
                <a:solidFill>
                  <a:srgbClr val="4472C4">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Nacionalna (institucionalna) pravila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l-SI" sz="2000" b="0" i="0" u="none" strike="noStrike" kern="1200" cap="none" spc="0" normalizeH="0" baseline="0" noProof="0" dirty="0">
              <a:ln>
                <a:noFill/>
              </a:ln>
              <a:solidFill>
                <a:srgbClr val="E7E6E6">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l-SI" sz="2000" b="0" i="0" u="none" strike="noStrike" kern="1200" cap="none" spc="0" normalizeH="0" baseline="0" noProof="0" dirty="0">
              <a:ln>
                <a:noFill/>
              </a:ln>
              <a:solidFill>
                <a:srgbClr val="E7E6E6">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SI" sz="2000" b="0" i="0" u="none" strike="noStrike" kern="1200" cap="none" spc="0" normalizeH="0" baseline="0" noProof="0" dirty="0">
              <a:ln>
                <a:noFill/>
              </a:ln>
              <a:solidFill>
                <a:srgbClr val="E7E6E6">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3" name="Slika 2">
            <a:extLst>
              <a:ext uri="{FF2B5EF4-FFF2-40B4-BE49-F238E27FC236}">
                <a16:creationId xmlns:a16="http://schemas.microsoft.com/office/drawing/2014/main" id="{C040BD04-9EE6-99D1-DA1A-1263BFD4196A}"/>
              </a:ext>
            </a:extLst>
          </p:cNvPr>
          <p:cNvPicPr>
            <a:picLocks noChangeAspect="1"/>
          </p:cNvPicPr>
          <p:nvPr/>
        </p:nvPicPr>
        <p:blipFill>
          <a:blip r:embed="rId3"/>
          <a:stretch>
            <a:fillRect/>
          </a:stretch>
        </p:blipFill>
        <p:spPr>
          <a:xfrm>
            <a:off x="6289170" y="2020210"/>
            <a:ext cx="3706689" cy="1237595"/>
          </a:xfrm>
          <a:prstGeom prst="rect">
            <a:avLst/>
          </a:prstGeom>
        </p:spPr>
      </p:pic>
    </p:spTree>
    <p:extLst>
      <p:ext uri="{BB962C8B-B14F-4D97-AF65-F5344CB8AC3E}">
        <p14:creationId xmlns:p14="http://schemas.microsoft.com/office/powerpoint/2010/main" val="93897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83820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2800" b="1" dirty="0">
                <a:latin typeface="Open Sans" panose="020B0606030504020204" pitchFamily="34" charset="0"/>
                <a:ea typeface="Open Sans" panose="020B0606030504020204" pitchFamily="34" charset="0"/>
                <a:cs typeface="Open Sans" panose="020B0606030504020204" pitchFamily="34" charset="0"/>
              </a:rPr>
              <a:t>DOKUMENT O DODELITVI NALOG / </a:t>
            </a:r>
          </a:p>
          <a:p>
            <a:r>
              <a:rPr lang="pl-PL"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IZJAVA O RADU NA PROJEKTU (2)</a:t>
            </a: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1777050"/>
            <a:ext cx="5455855" cy="4047553"/>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l-SI" sz="2400" dirty="0">
                <a:latin typeface="Open Sans" panose="020B0606030504020204" pitchFamily="34" charset="0"/>
                <a:ea typeface="Open Sans" panose="020B0606030504020204" pitchFamily="34" charset="0"/>
                <a:cs typeface="Open Sans" panose="020B0606030504020204" pitchFamily="34" charset="0"/>
              </a:rPr>
              <a:t>lastna izjava o odsotnosti dvojnega financiranja stroškov osebja /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osobna</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izjava o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nepostojanju</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dvojnog</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financiranja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troškova</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osoblja</a:t>
            </a:r>
            <a:endParaRPr lang="sl-SI" sz="24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sl-SI" sz="2400" dirty="0">
                <a:latin typeface="Open Sans" panose="020B0606030504020204" pitchFamily="34" charset="0"/>
                <a:ea typeface="Open Sans" panose="020B0606030504020204" pitchFamily="34" charset="0"/>
                <a:cs typeface="Open Sans" panose="020B0606030504020204" pitchFamily="34" charset="0"/>
              </a:rPr>
              <a:t>opis nalog zaposlenega v projektu / </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opis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zadataka</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zaposlenika</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na projektu</a:t>
            </a:r>
            <a:endParaRPr lang="sl-SI" sz="24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sl-SI" sz="2400" dirty="0">
                <a:latin typeface="Open Sans" panose="020B0606030504020204" pitchFamily="34" charset="0"/>
                <a:ea typeface="Open Sans" panose="020B0606030504020204" pitchFamily="34" charset="0"/>
                <a:cs typeface="Open Sans" panose="020B0606030504020204" pitchFamily="34" charset="0"/>
              </a:rPr>
              <a:t>odstotek delovnega časa zaposlenega v projektu na mesec /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postotak</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radnog</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vremena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zaposlenika</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na projektu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mjesečno</a:t>
            </a:r>
            <a:endParaRPr lang="sl-SI" sz="24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sl-SI" sz="2400" dirty="0">
                <a:latin typeface="Open Sans" panose="020B0606030504020204" pitchFamily="34" charset="0"/>
                <a:ea typeface="Open Sans" panose="020B0606030504020204" pitchFamily="34" charset="0"/>
                <a:cs typeface="Open Sans" panose="020B0606030504020204" pitchFamily="34" charset="0"/>
              </a:rPr>
              <a:t>je podpisan s strani delodajalca (nadzornika itd.) in zaposlenega /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sadržava</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potpise</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poslodavca</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nadređene</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osobe</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itd.) i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zaposlenika</a:t>
            </a:r>
            <a:endParaRPr lang="sl-SI" sz="24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sl-SI"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SI"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Slika 4">
            <a:extLst>
              <a:ext uri="{FF2B5EF4-FFF2-40B4-BE49-F238E27FC236}">
                <a16:creationId xmlns:a16="http://schemas.microsoft.com/office/drawing/2014/main" id="{D9B06E9E-2203-5FE1-0D53-A119079E1392}"/>
              </a:ext>
            </a:extLst>
          </p:cNvPr>
          <p:cNvPicPr>
            <a:picLocks noChangeAspect="1"/>
          </p:cNvPicPr>
          <p:nvPr/>
        </p:nvPicPr>
        <p:blipFill>
          <a:blip r:embed="rId3"/>
          <a:stretch>
            <a:fillRect/>
          </a:stretch>
        </p:blipFill>
        <p:spPr>
          <a:xfrm>
            <a:off x="6708052" y="1390389"/>
            <a:ext cx="3829722" cy="4997886"/>
          </a:xfrm>
          <a:prstGeom prst="rect">
            <a:avLst/>
          </a:prstGeom>
          <a:effectLst>
            <a:innerShdw blurRad="114300">
              <a:prstClr val="black"/>
            </a:innerShdw>
          </a:effectLst>
        </p:spPr>
      </p:pic>
    </p:spTree>
    <p:extLst>
      <p:ext uri="{BB962C8B-B14F-4D97-AF65-F5344CB8AC3E}">
        <p14:creationId xmlns:p14="http://schemas.microsoft.com/office/powerpoint/2010/main" val="1097718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83820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2800" b="1" dirty="0">
                <a:latin typeface="Open Sans" panose="020B0606030504020204" pitchFamily="34" charset="0"/>
                <a:ea typeface="Open Sans" panose="020B0606030504020204" pitchFamily="34" charset="0"/>
                <a:cs typeface="Open Sans" panose="020B0606030504020204" pitchFamily="34" charset="0"/>
              </a:rPr>
              <a:t>PAVŠALNA STOPNJA 20 % NEPOSREDNIH </a:t>
            </a:r>
          </a:p>
          <a:p>
            <a:r>
              <a:rPr lang="pl-PL" sz="2800" b="1" dirty="0">
                <a:latin typeface="Open Sans" panose="020B0606030504020204" pitchFamily="34" charset="0"/>
                <a:ea typeface="Open Sans" panose="020B0606030504020204" pitchFamily="34" charset="0"/>
                <a:cs typeface="Open Sans" panose="020B0606030504020204" pitchFamily="34" charset="0"/>
              </a:rPr>
              <a:t>STROŠKOV / </a:t>
            </a:r>
            <a:r>
              <a:rPr lang="pl-PL"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FIKSNA STOPA 20% IZRAVNIH </a:t>
            </a:r>
          </a:p>
          <a:p>
            <a:r>
              <a:rPr lang="pl-PL"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TROŠKOVA</a:t>
            </a: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1777050"/>
            <a:ext cx="10515600" cy="385917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sz="2400" b="1" dirty="0">
                <a:latin typeface="Open Sans" panose="020B0606030504020204" pitchFamily="34" charset="0"/>
                <a:ea typeface="Open Sans" panose="020B0606030504020204" pitchFamily="34" charset="0"/>
                <a:cs typeface="Open Sans" panose="020B0606030504020204" pitchFamily="34" charset="0"/>
              </a:rPr>
              <a:t>20 % neposrednih stroškov PP </a:t>
            </a:r>
            <a:r>
              <a:rPr lang="pl-PL" sz="2400" dirty="0">
                <a:latin typeface="Open Sans" panose="020B0606030504020204" pitchFamily="34" charset="0"/>
                <a:ea typeface="Open Sans" panose="020B0606030504020204" pitchFamily="34" charset="0"/>
                <a:cs typeface="Open Sans" panose="020B0606030504020204" pitchFamily="34" charset="0"/>
              </a:rPr>
              <a:t>(stroški zunanjih strokovnjakov in storitev, stroški opreme, stroški za infrastrukturo in gradnje) / </a:t>
            </a:r>
            <a:r>
              <a:rPr lang="sv-SE"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20 % izravnih troškova </a:t>
            </a:r>
            <a:r>
              <a:rPr lang="sl-SI"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PP</a:t>
            </a:r>
            <a:r>
              <a:rPr lang="sv-SE"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troškovi</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vanjskih</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stručnjaka</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i usluga,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troškovi</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opreme,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troškovi</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infrastrukture i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radova</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a:t>
            </a:r>
            <a:endParaRPr lang="pl-PL" sz="24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sl-SI" sz="2400" dirty="0">
                <a:latin typeface="Open Sans" panose="020B0606030504020204" pitchFamily="34" charset="0"/>
                <a:ea typeface="Open Sans" panose="020B0606030504020204" pitchFamily="34" charset="0"/>
                <a:cs typeface="Open Sans" panose="020B0606030504020204" pitchFamily="34" charset="0"/>
              </a:rPr>
              <a:t>pavšalna stopnja za stroške osebja </a:t>
            </a:r>
            <a:r>
              <a:rPr lang="sl-SI" sz="2400" b="1" dirty="0">
                <a:latin typeface="Open Sans" panose="020B0606030504020204" pitchFamily="34" charset="0"/>
                <a:ea typeface="Open Sans" panose="020B0606030504020204" pitchFamily="34" charset="0"/>
                <a:cs typeface="Open Sans" panose="020B0606030504020204" pitchFamily="34" charset="0"/>
              </a:rPr>
              <a:t>ni možna</a:t>
            </a:r>
            <a:r>
              <a:rPr lang="sl-SI" sz="2400" dirty="0">
                <a:latin typeface="Open Sans" panose="020B0606030504020204" pitchFamily="34" charset="0"/>
                <a:ea typeface="Open Sans" panose="020B0606030504020204" pitchFamily="34" charset="0"/>
                <a:cs typeface="Open Sans" panose="020B0606030504020204" pitchFamily="34" charset="0"/>
              </a:rPr>
              <a:t>, če projekt vključuje samo </a:t>
            </a:r>
            <a:r>
              <a:rPr lang="sl-SI" sz="2400" b="1" dirty="0">
                <a:latin typeface="Open Sans" panose="020B0606030504020204" pitchFamily="34" charset="0"/>
                <a:ea typeface="Open Sans" panose="020B0606030504020204" pitchFamily="34" charset="0"/>
                <a:cs typeface="Open Sans" panose="020B0606030504020204" pitchFamily="34" charset="0"/>
              </a:rPr>
              <a:t>stroške za infrastrukturo in gradnje </a:t>
            </a:r>
            <a:r>
              <a:rPr lang="sl-SI" sz="2400" dirty="0">
                <a:latin typeface="Open Sans" panose="020B0606030504020204" pitchFamily="34" charset="0"/>
                <a:ea typeface="Open Sans" panose="020B0606030504020204" pitchFamily="34" charset="0"/>
                <a:cs typeface="Open Sans" panose="020B0606030504020204" pitchFamily="34" charset="0"/>
              </a:rPr>
              <a:t>/ </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fiksna stopa za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troškove</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osoblja</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b="1"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nije</a:t>
            </a:r>
            <a:r>
              <a:rPr lang="sl-SI"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b="1"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moguća</a:t>
            </a:r>
            <a:r>
              <a:rPr lang="sl-SI"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za projekte </a:t>
            </a:r>
            <a:r>
              <a:rPr lang="sl-SI" sz="2400" b="1"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koji</a:t>
            </a:r>
            <a:r>
              <a:rPr lang="sl-SI"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b="1"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uključuju</a:t>
            </a:r>
            <a:r>
              <a:rPr lang="sl-SI"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samo </a:t>
            </a:r>
            <a:r>
              <a:rPr lang="sl-SI" sz="2400" b="1"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infrastrukturu</a:t>
            </a:r>
            <a:r>
              <a:rPr lang="sl-SI"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i </a:t>
            </a:r>
            <a:r>
              <a:rPr lang="sl-SI" sz="2400" b="1"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radove</a:t>
            </a:r>
            <a:endParaRPr lang="sl-SI"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endParaRPr>
          </a:p>
          <a:p>
            <a:r>
              <a:rPr lang="sl-SI" sz="2400" dirty="0">
                <a:latin typeface="Open Sans" panose="020B0606030504020204" pitchFamily="34" charset="0"/>
                <a:ea typeface="Open Sans" panose="020B0606030504020204" pitchFamily="34" charset="0"/>
                <a:cs typeface="Open Sans" panose="020B0606030504020204" pitchFamily="34" charset="0"/>
              </a:rPr>
              <a:t>nacionalnemu kontrolorju ni treba predložiti dokumentacije o stroških osebja, </a:t>
            </a:r>
            <a:r>
              <a:rPr lang="sl-SI" sz="2400" b="1" dirty="0">
                <a:latin typeface="Open Sans" panose="020B0606030504020204" pitchFamily="34" charset="0"/>
                <a:ea typeface="Open Sans" panose="020B0606030504020204" pitchFamily="34" charset="0"/>
                <a:cs typeface="Open Sans" panose="020B0606030504020204" pitchFamily="34" charset="0"/>
              </a:rPr>
              <a:t>PP pa mora dokazati, da ima najmanj enega zaposlenega </a:t>
            </a:r>
            <a:r>
              <a:rPr lang="sl-SI" sz="2400" dirty="0">
                <a:latin typeface="Open Sans" panose="020B0606030504020204" pitchFamily="34" charset="0"/>
                <a:ea typeface="Open Sans" panose="020B0606030504020204" pitchFamily="34" charset="0"/>
                <a:cs typeface="Open Sans" panose="020B0606030504020204" pitchFamily="34" charset="0"/>
              </a:rPr>
              <a:t>(lastna izjava)  / </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nacionalnom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kontroloru</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nije</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potrebno osigurati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dokumentaciju</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o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troškovima</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osoblja</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međutim</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hr-HR"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PP mora potvrditi da ima minimalno jednu zaposlenu osobu </a:t>
            </a:r>
            <a:r>
              <a:rPr lang="hr-HR"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(vlastita izjava)</a:t>
            </a:r>
            <a:endPar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sl-SI"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SI"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Grafika 2" descr="Comment Important with solid fill">
            <a:extLst>
              <a:ext uri="{FF2B5EF4-FFF2-40B4-BE49-F238E27FC236}">
                <a16:creationId xmlns:a16="http://schemas.microsoft.com/office/drawing/2014/main" id="{1E8AA359-B575-4228-F056-A10E178B303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2096" y="2734429"/>
            <a:ext cx="972207" cy="972207"/>
          </a:xfrm>
          <a:prstGeom prst="rect">
            <a:avLst/>
          </a:prstGeom>
        </p:spPr>
      </p:pic>
    </p:spTree>
    <p:extLst>
      <p:ext uri="{BB962C8B-B14F-4D97-AF65-F5344CB8AC3E}">
        <p14:creationId xmlns:p14="http://schemas.microsoft.com/office/powerpoint/2010/main" val="4140239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83820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2800" b="1" dirty="0">
                <a:latin typeface="Open Sans" panose="020B0606030504020204" pitchFamily="34" charset="0"/>
                <a:ea typeface="Open Sans" panose="020B0606030504020204" pitchFamily="34" charset="0"/>
                <a:cs typeface="Open Sans" panose="020B0606030504020204" pitchFamily="34" charset="0"/>
              </a:rPr>
              <a:t>PISARNIŠKI IN ADMINISTRATIVNI </a:t>
            </a:r>
          </a:p>
          <a:p>
            <a:r>
              <a:rPr lang="pl-PL" sz="2800" b="1" dirty="0">
                <a:latin typeface="Open Sans" panose="020B0606030504020204" pitchFamily="34" charset="0"/>
                <a:ea typeface="Open Sans" panose="020B0606030504020204" pitchFamily="34" charset="0"/>
                <a:cs typeface="Open Sans" panose="020B0606030504020204" pitchFamily="34" charset="0"/>
              </a:rPr>
              <a:t>STROŠKI / </a:t>
            </a:r>
            <a:r>
              <a:rPr lang="pl-PL"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UREDSKI I ADMINISTRATIVNI </a:t>
            </a:r>
          </a:p>
          <a:p>
            <a:r>
              <a:rPr lang="pl-PL"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TROŠKOVI</a:t>
            </a: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1777050"/>
            <a:ext cx="10515600" cy="38591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sz="2400" dirty="0">
                <a:latin typeface="Open Sans" panose="020B0606030504020204" pitchFamily="34" charset="0"/>
                <a:ea typeface="Open Sans" panose="020B0606030504020204" pitchFamily="34" charset="0"/>
                <a:cs typeface="Open Sans" panose="020B0606030504020204" pitchFamily="34" charset="0"/>
              </a:rPr>
              <a:t>operativni in administrativni stroški organizacije projektnega partnerja / </a:t>
            </a:r>
            <a:r>
              <a:rPr lang="pl-PL"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operativni i administrativni troškovi organizacije projektnog partnera </a:t>
            </a:r>
          </a:p>
          <a:p>
            <a:r>
              <a:rPr lang="sl-SI" sz="2400" dirty="0">
                <a:latin typeface="Open Sans" panose="020B0606030504020204" pitchFamily="34" charset="0"/>
                <a:ea typeface="Open Sans" panose="020B0606030504020204" pitchFamily="34" charset="0"/>
                <a:cs typeface="Open Sans" panose="020B0606030504020204" pitchFamily="34" charset="0"/>
              </a:rPr>
              <a:t>povračilo </a:t>
            </a:r>
            <a:r>
              <a:rPr lang="sl-SI" sz="2400" b="1" dirty="0">
                <a:latin typeface="Open Sans" panose="020B0606030504020204" pitchFamily="34" charset="0"/>
                <a:ea typeface="Open Sans" panose="020B0606030504020204" pitchFamily="34" charset="0"/>
                <a:cs typeface="Open Sans" panose="020B0606030504020204" pitchFamily="34" charset="0"/>
              </a:rPr>
              <a:t>po pavšalni stopnji 15 % </a:t>
            </a:r>
            <a:r>
              <a:rPr lang="sl-SI" sz="2400" dirty="0">
                <a:latin typeface="Open Sans" panose="020B0606030504020204" pitchFamily="34" charset="0"/>
                <a:ea typeface="Open Sans" panose="020B0606030504020204" pitchFamily="34" charset="0"/>
                <a:cs typeface="Open Sans" panose="020B0606030504020204" pitchFamily="34" charset="0"/>
              </a:rPr>
              <a:t>upravičenih neposrednih stroškov osebja /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povrat</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hr-HR"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po fiksnoj stopi od 15 % </a:t>
            </a:r>
            <a:r>
              <a:rPr lang="hr-HR"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prihvatljivih troškova osoblja</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p>
          <a:p>
            <a:r>
              <a:rPr lang="pl-PL" sz="2400" dirty="0">
                <a:latin typeface="Open Sans" panose="020B0606030504020204" pitchFamily="34" charset="0"/>
                <a:ea typeface="Open Sans" panose="020B0606030504020204" pitchFamily="34" charset="0"/>
                <a:cs typeface="Open Sans" panose="020B0606030504020204" pitchFamily="34" charset="0"/>
              </a:rPr>
              <a:t>nacionalnemu kontrolorju </a:t>
            </a:r>
            <a:r>
              <a:rPr lang="pl-PL" sz="2400" b="1" dirty="0">
                <a:latin typeface="Open Sans" panose="020B0606030504020204" pitchFamily="34" charset="0"/>
                <a:ea typeface="Open Sans" panose="020B0606030504020204" pitchFamily="34" charset="0"/>
                <a:cs typeface="Open Sans" panose="020B0606030504020204" pitchFamily="34" charset="0"/>
              </a:rPr>
              <a:t>ni treba predložiti dokumentacije </a:t>
            </a:r>
            <a:r>
              <a:rPr lang="pl-PL" sz="2400" dirty="0">
                <a:latin typeface="Open Sans" panose="020B0606030504020204" pitchFamily="34" charset="0"/>
                <a:ea typeface="Open Sans" panose="020B0606030504020204" pitchFamily="34" charset="0"/>
                <a:cs typeface="Open Sans" panose="020B0606030504020204" pitchFamily="34" charset="0"/>
              </a:rPr>
              <a:t>o pisarniških in administrativnih stroških / </a:t>
            </a:r>
            <a:r>
              <a:rPr lang="pl-PL"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nacionalnom kontroloru </a:t>
            </a:r>
            <a:r>
              <a:rPr lang="pl-PL"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nije potrebno osigurati dokumentaciju</a:t>
            </a:r>
            <a:r>
              <a:rPr lang="pl-PL"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o uredskim i administrativnim troškovima</a:t>
            </a:r>
            <a:endPar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SI"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647167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83820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2800" b="1" dirty="0">
                <a:latin typeface="Open Sans" panose="020B0606030504020204" pitchFamily="34" charset="0"/>
                <a:ea typeface="Open Sans" panose="020B0606030504020204" pitchFamily="34" charset="0"/>
                <a:cs typeface="Open Sans" panose="020B0606030504020204" pitchFamily="34" charset="0"/>
              </a:rPr>
              <a:t>POTNI IN NAMESTITVENI STROŠKI /</a:t>
            </a:r>
          </a:p>
          <a:p>
            <a:r>
              <a:rPr lang="fi-FI"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TROŠKOVI PUTOVANJA I SMJEŠTAJA</a:t>
            </a:r>
            <a:endParaRPr lang="pl-PL"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1690689"/>
            <a:ext cx="10515600" cy="216506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sz="2400" dirty="0">
                <a:latin typeface="Open Sans" panose="020B0606030504020204" pitchFamily="34" charset="0"/>
                <a:ea typeface="Open Sans" panose="020B0606030504020204" pitchFamily="34" charset="0"/>
                <a:cs typeface="Open Sans" panose="020B0606030504020204" pitchFamily="34" charset="0"/>
              </a:rPr>
              <a:t>stroški za </a:t>
            </a:r>
            <a:r>
              <a:rPr lang="pl-PL" sz="2400" b="1" dirty="0">
                <a:latin typeface="Open Sans" panose="020B0606030504020204" pitchFamily="34" charset="0"/>
                <a:ea typeface="Open Sans" panose="020B0606030504020204" pitchFamily="34" charset="0"/>
                <a:cs typeface="Open Sans" panose="020B0606030504020204" pitchFamily="34" charset="0"/>
              </a:rPr>
              <a:t>potne stroške in stroške namestitve osebja PP </a:t>
            </a:r>
            <a:r>
              <a:rPr lang="pl-PL" sz="2400" dirty="0">
                <a:latin typeface="Open Sans" panose="020B0606030504020204" pitchFamily="34" charset="0"/>
                <a:ea typeface="Open Sans" panose="020B0606030504020204" pitchFamily="34" charset="0"/>
                <a:cs typeface="Open Sans" panose="020B0606030504020204" pitchFamily="34" charset="0"/>
              </a:rPr>
              <a:t>za službena potovanja, ki so potrebna za izvajanje projekta / </a:t>
            </a:r>
            <a:r>
              <a:rPr lang="pl-PL"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troškovi za </a:t>
            </a:r>
            <a:r>
              <a:rPr lang="pl-PL"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putovanja i smještaj osoblja PP </a:t>
            </a:r>
            <a:r>
              <a:rPr lang="pl-PL"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za službena putovanja koja su potrebna za provedbu projekta </a:t>
            </a:r>
          </a:p>
          <a:p>
            <a:r>
              <a:rPr lang="pl-PL" sz="2400" dirty="0">
                <a:latin typeface="Open Sans" panose="020B0606030504020204" pitchFamily="34" charset="0"/>
                <a:ea typeface="Open Sans" panose="020B0606030504020204" pitchFamily="34" charset="0"/>
                <a:cs typeface="Open Sans" panose="020B0606030504020204" pitchFamily="34" charset="0"/>
              </a:rPr>
              <a:t>povračilo </a:t>
            </a:r>
            <a:r>
              <a:rPr lang="pl-PL" sz="2400" b="1" dirty="0">
                <a:latin typeface="Open Sans" panose="020B0606030504020204" pitchFamily="34" charset="0"/>
                <a:ea typeface="Open Sans" panose="020B0606030504020204" pitchFamily="34" charset="0"/>
                <a:cs typeface="Open Sans" panose="020B0606030504020204" pitchFamily="34" charset="0"/>
              </a:rPr>
              <a:t>po pavšalni stopnji 5 % </a:t>
            </a:r>
            <a:r>
              <a:rPr lang="pl-PL" sz="2400" dirty="0">
                <a:latin typeface="Open Sans" panose="020B0606030504020204" pitchFamily="34" charset="0"/>
                <a:ea typeface="Open Sans" panose="020B0606030504020204" pitchFamily="34" charset="0"/>
                <a:cs typeface="Open Sans" panose="020B0606030504020204" pitchFamily="34" charset="0"/>
              </a:rPr>
              <a:t>upravičenih neposrednih stroškov osebja /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povrat</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hr-HR"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po fiksnoj stopi od 5 % </a:t>
            </a:r>
            <a:r>
              <a:rPr lang="hr-HR"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prihvatljivih troškova osoblja</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endParaRPr lang="pl-PL" sz="24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pl-PL" sz="24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sl-SI" sz="2400" dirty="0">
              <a:latin typeface="Open Sans" panose="020B0606030504020204" pitchFamily="34" charset="0"/>
              <a:ea typeface="Open Sans" panose="020B0606030504020204" pitchFamily="34" charset="0"/>
              <a:cs typeface="Open Sans" panose="020B0606030504020204" pitchFamily="34" charset="0"/>
            </a:endParaRPr>
          </a:p>
          <a:p>
            <a:endParaRPr lang="en-SI"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Pravokotnik: zaokroženi vogali 4">
            <a:extLst>
              <a:ext uri="{FF2B5EF4-FFF2-40B4-BE49-F238E27FC236}">
                <a16:creationId xmlns:a16="http://schemas.microsoft.com/office/drawing/2014/main" id="{D9E2335E-4594-A889-511E-579722C50386}"/>
              </a:ext>
            </a:extLst>
          </p:cNvPr>
          <p:cNvSpPr/>
          <p:nvPr/>
        </p:nvSpPr>
        <p:spPr>
          <a:xfrm>
            <a:off x="1529715" y="3697279"/>
            <a:ext cx="4552578" cy="2072899"/>
          </a:xfrm>
          <a:prstGeom prst="round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pl-PL"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potni in namestitveni stroški</a:t>
            </a:r>
          </a:p>
          <a:p>
            <a:r>
              <a:rPr lang="pl-PL"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zunanjih strokovnjakov in ponudnikov storitev /</a:t>
            </a:r>
          </a:p>
          <a:p>
            <a:r>
              <a:rPr lang="hr-HR" sz="2000"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troškovi putovanja i smještaja vanjskih stručnjaka i pružatelja usluga</a:t>
            </a:r>
            <a:r>
              <a:rPr lang="pl-PL" sz="2000" b="1"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pl-PL" sz="2000"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in ponudnikov storitev</a:t>
            </a:r>
            <a:endParaRPr lang="sl-SI" sz="2000"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ctr"/>
            <a:endParaRPr lang="sl-SI" dirty="0"/>
          </a:p>
        </p:txBody>
      </p:sp>
      <p:sp>
        <p:nvSpPr>
          <p:cNvPr id="7" name="Diagram poteka: nadomestni process 6">
            <a:extLst>
              <a:ext uri="{FF2B5EF4-FFF2-40B4-BE49-F238E27FC236}">
                <a16:creationId xmlns:a16="http://schemas.microsoft.com/office/drawing/2014/main" id="{3A4C46CE-1604-E232-B95F-F5F516B337E4}"/>
              </a:ext>
            </a:extLst>
          </p:cNvPr>
          <p:cNvSpPr/>
          <p:nvPr/>
        </p:nvSpPr>
        <p:spPr>
          <a:xfrm>
            <a:off x="7010401" y="3864711"/>
            <a:ext cx="4237266" cy="1618594"/>
          </a:xfrm>
          <a:prstGeom prst="flowChartAlternateProcess">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Stroški zunanjih strokovnih izvajalcev in storitv / </a:t>
            </a:r>
            <a:r>
              <a:rPr lang="hr-HR"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T</a:t>
            </a:r>
            <a:r>
              <a:rPr lang="hr-HR" sz="1800"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roškovi vanjskih stručnjaka i usluga</a:t>
            </a:r>
            <a:endParaRPr lang="sl-SI" dirty="0">
              <a:solidFill>
                <a:schemeClr val="accent1">
                  <a:lumMod val="50000"/>
                </a:schemeClr>
              </a:solidFill>
            </a:endParaRPr>
          </a:p>
        </p:txBody>
      </p:sp>
      <p:sp>
        <p:nvSpPr>
          <p:cNvPr id="9" name="Puščica: desno 8">
            <a:extLst>
              <a:ext uri="{FF2B5EF4-FFF2-40B4-BE49-F238E27FC236}">
                <a16:creationId xmlns:a16="http://schemas.microsoft.com/office/drawing/2014/main" id="{12A57865-014E-FC70-8A92-4029EDA2AFE1}"/>
              </a:ext>
            </a:extLst>
          </p:cNvPr>
          <p:cNvSpPr/>
          <p:nvPr/>
        </p:nvSpPr>
        <p:spPr>
          <a:xfrm>
            <a:off x="6215271" y="4437526"/>
            <a:ext cx="662152" cy="47296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12" name="Slika 11">
            <a:extLst>
              <a:ext uri="{FF2B5EF4-FFF2-40B4-BE49-F238E27FC236}">
                <a16:creationId xmlns:a16="http://schemas.microsoft.com/office/drawing/2014/main" id="{D22822B7-49CD-F93F-15FF-5B42677F71ED}"/>
              </a:ext>
            </a:extLst>
          </p:cNvPr>
          <p:cNvPicPr>
            <a:picLocks noChangeAspect="1"/>
          </p:cNvPicPr>
          <p:nvPr/>
        </p:nvPicPr>
        <p:blipFill>
          <a:blip r:embed="rId3"/>
          <a:stretch>
            <a:fillRect/>
          </a:stretch>
        </p:blipFill>
        <p:spPr>
          <a:xfrm>
            <a:off x="396231" y="3637524"/>
            <a:ext cx="1096204" cy="1096204"/>
          </a:xfrm>
          <a:prstGeom prst="rect">
            <a:avLst/>
          </a:prstGeom>
        </p:spPr>
      </p:pic>
    </p:spTree>
    <p:extLst>
      <p:ext uri="{BB962C8B-B14F-4D97-AF65-F5344CB8AC3E}">
        <p14:creationId xmlns:p14="http://schemas.microsoft.com/office/powerpoint/2010/main" val="27202804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83820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45148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2800" b="1" dirty="0">
                <a:latin typeface="Open Sans" panose="020B0606030504020204" pitchFamily="34" charset="0"/>
                <a:ea typeface="Open Sans" panose="020B0606030504020204" pitchFamily="34" charset="0"/>
                <a:cs typeface="Open Sans" panose="020B0606030504020204" pitchFamily="34" charset="0"/>
              </a:rPr>
              <a:t>STROŠKI ZUNANJIH STROKOVNJAKOV </a:t>
            </a:r>
          </a:p>
          <a:p>
            <a:r>
              <a:rPr lang="pl-PL" sz="2800" b="1" dirty="0">
                <a:latin typeface="Open Sans" panose="020B0606030504020204" pitchFamily="34" charset="0"/>
                <a:ea typeface="Open Sans" panose="020B0606030504020204" pitchFamily="34" charset="0"/>
                <a:cs typeface="Open Sans" panose="020B0606030504020204" pitchFamily="34" charset="0"/>
              </a:rPr>
              <a:t>IN STORITEV / </a:t>
            </a:r>
            <a:r>
              <a:rPr lang="hr-HR"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TROŠKOVI VANJSKIH </a:t>
            </a:r>
          </a:p>
          <a:p>
            <a:r>
              <a:rPr lang="hr-HR"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STRUČNJAKA I USLUGA</a:t>
            </a:r>
            <a:endParaRPr lang="sl-SI"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endParaRPr>
          </a:p>
          <a:p>
            <a:endParaRPr lang="pl-PL" sz="28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1777051"/>
            <a:ext cx="10515600" cy="319434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dirty="0">
                <a:latin typeface="Open Sans" panose="020B0606030504020204" pitchFamily="34" charset="0"/>
                <a:ea typeface="Open Sans" panose="020B0606030504020204" pitchFamily="34" charset="0"/>
                <a:cs typeface="Open Sans" panose="020B0606030504020204" pitchFamily="34" charset="0"/>
              </a:rPr>
              <a:t>zunanje strokovnjake in storitve zagotavlja </a:t>
            </a:r>
            <a:r>
              <a:rPr lang="pl-PL" b="1" dirty="0">
                <a:latin typeface="Open Sans" panose="020B0606030504020204" pitchFamily="34" charset="0"/>
                <a:ea typeface="Open Sans" panose="020B0606030504020204" pitchFamily="34" charset="0"/>
                <a:cs typeface="Open Sans" panose="020B0606030504020204" pitchFamily="34" charset="0"/>
              </a:rPr>
              <a:t>javni ali zasebni subjekt ali fizična oseba zunaj PP </a:t>
            </a:r>
            <a:r>
              <a:rPr lang="pl-PL" dirty="0">
                <a:latin typeface="Open Sans" panose="020B0606030504020204" pitchFamily="34" charset="0"/>
                <a:ea typeface="Open Sans" panose="020B0606030504020204" pitchFamily="34" charset="0"/>
                <a:cs typeface="Open Sans" panose="020B0606030504020204" pitchFamily="34" charset="0"/>
              </a:rPr>
              <a:t>/ </a:t>
            </a:r>
            <a:r>
              <a:rPr lang="pl-PL"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vanjske stručnjake i usluge pruža </a:t>
            </a:r>
            <a:r>
              <a:rPr lang="pl-PL"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javno ili privatno tijelo ili druga fizička osoba koja nije dio PP</a:t>
            </a:r>
          </a:p>
          <a:p>
            <a:r>
              <a:rPr lang="pl-PL" b="1" dirty="0">
                <a:latin typeface="Open Sans" panose="020B0606030504020204" pitchFamily="34" charset="0"/>
                <a:ea typeface="Open Sans" panose="020B0606030504020204" pitchFamily="34" charset="0"/>
                <a:cs typeface="Open Sans" panose="020B0606030504020204" pitchFamily="34" charset="0"/>
              </a:rPr>
              <a:t>dokazilo o izbirnem postopku</a:t>
            </a:r>
            <a:r>
              <a:rPr lang="pl-PL" dirty="0">
                <a:latin typeface="Open Sans" panose="020B0606030504020204" pitchFamily="34" charset="0"/>
                <a:ea typeface="Open Sans" panose="020B0606030504020204" pitchFamily="34" charset="0"/>
                <a:cs typeface="Open Sans" panose="020B0606030504020204" pitchFamily="34" charset="0"/>
              </a:rPr>
              <a:t> skladno s pravili EU ter nacionalnimi in programskimi pravili glede javnih naročil / </a:t>
            </a:r>
            <a:r>
              <a:rPr lang="pl-PL"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dokaz o postupku odabira </a:t>
            </a:r>
            <a:r>
              <a:rPr lang="pl-PL"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koji je u skladu s pravilima EU-a, nacionalnim ili programskim pravilima o javnoj nabavi</a:t>
            </a:r>
          </a:p>
          <a:p>
            <a:pPr marL="0" indent="0">
              <a:buNone/>
            </a:pPr>
            <a:endParaRPr lang="sl-SI"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SI"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Diagram poteka: nadomestni process 2">
            <a:extLst>
              <a:ext uri="{FF2B5EF4-FFF2-40B4-BE49-F238E27FC236}">
                <a16:creationId xmlns:a16="http://schemas.microsoft.com/office/drawing/2014/main" id="{372059B3-62EA-7974-C0E0-1FEF700E2FC7}"/>
              </a:ext>
            </a:extLst>
          </p:cNvPr>
          <p:cNvSpPr/>
          <p:nvPr/>
        </p:nvSpPr>
        <p:spPr>
          <a:xfrm>
            <a:off x="1429407" y="4761187"/>
            <a:ext cx="9637986" cy="1093076"/>
          </a:xfrm>
          <a:prstGeom prst="flowChartAlternateProcess">
            <a:avLst/>
          </a:prstGeom>
          <a:solidFill>
            <a:schemeClr val="accent6">
              <a:lumMod val="60000"/>
              <a:lumOff val="40000"/>
            </a:schemeClr>
          </a:solidFill>
          <a:ln w="190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pl-PL"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pl-PL" sz="2000" dirty="0">
                <a:solidFill>
                  <a:srgbClr val="FF0000"/>
                </a:solidFill>
                <a:latin typeface="Open Sans" panose="020B0606030504020204" pitchFamily="34" charset="0"/>
                <a:ea typeface="Open Sans" panose="020B0606030504020204" pitchFamily="34" charset="0"/>
                <a:cs typeface="Open Sans" panose="020B0606030504020204" pitchFamily="34" charset="0"/>
              </a:rPr>
              <a:t>podizvajalske pogodbe med PP v istem projektu niso upravičene / </a:t>
            </a:r>
          </a:p>
          <a:p>
            <a:r>
              <a:rPr lang="pl-PL" sz="2000" dirty="0">
                <a:solidFill>
                  <a:srgbClr val="FF0000"/>
                </a:solidFill>
                <a:latin typeface="Open Sans" panose="020B0606030504020204" pitchFamily="34" charset="0"/>
                <a:ea typeface="Open Sans" panose="020B0606030504020204" pitchFamily="34" charset="0"/>
                <a:cs typeface="Open Sans" panose="020B0606030504020204" pitchFamily="34" charset="0"/>
              </a:rPr>
              <a:t>  podugovaranje između projektnih partnera na istom projektu nije dozvoljeno</a:t>
            </a:r>
            <a:endParaRPr lang="sl-SI" sz="20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Grafika 4" descr="Badge Cross with solid fill">
            <a:extLst>
              <a:ext uri="{FF2B5EF4-FFF2-40B4-BE49-F238E27FC236}">
                <a16:creationId xmlns:a16="http://schemas.microsoft.com/office/drawing/2014/main" id="{D0C69F13-C3C9-941A-72E5-779BF317933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4843920"/>
            <a:ext cx="863426" cy="863426"/>
          </a:xfrm>
          <a:prstGeom prst="rect">
            <a:avLst/>
          </a:prstGeom>
        </p:spPr>
      </p:pic>
    </p:spTree>
    <p:extLst>
      <p:ext uri="{BB962C8B-B14F-4D97-AF65-F5344CB8AC3E}">
        <p14:creationId xmlns:p14="http://schemas.microsoft.com/office/powerpoint/2010/main" val="4369301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83820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2800" b="1" dirty="0">
                <a:latin typeface="Open Sans" panose="020B0606030504020204" pitchFamily="34" charset="0"/>
                <a:ea typeface="Open Sans" panose="020B0606030504020204" pitchFamily="34" charset="0"/>
                <a:cs typeface="Open Sans" panose="020B0606030504020204" pitchFamily="34" charset="0"/>
              </a:rPr>
              <a:t>STROŠKI OPREME / </a:t>
            </a:r>
          </a:p>
          <a:p>
            <a:r>
              <a:rPr lang="pl-PL"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TROŠKOVI OPREME (1)</a:t>
            </a: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1777050"/>
            <a:ext cx="10515600" cy="385917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2600" b="1" dirty="0">
                <a:solidFill>
                  <a:schemeClr val="accent6"/>
                </a:solidFill>
                <a:latin typeface="Open Sans" panose="020B0606030504020204" pitchFamily="34" charset="0"/>
                <a:ea typeface="Open Sans" panose="020B0606030504020204" pitchFamily="34" charset="0"/>
                <a:cs typeface="Open Sans" panose="020B0606030504020204" pitchFamily="34" charset="0"/>
              </a:rPr>
              <a:t>CELOTNA NABAVNA VREDNOST / PUNI TROŠAK NABAVE</a:t>
            </a:r>
          </a:p>
          <a:p>
            <a:r>
              <a:rPr lang="pl-PL" b="1" dirty="0">
                <a:latin typeface="Open Sans" panose="020B0606030504020204" pitchFamily="34" charset="0"/>
                <a:ea typeface="Open Sans" panose="020B0606030504020204" pitchFamily="34" charset="0"/>
                <a:cs typeface="Open Sans" panose="020B0606030504020204" pitchFamily="34" charset="0"/>
              </a:rPr>
              <a:t>oprema, ki je neposredno povezana s cilji projekta </a:t>
            </a:r>
            <a:r>
              <a:rPr lang="pl-PL" dirty="0">
                <a:latin typeface="Open Sans" panose="020B0606030504020204" pitchFamily="34" charset="0"/>
                <a:ea typeface="Open Sans" panose="020B0606030504020204" pitchFamily="34" charset="0"/>
                <a:cs typeface="Open Sans" panose="020B0606030504020204" pitchFamily="34" charset="0"/>
              </a:rPr>
              <a:t>in se uporablja izključno za namene projekta / </a:t>
            </a:r>
            <a:r>
              <a:rPr lang="pl-PL"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oprema, koja je izravno povezana s ciljevima projekta </a:t>
            </a:r>
            <a:r>
              <a:rPr lang="pl-PL"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i upotrebljava se isključivo za projekt </a:t>
            </a:r>
          </a:p>
          <a:p>
            <a:r>
              <a:rPr lang="pl-PL" b="1" dirty="0">
                <a:latin typeface="Open Sans" panose="020B0606030504020204" pitchFamily="34" charset="0"/>
                <a:ea typeface="Open Sans" panose="020B0606030504020204" pitchFamily="34" charset="0"/>
                <a:cs typeface="Open Sans" panose="020B0606030504020204" pitchFamily="34" charset="0"/>
              </a:rPr>
              <a:t>podporna/pisarniška oprema </a:t>
            </a:r>
            <a:r>
              <a:rPr lang="pl-PL" dirty="0">
                <a:latin typeface="Open Sans" panose="020B0606030504020204" pitchFamily="34" charset="0"/>
                <a:ea typeface="Open Sans" panose="020B0606030504020204" pitchFamily="34" charset="0"/>
                <a:cs typeface="Open Sans" panose="020B0606030504020204" pitchFamily="34" charset="0"/>
              </a:rPr>
              <a:t>če se uporablja izključno za namene projekta, </a:t>
            </a:r>
            <a:r>
              <a:rPr lang="pl-PL" b="1" dirty="0">
                <a:latin typeface="Open Sans" panose="020B0606030504020204" pitchFamily="34" charset="0"/>
                <a:ea typeface="Open Sans" panose="020B0606030504020204" pitchFamily="34" charset="0"/>
                <a:cs typeface="Open Sans" panose="020B0606030504020204" pitchFamily="34" charset="0"/>
              </a:rPr>
              <a:t>amortizacijska doba pa je enaka ali krajša </a:t>
            </a:r>
            <a:r>
              <a:rPr lang="pl-PL" dirty="0">
                <a:latin typeface="Open Sans" panose="020B0606030504020204" pitchFamily="34" charset="0"/>
                <a:ea typeface="Open Sans" panose="020B0606030504020204" pitchFamily="34" charset="0"/>
                <a:cs typeface="Open Sans" panose="020B0606030504020204" pitchFamily="34" charset="0"/>
              </a:rPr>
              <a:t>od trajanja projekta / </a:t>
            </a:r>
            <a:r>
              <a:rPr lang="pl-PL"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oprema za podršku/uredska oprema </a:t>
            </a:r>
            <a:r>
              <a:rPr lang="pl-PL"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koja se upotrebljava isključivo za projekt, </a:t>
            </a:r>
            <a:r>
              <a:rPr lang="pl-PL"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razdoblje amortizacije je jednako ili kraće </a:t>
            </a:r>
            <a:r>
              <a:rPr lang="pl-PL"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od razdoblja trajanja projekta</a:t>
            </a:r>
          </a:p>
          <a:p>
            <a:endParaRPr lang="pl-PL"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SI"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488945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83820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2800" b="1" dirty="0">
                <a:latin typeface="Open Sans" panose="020B0606030504020204" pitchFamily="34" charset="0"/>
                <a:ea typeface="Open Sans" panose="020B0606030504020204" pitchFamily="34" charset="0"/>
                <a:cs typeface="Open Sans" panose="020B0606030504020204" pitchFamily="34" charset="0"/>
              </a:rPr>
              <a:t>STROŠKI OPREME  / </a:t>
            </a:r>
          </a:p>
          <a:p>
            <a:r>
              <a:rPr lang="pl-PL"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TROŠKOVI OPREME (2)</a:t>
            </a: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1777050"/>
            <a:ext cx="10515600" cy="385917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2400" b="1" dirty="0">
                <a:solidFill>
                  <a:schemeClr val="accent6"/>
                </a:solidFill>
                <a:latin typeface="Open Sans" panose="020B0606030504020204" pitchFamily="34" charset="0"/>
                <a:ea typeface="Open Sans" panose="020B0606030504020204" pitchFamily="34" charset="0"/>
                <a:cs typeface="Open Sans" panose="020B0606030504020204" pitchFamily="34" charset="0"/>
              </a:rPr>
              <a:t>STROŠKI AMORTIZACIJE  / TROŠKOVI AMORTIZACIJE</a:t>
            </a:r>
          </a:p>
          <a:p>
            <a:r>
              <a:rPr lang="pl-PL" sz="2600" b="1" dirty="0">
                <a:latin typeface="Open Sans" panose="020B0606030504020204" pitchFamily="34" charset="0"/>
                <a:ea typeface="Open Sans" panose="020B0606030504020204" pitchFamily="34" charset="0"/>
                <a:cs typeface="Open Sans" panose="020B0606030504020204" pitchFamily="34" charset="0"/>
              </a:rPr>
              <a:t>podporna/pisarniška oprema </a:t>
            </a:r>
            <a:r>
              <a:rPr lang="pl-PL" sz="2600" dirty="0">
                <a:latin typeface="Open Sans" panose="020B0606030504020204" pitchFamily="34" charset="0"/>
                <a:ea typeface="Open Sans" panose="020B0606030504020204" pitchFamily="34" charset="0"/>
                <a:cs typeface="Open Sans" panose="020B0606030504020204" pitchFamily="34" charset="0"/>
              </a:rPr>
              <a:t>z ekonomsko življenjsko dobo, ki je </a:t>
            </a:r>
            <a:r>
              <a:rPr lang="pl-PL" sz="2600" b="1" dirty="0">
                <a:latin typeface="Open Sans" panose="020B0606030504020204" pitchFamily="34" charset="0"/>
                <a:ea typeface="Open Sans" panose="020B0606030504020204" pitchFamily="34" charset="0"/>
                <a:cs typeface="Open Sans" panose="020B0606030504020204" pitchFamily="34" charset="0"/>
              </a:rPr>
              <a:t>daljša</a:t>
            </a:r>
            <a:r>
              <a:rPr lang="pl-PL" sz="2600" dirty="0">
                <a:latin typeface="Open Sans" panose="020B0606030504020204" pitchFamily="34" charset="0"/>
                <a:ea typeface="Open Sans" panose="020B0606030504020204" pitchFamily="34" charset="0"/>
                <a:cs typeface="Open Sans" panose="020B0606030504020204" pitchFamily="34" charset="0"/>
              </a:rPr>
              <a:t> od trajanja projekta / </a:t>
            </a:r>
            <a:r>
              <a:rPr lang="pl-PL" sz="26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oprema za podršku/uredska oprema</a:t>
            </a:r>
            <a:r>
              <a:rPr lang="pl-PL" sz="26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čiji je ekonomski vijek trajanja </a:t>
            </a:r>
            <a:r>
              <a:rPr lang="pl-PL" sz="26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dulji</a:t>
            </a:r>
            <a:r>
              <a:rPr lang="pl-PL" sz="26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od razdoblja trajanja projekta</a:t>
            </a:r>
          </a:p>
          <a:p>
            <a:r>
              <a:rPr lang="pl-PL" sz="2600" b="1" dirty="0">
                <a:latin typeface="Open Sans" panose="020B0606030504020204" pitchFamily="34" charset="0"/>
                <a:ea typeface="Open Sans" panose="020B0606030504020204" pitchFamily="34" charset="0"/>
                <a:cs typeface="Open Sans" panose="020B0606030504020204" pitchFamily="34" charset="0"/>
              </a:rPr>
              <a:t>oprema, ki je že v lasti PP </a:t>
            </a:r>
            <a:r>
              <a:rPr lang="pl-PL" sz="2600" dirty="0">
                <a:latin typeface="Open Sans" panose="020B0606030504020204" pitchFamily="34" charset="0"/>
                <a:ea typeface="Open Sans" panose="020B0606030504020204" pitchFamily="34" charset="0"/>
                <a:cs typeface="Open Sans" panose="020B0606030504020204" pitchFamily="34" charset="0"/>
              </a:rPr>
              <a:t>v primeru, da še </a:t>
            </a:r>
            <a:r>
              <a:rPr lang="pl-PL" sz="2600" b="1" dirty="0">
                <a:latin typeface="Open Sans" panose="020B0606030504020204" pitchFamily="34" charset="0"/>
                <a:ea typeface="Open Sans" panose="020B0606030504020204" pitchFamily="34" charset="0"/>
                <a:cs typeface="Open Sans" panose="020B0606030504020204" pitchFamily="34" charset="0"/>
              </a:rPr>
              <a:t>ni amortizirana </a:t>
            </a:r>
            <a:r>
              <a:rPr lang="pl-PL" sz="2600" dirty="0">
                <a:latin typeface="Open Sans" panose="020B0606030504020204" pitchFamily="34" charset="0"/>
                <a:ea typeface="Open Sans" panose="020B0606030504020204" pitchFamily="34" charset="0"/>
                <a:cs typeface="Open Sans" panose="020B0606030504020204" pitchFamily="34" charset="0"/>
              </a:rPr>
              <a:t>in nakup </a:t>
            </a:r>
            <a:r>
              <a:rPr lang="pl-PL" sz="2600" b="1" dirty="0">
                <a:latin typeface="Open Sans" panose="020B0606030504020204" pitchFamily="34" charset="0"/>
                <a:ea typeface="Open Sans" panose="020B0606030504020204" pitchFamily="34" charset="0"/>
                <a:cs typeface="Open Sans" panose="020B0606030504020204" pitchFamily="34" charset="0"/>
              </a:rPr>
              <a:t>ni bil sofinanciran </a:t>
            </a:r>
            <a:r>
              <a:rPr lang="pl-PL" sz="2600" dirty="0">
                <a:latin typeface="Open Sans" panose="020B0606030504020204" pitchFamily="34" charset="0"/>
                <a:ea typeface="Open Sans" panose="020B0606030504020204" pitchFamily="34" charset="0"/>
                <a:cs typeface="Open Sans" panose="020B0606030504020204" pitchFamily="34" charset="0"/>
              </a:rPr>
              <a:t>iz drugih sredstev EU ali javnih sredstev / </a:t>
            </a:r>
            <a:r>
              <a:rPr lang="pl-PL" sz="26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oprema koja je već u posjedu PP </a:t>
            </a:r>
            <a:r>
              <a:rPr lang="pl-PL" sz="26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ako već </a:t>
            </a:r>
            <a:r>
              <a:rPr lang="pl-PL" sz="26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nije amortizirana</a:t>
            </a:r>
            <a:r>
              <a:rPr lang="pl-PL" sz="26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i ako njezina kupnja </a:t>
            </a:r>
            <a:r>
              <a:rPr lang="pl-PL" sz="26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nije već sufinancirana </a:t>
            </a:r>
            <a:r>
              <a:rPr lang="pl-PL" sz="26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iz drugih EU ili javnih sredstava</a:t>
            </a:r>
          </a:p>
          <a:p>
            <a:endParaRPr lang="pl-PL" sz="2000" u="sng"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SI"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695715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83820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2800" b="1" dirty="0">
                <a:latin typeface="Open Sans" panose="020B0606030504020204" pitchFamily="34" charset="0"/>
                <a:ea typeface="Open Sans" panose="020B0606030504020204" pitchFamily="34" charset="0"/>
                <a:cs typeface="Open Sans" panose="020B0606030504020204" pitchFamily="34" charset="0"/>
              </a:rPr>
              <a:t>STROŠKI OPREME / </a:t>
            </a:r>
          </a:p>
          <a:p>
            <a:r>
              <a:rPr lang="pl-PL"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TROŠKOVI OPREME (3)</a:t>
            </a: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1777050"/>
            <a:ext cx="10515600" cy="3951088"/>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b="1" dirty="0">
                <a:latin typeface="Open Sans" panose="020B0606030504020204" pitchFamily="34" charset="0"/>
                <a:ea typeface="Open Sans" panose="020B0606030504020204" pitchFamily="34" charset="0"/>
                <a:cs typeface="Open Sans" panose="020B0606030504020204" pitchFamily="34" charset="0"/>
              </a:rPr>
              <a:t>oprema, ki se delno uporablja za namene projekta  </a:t>
            </a:r>
            <a:r>
              <a:rPr lang="pl-PL" dirty="0">
                <a:latin typeface="Open Sans" panose="020B0606030504020204" pitchFamily="34" charset="0"/>
                <a:ea typeface="Open Sans" panose="020B0606030504020204" pitchFamily="34" charset="0"/>
                <a:cs typeface="Open Sans" panose="020B0606030504020204" pitchFamily="34" charset="0"/>
              </a:rPr>
              <a:t>- sorazmerni delež dejanskih stroškov / </a:t>
            </a:r>
            <a:r>
              <a:rPr lang="pl-PL"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oprema, koja se samo djelomično upotrebljava u projektne svrhe </a:t>
            </a:r>
            <a:r>
              <a:rPr lang="pl-PL"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dio stvarnih troškova se može (razmjerno) raspodijeliti na projekt</a:t>
            </a:r>
          </a:p>
          <a:p>
            <a:r>
              <a:rPr lang="pl-PL" b="1" dirty="0">
                <a:latin typeface="Open Sans" panose="020B0606030504020204" pitchFamily="34" charset="0"/>
                <a:ea typeface="Open Sans" panose="020B0606030504020204" pitchFamily="34" charset="0"/>
                <a:cs typeface="Open Sans" panose="020B0606030504020204" pitchFamily="34" charset="0"/>
              </a:rPr>
              <a:t>rabljena oprema </a:t>
            </a:r>
            <a:r>
              <a:rPr lang="pl-PL" dirty="0">
                <a:latin typeface="Open Sans" panose="020B0606030504020204" pitchFamily="34" charset="0"/>
                <a:ea typeface="Open Sans" panose="020B0606030504020204" pitchFamily="34" charset="0"/>
                <a:cs typeface="Open Sans" panose="020B0606030504020204" pitchFamily="34" charset="0"/>
              </a:rPr>
              <a:t>je upravičena pod pogoji / </a:t>
            </a:r>
            <a:r>
              <a:rPr lang="pl-PL"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troškovi rabljene opreme</a:t>
            </a:r>
            <a:r>
              <a:rPr lang="pl-PL"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mogu biti prihvatljivi ako</a:t>
            </a:r>
            <a:r>
              <a:rPr lang="pl-PL"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a:t>
            </a:r>
          </a:p>
          <a:p>
            <a:pPr>
              <a:buFont typeface="Wingdings" panose="05000000000000000000" pitchFamily="2" charset="2"/>
              <a:buChar char="ü"/>
            </a:pPr>
            <a:r>
              <a:rPr lang="sl-SI" dirty="0">
                <a:latin typeface="Open Sans" panose="020B0606030504020204" pitchFamily="34" charset="0"/>
                <a:ea typeface="Open Sans" panose="020B0606030504020204" pitchFamily="34" charset="0"/>
                <a:cs typeface="Open Sans" panose="020B0606030504020204" pitchFamily="34" charset="0"/>
              </a:rPr>
              <a:t> ni bila prejeta nobena druga pomoč iz skladov Interreg ali iz drugih skladov EU / </a:t>
            </a:r>
            <a:r>
              <a:rPr lang="sl-SI"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nije primljena nikakva druga pomoć iz Interreg fondova ili drugih EU fondova;</a:t>
            </a:r>
          </a:p>
          <a:p>
            <a:pPr>
              <a:buFont typeface="Wingdings" panose="05000000000000000000" pitchFamily="2" charset="2"/>
              <a:buChar char="ü"/>
            </a:pPr>
            <a:r>
              <a:rPr lang="sl-SI" dirty="0">
                <a:latin typeface="Open Sans" panose="020B0606030504020204" pitchFamily="34" charset="0"/>
                <a:ea typeface="Open Sans" panose="020B0606030504020204" pitchFamily="34" charset="0"/>
                <a:cs typeface="Open Sans" panose="020B0606030504020204" pitchFamily="34" charset="0"/>
              </a:rPr>
              <a:t>njena cena ne presega običajne cene na zadevnem trgu / </a:t>
            </a:r>
            <a:r>
              <a:rPr lang="sl-SI"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njena cijena ne premašuje općeprihvaćenu cijenu na odgovarajućem tržištu;</a:t>
            </a:r>
          </a:p>
          <a:p>
            <a:pPr>
              <a:buFont typeface="Wingdings" panose="05000000000000000000" pitchFamily="2" charset="2"/>
              <a:buChar char="ü"/>
            </a:pPr>
            <a:r>
              <a:rPr lang="sl-SI" dirty="0">
                <a:latin typeface="Open Sans" panose="020B0606030504020204" pitchFamily="34" charset="0"/>
                <a:ea typeface="Open Sans" panose="020B0606030504020204" pitchFamily="34" charset="0"/>
                <a:cs typeface="Open Sans" panose="020B0606030504020204" pitchFamily="34" charset="0"/>
              </a:rPr>
              <a:t>ima tehnične značilnosti, potrebne za projekt, in je v skladu z veljavnimi predpisi in standard / </a:t>
            </a:r>
            <a:r>
              <a:rPr lang="sl-SI"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ima tehnička svojstva koja su potrebna za projekt i u skladu je s primjenjivim normama i standardima.</a:t>
            </a:r>
          </a:p>
          <a:p>
            <a:pPr marL="0" indent="0">
              <a:buNone/>
            </a:pPr>
            <a:endParaRPr lang="en-SI"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735055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83820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2800" b="1" dirty="0">
                <a:latin typeface="Open Sans" panose="020B0606030504020204" pitchFamily="34" charset="0"/>
                <a:ea typeface="Open Sans" panose="020B0606030504020204" pitchFamily="34" charset="0"/>
                <a:cs typeface="Open Sans" panose="020B0606030504020204" pitchFamily="34" charset="0"/>
              </a:rPr>
              <a:t>STROŠKI OPREME / </a:t>
            </a:r>
          </a:p>
          <a:p>
            <a:r>
              <a:rPr lang="pl-PL"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TROŠKOVI OPREME (4)</a:t>
            </a: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897836" y="1605128"/>
            <a:ext cx="10515600" cy="38591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sz="2200" dirty="0">
                <a:latin typeface="Open Sans" panose="020B0606030504020204" pitchFamily="34" charset="0"/>
                <a:ea typeface="Open Sans" panose="020B0606030504020204" pitchFamily="34" charset="0"/>
                <a:cs typeface="Open Sans" panose="020B0606030504020204" pitchFamily="34" charset="0"/>
              </a:rPr>
              <a:t>PP zagotovi, da je oprema med izvajanjem projekta </a:t>
            </a:r>
            <a:r>
              <a:rPr lang="pl-PL" sz="2200" b="1" dirty="0">
                <a:latin typeface="Open Sans" panose="020B0606030504020204" pitchFamily="34" charset="0"/>
                <a:ea typeface="Open Sans" panose="020B0606030504020204" pitchFamily="34" charset="0"/>
                <a:cs typeface="Open Sans" panose="020B0606030504020204" pitchFamily="34" charset="0"/>
              </a:rPr>
              <a:t>funkcionalna in se uporablja za namene projekta </a:t>
            </a:r>
            <a:r>
              <a:rPr lang="pl-PL" sz="2200" dirty="0">
                <a:latin typeface="Open Sans" panose="020B0606030504020204" pitchFamily="34" charset="0"/>
                <a:ea typeface="Open Sans" panose="020B0606030504020204" pitchFamily="34" charset="0"/>
                <a:cs typeface="Open Sans" panose="020B0606030504020204" pitchFamily="34" charset="0"/>
              </a:rPr>
              <a:t>/ </a:t>
            </a:r>
            <a:r>
              <a:rPr lang="pl-PL"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PP dužan je osigurati da je oprema tijekom provedbe projekta </a:t>
            </a:r>
            <a:r>
              <a:rPr lang="pl-PL" sz="22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funkcionalna i da se upotrebljava za potrebe projekta</a:t>
            </a:r>
          </a:p>
          <a:p>
            <a:r>
              <a:rPr lang="pl-PL" sz="2200" dirty="0">
                <a:latin typeface="Open Sans" panose="020B0606030504020204" pitchFamily="34" charset="0"/>
                <a:ea typeface="Open Sans" panose="020B0606030504020204" pitchFamily="34" charset="0"/>
                <a:cs typeface="Open Sans" panose="020B0606030504020204" pitchFamily="34" charset="0"/>
              </a:rPr>
              <a:t>PP kot lastnik opreme </a:t>
            </a:r>
            <a:r>
              <a:rPr lang="pl-PL" sz="2200" b="1" dirty="0">
                <a:latin typeface="Open Sans" panose="020B0606030504020204" pitchFamily="34" charset="0"/>
                <a:ea typeface="Open Sans" panose="020B0606030504020204" pitchFamily="34" charset="0"/>
                <a:cs typeface="Open Sans" panose="020B0606030504020204" pitchFamily="34" charset="0"/>
              </a:rPr>
              <a:t>hrani opremo in izvaja vzdrževalna dela </a:t>
            </a:r>
            <a:r>
              <a:rPr lang="pl-PL" sz="2200" dirty="0">
                <a:latin typeface="Open Sans" panose="020B0606030504020204" pitchFamily="34" charset="0"/>
                <a:ea typeface="Open Sans" panose="020B0606030504020204" pitchFamily="34" charset="0"/>
                <a:cs typeface="Open Sans" panose="020B0606030504020204" pitchFamily="34" charset="0"/>
              </a:rPr>
              <a:t>na opremi </a:t>
            </a:r>
            <a:r>
              <a:rPr lang="pl-PL" sz="2200" b="1" dirty="0">
                <a:latin typeface="Open Sans" panose="020B0606030504020204" pitchFamily="34" charset="0"/>
                <a:ea typeface="Open Sans" panose="020B0606030504020204" pitchFamily="34" charset="0"/>
                <a:cs typeface="Open Sans" panose="020B0606030504020204" pitchFamily="34" charset="0"/>
              </a:rPr>
              <a:t>vsaj 5 let od končnega plačila </a:t>
            </a:r>
            <a:r>
              <a:rPr lang="pl-PL" sz="2200" dirty="0">
                <a:latin typeface="Open Sans" panose="020B0606030504020204" pitchFamily="34" charset="0"/>
                <a:ea typeface="Open Sans" panose="020B0606030504020204" pitchFamily="34" charset="0"/>
                <a:cs typeface="Open Sans" panose="020B0606030504020204" pitchFamily="34" charset="0"/>
              </a:rPr>
              <a:t>ali v roku, določenem v pravilih o DP, kjer je to primerno / </a:t>
            </a:r>
            <a:r>
              <a:rPr lang="pl-PL"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PP kao vlasnik opreme dužan je </a:t>
            </a:r>
            <a:r>
              <a:rPr lang="pl-PL" sz="22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čuvati opremu u svom posjedu i održavati je minimalno 5 godina </a:t>
            </a:r>
            <a:r>
              <a:rPr lang="pl-PL"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počevši od završne isplate PP ili tijekom razdoblja utvrđenog pravilima o DP, ako je primjenjivo</a:t>
            </a:r>
          </a:p>
          <a:p>
            <a:pPr marL="0" indent="0">
              <a:buNone/>
            </a:pPr>
            <a:endParaRPr lang="en-SI"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Diagram poteka: nadomestni process 4">
            <a:extLst>
              <a:ext uri="{FF2B5EF4-FFF2-40B4-BE49-F238E27FC236}">
                <a16:creationId xmlns:a16="http://schemas.microsoft.com/office/drawing/2014/main" id="{46E3DF1F-155A-DA30-2435-E1007645BE68}"/>
              </a:ext>
            </a:extLst>
          </p:cNvPr>
          <p:cNvSpPr/>
          <p:nvPr/>
        </p:nvSpPr>
        <p:spPr>
          <a:xfrm>
            <a:off x="1277007" y="4444300"/>
            <a:ext cx="9637986" cy="1093076"/>
          </a:xfrm>
          <a:prstGeom prst="flowChartAlternateProcess">
            <a:avLst/>
          </a:prstGeom>
          <a:solidFill>
            <a:schemeClr val="accent6">
              <a:lumMod val="60000"/>
              <a:lumOff val="40000"/>
            </a:schemeClr>
          </a:solidFill>
          <a:ln w="190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pl-PL" sz="2000" dirty="0">
                <a:solidFill>
                  <a:srgbClr val="FF0000"/>
                </a:solidFill>
                <a:latin typeface="Open Sans" panose="020B0606030504020204" pitchFamily="34" charset="0"/>
                <a:ea typeface="Open Sans" panose="020B0606030504020204" pitchFamily="34" charset="0"/>
                <a:cs typeface="Open Sans" panose="020B0606030504020204" pitchFamily="34" charset="0"/>
              </a:rPr>
              <a:t>opreme ni mogoče nabaviti, najeti ali zakupiti pri drugem PP ali osebju PP v okviru projekta / opremu nije moguće kupiti, unajmiti ni zakupiti od drugog PP ili osoblja partnera unutar projekta</a:t>
            </a:r>
            <a:endParaRPr lang="sl-SI" sz="20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7" name="Grafika 6" descr="Badge Cross with solid fill">
            <a:extLst>
              <a:ext uri="{FF2B5EF4-FFF2-40B4-BE49-F238E27FC236}">
                <a16:creationId xmlns:a16="http://schemas.microsoft.com/office/drawing/2014/main" id="{8526A054-0A1F-46E9-9261-0310173781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1443" y="4559125"/>
            <a:ext cx="863426" cy="863426"/>
          </a:xfrm>
          <a:prstGeom prst="rect">
            <a:avLst/>
          </a:prstGeom>
        </p:spPr>
      </p:pic>
    </p:spTree>
    <p:extLst>
      <p:ext uri="{BB962C8B-B14F-4D97-AF65-F5344CB8AC3E}">
        <p14:creationId xmlns:p14="http://schemas.microsoft.com/office/powerpoint/2010/main" val="33403743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83820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2800" b="1" dirty="0">
                <a:latin typeface="Open Sans" panose="020B0606030504020204" pitchFamily="34" charset="0"/>
                <a:ea typeface="Open Sans" panose="020B0606030504020204" pitchFamily="34" charset="0"/>
                <a:cs typeface="Open Sans" panose="020B0606030504020204" pitchFamily="34" charset="0"/>
              </a:rPr>
              <a:t>STROŠKI ZA INFRASTRUKTURO IN </a:t>
            </a:r>
          </a:p>
          <a:p>
            <a:r>
              <a:rPr lang="pl-PL" sz="2800" b="1" dirty="0">
                <a:latin typeface="Open Sans" panose="020B0606030504020204" pitchFamily="34" charset="0"/>
                <a:ea typeface="Open Sans" panose="020B0606030504020204" pitchFamily="34" charset="0"/>
                <a:cs typeface="Open Sans" panose="020B0606030504020204" pitchFamily="34" charset="0"/>
              </a:rPr>
              <a:t>GRADNJE/ </a:t>
            </a:r>
            <a:r>
              <a:rPr lang="pl-PL"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TROŠKOVI INFRASTRUKTURE </a:t>
            </a:r>
          </a:p>
          <a:p>
            <a:r>
              <a:rPr lang="pl-PL"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I RADOVA (1)</a:t>
            </a: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1777050"/>
            <a:ext cx="10515600" cy="38591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pl-PL" sz="2400" dirty="0">
              <a:latin typeface="Open Sans" panose="020B0606030504020204" pitchFamily="34" charset="0"/>
              <a:ea typeface="Open Sans" panose="020B0606030504020204" pitchFamily="34" charset="0"/>
              <a:cs typeface="Open Sans" panose="020B0606030504020204" pitchFamily="34" charset="0"/>
            </a:endParaRPr>
          </a:p>
          <a:p>
            <a:r>
              <a:rPr lang="pl-PL" sz="2400" dirty="0">
                <a:latin typeface="Open Sans" panose="020B0606030504020204" pitchFamily="34" charset="0"/>
                <a:ea typeface="Open Sans" panose="020B0606030504020204" pitchFamily="34" charset="0"/>
                <a:cs typeface="Open Sans" panose="020B0606030504020204" pitchFamily="34" charset="0"/>
              </a:rPr>
              <a:t>nakup zemljišča (ne presega </a:t>
            </a:r>
            <a:r>
              <a:rPr lang="sl-SI" sz="2400" dirty="0">
                <a:latin typeface="Open Sans" panose="020B0606030504020204" pitchFamily="34" charset="0"/>
                <a:ea typeface="Open Sans" panose="020B0606030504020204" pitchFamily="34" charset="0"/>
                <a:cs typeface="Open Sans" panose="020B0606030504020204" pitchFamily="34" charset="0"/>
              </a:rPr>
              <a:t>10 % vseh upravičenih izdatkov za projekt) </a:t>
            </a:r>
            <a:r>
              <a:rPr lang="pl-PL" sz="2400" dirty="0">
                <a:latin typeface="Open Sans" panose="020B0606030504020204" pitchFamily="34" charset="0"/>
                <a:ea typeface="Open Sans" panose="020B0606030504020204" pitchFamily="34" charset="0"/>
                <a:cs typeface="Open Sans" panose="020B0606030504020204" pitchFamily="34" charset="0"/>
              </a:rPr>
              <a:t>/ </a:t>
            </a:r>
            <a:r>
              <a:rPr lang="pl-PL"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kupnja zemljišta (</a:t>
            </a:r>
            <a:r>
              <a:rPr lang="hr-HR"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ne premašuje 10 % od ukupnih prihvatljivih troškova projekta)</a:t>
            </a:r>
            <a:endParaRPr lang="pl-PL"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endParaRPr>
          </a:p>
          <a:p>
            <a:r>
              <a:rPr lang="pl-PL" sz="2400" dirty="0">
                <a:latin typeface="Open Sans" panose="020B0606030504020204" pitchFamily="34" charset="0"/>
                <a:ea typeface="Open Sans" panose="020B0606030504020204" pitchFamily="34" charset="0"/>
                <a:cs typeface="Open Sans" panose="020B0606030504020204" pitchFamily="34" charset="0"/>
              </a:rPr>
              <a:t>gradbeni material / </a:t>
            </a:r>
            <a:r>
              <a:rPr lang="pl-PL"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građevinski materijal</a:t>
            </a:r>
          </a:p>
          <a:p>
            <a:r>
              <a:rPr lang="pl-PL" sz="2400" dirty="0">
                <a:latin typeface="Open Sans" panose="020B0606030504020204" pitchFamily="34" charset="0"/>
                <a:ea typeface="Open Sans" panose="020B0606030504020204" pitchFamily="34" charset="0"/>
                <a:cs typeface="Open Sans" panose="020B0606030504020204" pitchFamily="34" charset="0"/>
              </a:rPr>
              <a:t>delovna sila / </a:t>
            </a:r>
            <a:r>
              <a:rPr lang="pl-PL"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troškovi rada</a:t>
            </a:r>
          </a:p>
          <a:p>
            <a:r>
              <a:rPr lang="pl-PL" sz="2400" dirty="0">
                <a:latin typeface="Open Sans" panose="020B0606030504020204" pitchFamily="34" charset="0"/>
                <a:ea typeface="Open Sans" panose="020B0606030504020204" pitchFamily="34" charset="0"/>
                <a:cs typeface="Open Sans" panose="020B0606030504020204" pitchFamily="34" charset="0"/>
              </a:rPr>
              <a:t>posebni ukrepi / </a:t>
            </a:r>
            <a:r>
              <a:rPr lang="pl-PL"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specijalizirane intervencije (npr. sanacija tla, razminiranje)</a:t>
            </a:r>
            <a:endParaRPr lang="pl-PL" sz="24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75431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83820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2800" b="1" dirty="0">
                <a:latin typeface="Open Sans" panose="020B0606030504020204" pitchFamily="34" charset="0"/>
                <a:ea typeface="Open Sans" panose="020B0606030504020204" pitchFamily="34" charset="0"/>
                <a:cs typeface="Open Sans" panose="020B0606030504020204" pitchFamily="34" charset="0"/>
              </a:rPr>
              <a:t>SPLOŠNE ZAHTEVE O UPRAVIČENOSTI/ </a:t>
            </a:r>
          </a:p>
          <a:p>
            <a:r>
              <a:rPr lang="sl-SI"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OPĆI ZAHTJEVI O PRIHVATLJIVOSTI (1)</a:t>
            </a:r>
            <a:endParaRPr lang="en-SI"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Content Placeholder 2">
            <a:extLst>
              <a:ext uri="{FF2B5EF4-FFF2-40B4-BE49-F238E27FC236}">
                <a16:creationId xmlns:a16="http://schemas.microsoft.com/office/drawing/2014/main" id="{72D1FEB3-6183-794B-834A-BDEC0FE77725}"/>
              </a:ext>
            </a:extLst>
          </p:cNvPr>
          <p:cNvSpPr txBox="1">
            <a:spLocks/>
          </p:cNvSpPr>
          <p:nvPr/>
        </p:nvSpPr>
        <p:spPr>
          <a:xfrm>
            <a:off x="957471" y="1612229"/>
            <a:ext cx="10515600" cy="5236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l-SI" sz="2400" dirty="0">
                <a:latin typeface="Open Sans" panose="020B0606030504020204" pitchFamily="34" charset="0"/>
                <a:ea typeface="Open Sans" panose="020B0606030504020204" pitchFamily="34" charset="0"/>
                <a:cs typeface="Open Sans" panose="020B0606030504020204" pitchFamily="34" charset="0"/>
              </a:rPr>
              <a:t>IZDATKI /</a:t>
            </a:r>
            <a:r>
              <a:rPr lang="sl-SI" sz="24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hr-HR"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TROŠKOVI</a:t>
            </a: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01488" y="2135909"/>
            <a:ext cx="10515600" cy="366962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l-SI" sz="2000" dirty="0">
                <a:latin typeface="Open Sans" panose="020B0606030504020204" pitchFamily="34" charset="0"/>
                <a:ea typeface="Open Sans" panose="020B0606030504020204" pitchFamily="34" charset="0"/>
                <a:cs typeface="Open Sans" panose="020B0606030504020204" pitchFamily="34" charset="0"/>
              </a:rPr>
              <a:t>se nanašajo na stroške izvajanja projekta </a:t>
            </a:r>
            <a:r>
              <a:rPr lang="sl-SI" sz="2000" b="1" dirty="0">
                <a:latin typeface="Open Sans" panose="020B0606030504020204" pitchFamily="34" charset="0"/>
                <a:ea typeface="Open Sans" panose="020B0606030504020204" pitchFamily="34" charset="0"/>
                <a:cs typeface="Open Sans" panose="020B0606030504020204" pitchFamily="34" charset="0"/>
              </a:rPr>
              <a:t>v zadnji veljavni prijavnici </a:t>
            </a:r>
            <a:r>
              <a:rPr lang="sl-SI" sz="2000" dirty="0">
                <a:latin typeface="Open Sans" panose="020B0606030504020204" pitchFamily="34" charset="0"/>
                <a:ea typeface="Open Sans" panose="020B0606030504020204" pitchFamily="34" charset="0"/>
                <a:cs typeface="Open Sans" panose="020B0606030504020204" pitchFamily="34" charset="0"/>
              </a:rPr>
              <a:t>/ </a:t>
            </a:r>
            <a:r>
              <a:rPr lang="pl-PL" sz="20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odnose se na troškove provedbe projekta u </a:t>
            </a:r>
            <a:r>
              <a:rPr lang="pl-PL" sz="20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zadnjoj valjanoj verziji obrasca za prijavu</a:t>
            </a:r>
            <a:endParaRPr lang="pl-PL" sz="2000" b="1"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sl-SI" sz="2000" dirty="0">
                <a:latin typeface="Open Sans" panose="020B0606030504020204" pitchFamily="34" charset="0"/>
                <a:ea typeface="Open Sans" panose="020B0606030504020204" pitchFamily="34" charset="0"/>
                <a:cs typeface="Open Sans" panose="020B0606030504020204" pitchFamily="34" charset="0"/>
              </a:rPr>
              <a:t>se nanašajo na projektne dejavnosti, ki </a:t>
            </a:r>
            <a:r>
              <a:rPr lang="sl-SI" sz="2000" b="1" dirty="0">
                <a:latin typeface="Open Sans" panose="020B0606030504020204" pitchFamily="34" charset="0"/>
                <a:ea typeface="Open Sans" panose="020B0606030504020204" pitchFamily="34" charset="0"/>
                <a:cs typeface="Open Sans" panose="020B0606030504020204" pitchFamily="34" charset="0"/>
              </a:rPr>
              <a:t>niso prejele podpore iz drugih skladov EU </a:t>
            </a:r>
            <a:r>
              <a:rPr lang="sl-SI" sz="2000" dirty="0">
                <a:latin typeface="Open Sans" panose="020B0606030504020204" pitchFamily="34" charset="0"/>
                <a:ea typeface="Open Sans" panose="020B0606030504020204" pitchFamily="34" charset="0"/>
                <a:cs typeface="Open Sans" panose="020B0606030504020204" pitchFamily="34" charset="0"/>
              </a:rPr>
              <a:t>ali drugih prispevkov tretjih oseb / </a:t>
            </a:r>
            <a:r>
              <a:rPr lang="sl-SI" sz="20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odnose se na projektne aktivnosti, </a:t>
            </a:r>
            <a:r>
              <a:rPr lang="hr-HR" sz="20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koje </a:t>
            </a:r>
            <a:r>
              <a:rPr lang="hr-HR" sz="20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nisu primile potporu iz drugih EU fondova </a:t>
            </a:r>
            <a:r>
              <a:rPr lang="hr-HR" sz="20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ili druge doprinose trećih strana</a:t>
            </a:r>
            <a:endParaRPr lang="hr-HR"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sl-SI" sz="2000" dirty="0">
                <a:latin typeface="Open Sans" panose="020B0606030504020204" pitchFamily="34" charset="0"/>
                <a:ea typeface="Open Sans" panose="020B0606030504020204" pitchFamily="34" charset="0"/>
                <a:cs typeface="Open Sans" panose="020B0606030504020204" pitchFamily="34" charset="0"/>
              </a:rPr>
              <a:t>so </a:t>
            </a:r>
            <a:r>
              <a:rPr lang="sl-SI" sz="2000" b="1" dirty="0">
                <a:latin typeface="Open Sans" panose="020B0606030504020204" pitchFamily="34" charset="0"/>
                <a:ea typeface="Open Sans" panose="020B0606030504020204" pitchFamily="34" charset="0"/>
                <a:cs typeface="Open Sans" panose="020B0606030504020204" pitchFamily="34" charset="0"/>
              </a:rPr>
              <a:t>bistvenega pomena za doseganje projektnih ciljev/učinkov </a:t>
            </a:r>
            <a:r>
              <a:rPr lang="sl-SI" sz="2000" dirty="0">
                <a:latin typeface="Open Sans" panose="020B0606030504020204" pitchFamily="34" charset="0"/>
                <a:ea typeface="Open Sans" panose="020B0606030504020204" pitchFamily="34" charset="0"/>
                <a:cs typeface="Open Sans" panose="020B0606030504020204" pitchFamily="34" charset="0"/>
              </a:rPr>
              <a:t>in ne bi nastali, če projekt ne bi bil izveden / </a:t>
            </a:r>
            <a:r>
              <a:rPr lang="hr-HR" sz="20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ključni su za postignuće projektnih ciljeva/ishoda</a:t>
            </a:r>
            <a:r>
              <a:rPr lang="hr-HR" sz="20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i ne bi nastali da projekt nije proveden</a:t>
            </a:r>
            <a:endParaRPr lang="hr-HR"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sl-SI" sz="2000" dirty="0">
                <a:latin typeface="Open Sans" panose="020B0606030504020204" pitchFamily="34" charset="0"/>
                <a:ea typeface="Open Sans" panose="020B0606030504020204" pitchFamily="34" charset="0"/>
                <a:cs typeface="Open Sans" panose="020B0606030504020204" pitchFamily="34" charset="0"/>
              </a:rPr>
              <a:t>so </a:t>
            </a:r>
            <a:r>
              <a:rPr lang="sl-SI" sz="2000" b="1" dirty="0">
                <a:latin typeface="Open Sans" panose="020B0606030504020204" pitchFamily="34" charset="0"/>
                <a:ea typeface="Open Sans" panose="020B0606030504020204" pitchFamily="34" charset="0"/>
                <a:cs typeface="Open Sans" panose="020B0606030504020204" pitchFamily="34" charset="0"/>
              </a:rPr>
              <a:t>v skladu z načelom dejanskih stroškov</a:t>
            </a:r>
            <a:r>
              <a:rPr lang="sl-SI" sz="2000" dirty="0">
                <a:latin typeface="Open Sans" panose="020B0606030504020204" pitchFamily="34" charset="0"/>
                <a:ea typeface="Open Sans" panose="020B0606030504020204" pitchFamily="34" charset="0"/>
                <a:cs typeface="Open Sans" panose="020B0606030504020204" pitchFamily="34" charset="0"/>
              </a:rPr>
              <a:t>, razen stroškov, izračunanih kot poenostavljene možnosti obračunavanja stroškov / </a:t>
            </a:r>
            <a:r>
              <a:rPr lang="sl-SI" sz="20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u </a:t>
            </a:r>
            <a:r>
              <a:rPr lang="hr-HR" sz="20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skladu su s načelom stvarnih troškova </a:t>
            </a:r>
            <a:r>
              <a:rPr lang="hr-HR" sz="20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osim troškova izračunatih s pomoću pojednostavljenih </a:t>
            </a:r>
            <a:r>
              <a:rPr lang="sl-SI" sz="20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mogućnosti obračuna troškova</a:t>
            </a:r>
            <a:endParaRPr lang="sl-SI"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SI"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225288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83820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2800" b="1" dirty="0">
                <a:latin typeface="Open Sans" panose="020B0606030504020204" pitchFamily="34" charset="0"/>
                <a:ea typeface="Open Sans" panose="020B0606030504020204" pitchFamily="34" charset="0"/>
                <a:cs typeface="Open Sans" panose="020B0606030504020204" pitchFamily="34" charset="0"/>
              </a:rPr>
              <a:t>STROŠKI ZA INFRASTRUKTURO IN </a:t>
            </a:r>
          </a:p>
          <a:p>
            <a:r>
              <a:rPr lang="pl-PL" sz="2800" b="1" dirty="0">
                <a:latin typeface="Open Sans" panose="020B0606030504020204" pitchFamily="34" charset="0"/>
                <a:ea typeface="Open Sans" panose="020B0606030504020204" pitchFamily="34" charset="0"/>
                <a:cs typeface="Open Sans" panose="020B0606030504020204" pitchFamily="34" charset="0"/>
              </a:rPr>
              <a:t>GRADNJE/ </a:t>
            </a:r>
            <a:r>
              <a:rPr lang="pl-PL"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TROŠKOVI INFRASTRUKTURE </a:t>
            </a:r>
          </a:p>
          <a:p>
            <a:r>
              <a:rPr lang="pl-PL"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I RADOVA (2)</a:t>
            </a: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1777050"/>
            <a:ext cx="10515600" cy="38591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pl-PL" sz="2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2" name="Slika 21">
            <a:extLst>
              <a:ext uri="{FF2B5EF4-FFF2-40B4-BE49-F238E27FC236}">
                <a16:creationId xmlns:a16="http://schemas.microsoft.com/office/drawing/2014/main" id="{BBD08530-B131-8F53-7253-DE78218481AC}"/>
              </a:ext>
            </a:extLst>
          </p:cNvPr>
          <p:cNvPicPr>
            <a:picLocks noChangeAspect="1"/>
          </p:cNvPicPr>
          <p:nvPr/>
        </p:nvPicPr>
        <p:blipFill>
          <a:blip r:embed="rId3"/>
          <a:stretch>
            <a:fillRect/>
          </a:stretch>
        </p:blipFill>
        <p:spPr>
          <a:xfrm>
            <a:off x="8021627" y="4141076"/>
            <a:ext cx="1293644" cy="1598886"/>
          </a:xfrm>
          <a:prstGeom prst="rect">
            <a:avLst/>
          </a:prstGeom>
        </p:spPr>
      </p:pic>
      <p:sp>
        <p:nvSpPr>
          <p:cNvPr id="23" name="Pravokotnik: zaokroženi vogali 22">
            <a:extLst>
              <a:ext uri="{FF2B5EF4-FFF2-40B4-BE49-F238E27FC236}">
                <a16:creationId xmlns:a16="http://schemas.microsoft.com/office/drawing/2014/main" id="{B4B53359-1D73-7FBC-A43B-8C804904BA82}"/>
              </a:ext>
            </a:extLst>
          </p:cNvPr>
          <p:cNvSpPr/>
          <p:nvPr/>
        </p:nvSpPr>
        <p:spPr>
          <a:xfrm>
            <a:off x="7483408" y="1524601"/>
            <a:ext cx="3541986" cy="2616475"/>
          </a:xfrm>
          <a:prstGeom prst="roundRect">
            <a:avLst/>
          </a:prstGeom>
          <a:solidFill>
            <a:schemeClr val="accent6">
              <a:lumMod val="40000"/>
              <a:lumOff val="60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sl-SI"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študije, presoje vplivov na okolje, arhitekturne ali inženirske dejavnosti / </a:t>
            </a:r>
            <a:r>
              <a:rPr lang="pl-PL" sz="2000" i="1" dirty="0">
                <a:solidFill>
                  <a:schemeClr val="tx1"/>
                </a:solidFill>
                <a:latin typeface="Open Sans" panose="020B0606030504020204" pitchFamily="34" charset="0"/>
                <a:ea typeface="Open Sans" panose="020B0606030504020204" pitchFamily="34" charset="0"/>
                <a:cs typeface="Open Sans" panose="020B0606030504020204" pitchFamily="34" charset="0"/>
              </a:rPr>
              <a:t>troškovi studija, procjene utjecaja na okoliš, aktivnosti povezane s arhitektima i inženjerima</a:t>
            </a:r>
            <a:endParaRPr lang="sl-SI" sz="2000" i="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 name="Pravokotnik 23">
            <a:extLst>
              <a:ext uri="{FF2B5EF4-FFF2-40B4-BE49-F238E27FC236}">
                <a16:creationId xmlns:a16="http://schemas.microsoft.com/office/drawing/2014/main" id="{6927BF21-7ED7-C1C3-1357-4F68BF87B016}"/>
              </a:ext>
            </a:extLst>
          </p:cNvPr>
          <p:cNvSpPr/>
          <p:nvPr/>
        </p:nvSpPr>
        <p:spPr>
          <a:xfrm>
            <a:off x="4183117" y="1826358"/>
            <a:ext cx="2522483" cy="1334774"/>
          </a:xfrm>
          <a:prstGeom prst="rect">
            <a:avLst/>
          </a:prstGeom>
          <a:solidFill>
            <a:schemeClr val="accent2">
              <a:lumMod val="60000"/>
              <a:lumOff val="40000"/>
            </a:schemeClr>
          </a:solidFill>
          <a:ln w="190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l-SI"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Stroški zunanjih strokovnjakov in storitev / </a:t>
            </a:r>
            <a:r>
              <a:rPr lang="sl-SI" sz="16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troškovi</a:t>
            </a:r>
            <a:r>
              <a:rPr lang="sl-SI"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sl-SI" sz="16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vanjskih</a:t>
            </a:r>
            <a:r>
              <a:rPr lang="sl-SI"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sl-SI" sz="16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stručnjaka</a:t>
            </a:r>
            <a:r>
              <a:rPr lang="sl-SI"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 i usluga</a:t>
            </a:r>
          </a:p>
        </p:txBody>
      </p:sp>
      <p:sp>
        <p:nvSpPr>
          <p:cNvPr id="25" name="Pravokotnik 24">
            <a:extLst>
              <a:ext uri="{FF2B5EF4-FFF2-40B4-BE49-F238E27FC236}">
                <a16:creationId xmlns:a16="http://schemas.microsoft.com/office/drawing/2014/main" id="{0566A17C-77B5-F4F0-CF3F-75B9F9AEAAAB}"/>
              </a:ext>
            </a:extLst>
          </p:cNvPr>
          <p:cNvSpPr/>
          <p:nvPr/>
        </p:nvSpPr>
        <p:spPr>
          <a:xfrm>
            <a:off x="4217624" y="3971056"/>
            <a:ext cx="2522483" cy="133477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l-SI"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Stroški osebja / </a:t>
            </a:r>
          </a:p>
          <a:p>
            <a:pPr algn="ctr"/>
            <a:r>
              <a:rPr lang="sl-SI" sz="2000" i="1" dirty="0" err="1">
                <a:solidFill>
                  <a:schemeClr val="tx1"/>
                </a:solidFill>
                <a:latin typeface="Open Sans" panose="020B0606030504020204" pitchFamily="34" charset="0"/>
                <a:ea typeface="Open Sans" panose="020B0606030504020204" pitchFamily="34" charset="0"/>
                <a:cs typeface="Open Sans" panose="020B0606030504020204" pitchFamily="34" charset="0"/>
              </a:rPr>
              <a:t>troškovi</a:t>
            </a:r>
            <a:r>
              <a:rPr lang="sl-SI" sz="2000" i="1"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sl-SI" sz="2000" i="1" dirty="0" err="1">
                <a:solidFill>
                  <a:schemeClr val="tx1"/>
                </a:solidFill>
                <a:latin typeface="Open Sans" panose="020B0606030504020204" pitchFamily="34" charset="0"/>
                <a:ea typeface="Open Sans" panose="020B0606030504020204" pitchFamily="34" charset="0"/>
                <a:cs typeface="Open Sans" panose="020B0606030504020204" pitchFamily="34" charset="0"/>
              </a:rPr>
              <a:t>osoblja</a:t>
            </a:r>
            <a:endParaRPr lang="sl-SI" sz="2000" i="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Pravokotnik: zaokroženi vogali 17">
            <a:extLst>
              <a:ext uri="{FF2B5EF4-FFF2-40B4-BE49-F238E27FC236}">
                <a16:creationId xmlns:a16="http://schemas.microsoft.com/office/drawing/2014/main" id="{DA765814-6650-6B39-090E-6A4DEA342321}"/>
              </a:ext>
            </a:extLst>
          </p:cNvPr>
          <p:cNvSpPr/>
          <p:nvPr/>
        </p:nvSpPr>
        <p:spPr>
          <a:xfrm>
            <a:off x="957471" y="1797868"/>
            <a:ext cx="2567720" cy="1264910"/>
          </a:xfrm>
          <a:prstGeom prst="roundRect">
            <a:avLst/>
          </a:prstGeom>
          <a:solidFill>
            <a:schemeClr val="accent6">
              <a:lumMod val="60000"/>
              <a:lumOff val="40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l-SI"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gradbeni nadzor / </a:t>
            </a:r>
          </a:p>
          <a:p>
            <a:pPr algn="ctr"/>
            <a:r>
              <a:rPr lang="pl-PL" sz="2000" i="1" dirty="0">
                <a:solidFill>
                  <a:schemeClr val="tx1"/>
                </a:solidFill>
                <a:latin typeface="Open Sans" panose="020B0606030504020204" pitchFamily="34" charset="0"/>
                <a:ea typeface="Open Sans" panose="020B0606030504020204" pitchFamily="34" charset="0"/>
                <a:cs typeface="Open Sans" panose="020B0606030504020204" pitchFamily="34" charset="0"/>
              </a:rPr>
              <a:t>nadzor gradnje</a:t>
            </a:r>
            <a:endParaRPr lang="sl-SI" sz="2000" i="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7" name="Slika 26" descr="Pens and rulers">
            <a:extLst>
              <a:ext uri="{FF2B5EF4-FFF2-40B4-BE49-F238E27FC236}">
                <a16:creationId xmlns:a16="http://schemas.microsoft.com/office/drawing/2014/main" id="{4313C96C-446E-7D54-DD00-30A8C6D00B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19887" y="4313800"/>
            <a:ext cx="1686494" cy="1124329"/>
          </a:xfrm>
          <a:prstGeom prst="rect">
            <a:avLst/>
          </a:prstGeom>
        </p:spPr>
      </p:pic>
      <p:pic>
        <p:nvPicPr>
          <p:cNvPr id="29" name="Slika 28" descr="Safety professional in front of power plant">
            <a:extLst>
              <a:ext uri="{FF2B5EF4-FFF2-40B4-BE49-F238E27FC236}">
                <a16:creationId xmlns:a16="http://schemas.microsoft.com/office/drawing/2014/main" id="{8299D1CC-EBC8-4F1A-9589-6ADF05DC34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3517" y="3429000"/>
            <a:ext cx="2217085" cy="1480353"/>
          </a:xfrm>
          <a:prstGeom prst="rect">
            <a:avLst/>
          </a:prstGeom>
        </p:spPr>
      </p:pic>
      <p:cxnSp>
        <p:nvCxnSpPr>
          <p:cNvPr id="34" name="Raven puščični povezovalnik 33">
            <a:extLst>
              <a:ext uri="{FF2B5EF4-FFF2-40B4-BE49-F238E27FC236}">
                <a16:creationId xmlns:a16="http://schemas.microsoft.com/office/drawing/2014/main" id="{A8B4E226-6E95-F5ED-C895-29DD2E52DED8}"/>
              </a:ext>
            </a:extLst>
          </p:cNvPr>
          <p:cNvCxnSpPr>
            <a:cxnSpLocks/>
            <a:endCxn id="25" idx="3"/>
          </p:cNvCxnSpPr>
          <p:nvPr/>
        </p:nvCxnSpPr>
        <p:spPr>
          <a:xfrm flipH="1">
            <a:off x="6740107" y="3942317"/>
            <a:ext cx="833843" cy="696126"/>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36" name="Raven puščični povezovalnik 35">
            <a:extLst>
              <a:ext uri="{FF2B5EF4-FFF2-40B4-BE49-F238E27FC236}">
                <a16:creationId xmlns:a16="http://schemas.microsoft.com/office/drawing/2014/main" id="{54F3A3C6-F738-6211-A17B-A55D32730B20}"/>
              </a:ext>
            </a:extLst>
          </p:cNvPr>
          <p:cNvCxnSpPr>
            <a:cxnSpLocks/>
          </p:cNvCxnSpPr>
          <p:nvPr/>
        </p:nvCxnSpPr>
        <p:spPr>
          <a:xfrm flipH="1">
            <a:off x="6705599" y="2617076"/>
            <a:ext cx="777809" cy="0"/>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39" name="Raven puščični povezovalnik 38">
            <a:extLst>
              <a:ext uri="{FF2B5EF4-FFF2-40B4-BE49-F238E27FC236}">
                <a16:creationId xmlns:a16="http://schemas.microsoft.com/office/drawing/2014/main" id="{19976FB4-B3B5-260D-B8CE-0A65F8A33034}"/>
              </a:ext>
            </a:extLst>
          </p:cNvPr>
          <p:cNvCxnSpPr>
            <a:cxnSpLocks/>
            <a:stCxn id="18" idx="3"/>
          </p:cNvCxnSpPr>
          <p:nvPr/>
        </p:nvCxnSpPr>
        <p:spPr>
          <a:xfrm>
            <a:off x="3525191" y="2430323"/>
            <a:ext cx="657925" cy="0"/>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6719633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83820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28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STROŠKI ZA INFRASTRUKTURO IN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28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GRADNJE/ </a:t>
            </a:r>
            <a:r>
              <a:rPr kumimoji="0" lang="pl-PL" sz="2800" b="1" i="0" u="none" strike="noStrike" kern="1200" cap="none" spc="0" normalizeH="0" baseline="0" noProof="0" dirty="0">
                <a:ln>
                  <a:noFill/>
                </a:ln>
                <a:solidFill>
                  <a:srgbClr val="4472C4">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TROŠKOVI INFRASTRUKTURE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2800" b="1" i="0" u="none" strike="noStrike" kern="1200" cap="none" spc="0" normalizeH="0" baseline="0" noProof="0" dirty="0">
                <a:ln>
                  <a:noFill/>
                </a:ln>
                <a:solidFill>
                  <a:srgbClr val="4472C4">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I RADOVA (3)</a:t>
            </a: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1604326"/>
            <a:ext cx="10515600" cy="40264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sz="2200" dirty="0">
                <a:latin typeface="Open Sans" panose="020B0606030504020204" pitchFamily="34" charset="0"/>
                <a:ea typeface="Open Sans" panose="020B0606030504020204" pitchFamily="34" charset="0"/>
                <a:cs typeface="Open Sans" panose="020B0606030504020204" pitchFamily="34" charset="0"/>
              </a:rPr>
              <a:t>stroški za infrastrukturo in gradnje </a:t>
            </a:r>
            <a:r>
              <a:rPr lang="pl-PL" sz="2200" b="1" dirty="0">
                <a:latin typeface="Open Sans" panose="020B0606030504020204" pitchFamily="34" charset="0"/>
                <a:ea typeface="Open Sans" panose="020B0606030504020204" pitchFamily="34" charset="0"/>
                <a:cs typeface="Open Sans" panose="020B0606030504020204" pitchFamily="34" charset="0"/>
              </a:rPr>
              <a:t>izven programskega območja niso upravičeni</a:t>
            </a:r>
            <a:r>
              <a:rPr lang="pl-PL" sz="2200" dirty="0">
                <a:latin typeface="Open Sans" panose="020B0606030504020204" pitchFamily="34" charset="0"/>
                <a:ea typeface="Open Sans" panose="020B0606030504020204" pitchFamily="34" charset="0"/>
                <a:cs typeface="Open Sans" panose="020B0606030504020204" pitchFamily="34" charset="0"/>
              </a:rPr>
              <a:t> / </a:t>
            </a:r>
            <a:r>
              <a:rPr lang="pl-PL"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troškovi za infrastrukturu i radove </a:t>
            </a:r>
            <a:r>
              <a:rPr lang="pl-PL" sz="22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izvan programskog područja nisu prihvatljivi</a:t>
            </a:r>
          </a:p>
          <a:p>
            <a:r>
              <a:rPr lang="pl-PL" sz="2200" dirty="0">
                <a:latin typeface="Open Sans" panose="020B0606030504020204" pitchFamily="34" charset="0"/>
                <a:ea typeface="Open Sans" panose="020B0606030504020204" pitchFamily="34" charset="0"/>
                <a:cs typeface="Open Sans" panose="020B0606030504020204" pitchFamily="34" charset="0"/>
              </a:rPr>
              <a:t>kjer je to potrebno, morajo </a:t>
            </a:r>
            <a:r>
              <a:rPr lang="pl-PL" sz="2200" b="1" dirty="0">
                <a:latin typeface="Open Sans" panose="020B0606030504020204" pitchFamily="34" charset="0"/>
                <a:ea typeface="Open Sans" panose="020B0606030504020204" pitchFamily="34" charset="0"/>
                <a:cs typeface="Open Sans" panose="020B0606030504020204" pitchFamily="34" charset="0"/>
              </a:rPr>
              <a:t>gradnje predhodno odobriti ustrezni organi </a:t>
            </a:r>
            <a:r>
              <a:rPr lang="pl-PL" sz="2200" dirty="0">
                <a:latin typeface="Open Sans" panose="020B0606030504020204" pitchFamily="34" charset="0"/>
                <a:ea typeface="Open Sans" panose="020B0606030504020204" pitchFamily="34" charset="0"/>
                <a:cs typeface="Open Sans" panose="020B0606030504020204" pitchFamily="34" charset="0"/>
              </a:rPr>
              <a:t>/ </a:t>
            </a:r>
            <a:r>
              <a:rPr lang="pl-PL"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gdje je to potrebno, radove </a:t>
            </a:r>
            <a:r>
              <a:rPr lang="pl-PL" sz="22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prethodno moraju odobriti nacionalna / regionalna / lokalna tijela </a:t>
            </a:r>
          </a:p>
          <a:p>
            <a:r>
              <a:rPr lang="pl-PL" sz="2200" dirty="0">
                <a:latin typeface="Open Sans" panose="020B0606030504020204" pitchFamily="34" charset="0"/>
                <a:ea typeface="Open Sans" panose="020B0606030504020204" pitchFamily="34" charset="0"/>
                <a:cs typeface="Open Sans" panose="020B0606030504020204" pitchFamily="34" charset="0"/>
              </a:rPr>
              <a:t>zemljišče in/ali zgradbe, morajo biti </a:t>
            </a:r>
            <a:r>
              <a:rPr lang="pl-PL" sz="2200" b="1" dirty="0">
                <a:latin typeface="Open Sans" panose="020B0606030504020204" pitchFamily="34" charset="0"/>
                <a:ea typeface="Open Sans" panose="020B0606030504020204" pitchFamily="34" charset="0"/>
                <a:cs typeface="Open Sans" panose="020B0606030504020204" pitchFamily="34" charset="0"/>
              </a:rPr>
              <a:t>v lasti PP </a:t>
            </a:r>
            <a:r>
              <a:rPr lang="pl-PL" sz="2200" dirty="0">
                <a:latin typeface="Open Sans" panose="020B0606030504020204" pitchFamily="34" charset="0"/>
                <a:ea typeface="Open Sans" panose="020B0606030504020204" pitchFamily="34" charset="0"/>
                <a:cs typeface="Open Sans" panose="020B0606030504020204" pitchFamily="34" charset="0"/>
              </a:rPr>
              <a:t>ali pa mora obstajati </a:t>
            </a:r>
            <a:r>
              <a:rPr lang="pl-PL" sz="2200" b="1" dirty="0">
                <a:latin typeface="Open Sans" panose="020B0606030504020204" pitchFamily="34" charset="0"/>
                <a:ea typeface="Open Sans" panose="020B0606030504020204" pitchFamily="34" charset="0"/>
                <a:cs typeface="Open Sans" panose="020B0606030504020204" pitchFamily="34" charset="0"/>
              </a:rPr>
              <a:t>dolgoročni pravno zavezujoč sporazum, ki velja še vsaj 5 let </a:t>
            </a:r>
            <a:r>
              <a:rPr lang="pl-PL" sz="2200" dirty="0">
                <a:latin typeface="Open Sans" panose="020B0606030504020204" pitchFamily="34" charset="0"/>
                <a:ea typeface="Open Sans" panose="020B0606030504020204" pitchFamily="34" charset="0"/>
                <a:cs typeface="Open Sans" panose="020B0606030504020204" pitchFamily="34" charset="0"/>
              </a:rPr>
              <a:t>po končnem plačilu PP (oz. kot je to določeno v pravilih za DP) / </a:t>
            </a:r>
            <a:r>
              <a:rPr lang="pl-PL"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zemljište i/ili zgrade gdje moraju biti </a:t>
            </a:r>
            <a:r>
              <a:rPr lang="pl-PL" sz="22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u vlasništvu PP </a:t>
            </a:r>
            <a:r>
              <a:rPr lang="pl-PL"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ili mora postojati ugovor o </a:t>
            </a:r>
            <a:r>
              <a:rPr lang="pl-PL" sz="22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dugoročnom najmu (koji vrijedi najmanje 5 godina </a:t>
            </a:r>
            <a:r>
              <a:rPr lang="pl-PL"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nakon posljednje isplate PP ili unutar vremenskog razdoblja definiranog u pravilima o DP)</a:t>
            </a:r>
          </a:p>
        </p:txBody>
      </p:sp>
      <p:pic>
        <p:nvPicPr>
          <p:cNvPr id="3" name="Slika 2">
            <a:extLst>
              <a:ext uri="{FF2B5EF4-FFF2-40B4-BE49-F238E27FC236}">
                <a16:creationId xmlns:a16="http://schemas.microsoft.com/office/drawing/2014/main" id="{04638B56-7031-C57A-317C-42B019F8DDDF}"/>
              </a:ext>
            </a:extLst>
          </p:cNvPr>
          <p:cNvPicPr>
            <a:picLocks noChangeAspect="1"/>
          </p:cNvPicPr>
          <p:nvPr/>
        </p:nvPicPr>
        <p:blipFill>
          <a:blip r:embed="rId3"/>
          <a:stretch>
            <a:fillRect/>
          </a:stretch>
        </p:blipFill>
        <p:spPr>
          <a:xfrm>
            <a:off x="229877" y="1421547"/>
            <a:ext cx="1097375" cy="1097375"/>
          </a:xfrm>
          <a:prstGeom prst="rect">
            <a:avLst/>
          </a:prstGeom>
        </p:spPr>
      </p:pic>
    </p:spTree>
    <p:extLst>
      <p:ext uri="{BB962C8B-B14F-4D97-AF65-F5344CB8AC3E}">
        <p14:creationId xmlns:p14="http://schemas.microsoft.com/office/powerpoint/2010/main" val="23449824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83820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1076742"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2800" b="1" dirty="0">
                <a:latin typeface="Open Sans" panose="020B0606030504020204" pitchFamily="34" charset="0"/>
                <a:ea typeface="Open Sans" panose="020B0606030504020204" pitchFamily="34" charset="0"/>
                <a:cs typeface="Open Sans" panose="020B0606030504020204" pitchFamily="34" charset="0"/>
              </a:rPr>
              <a:t>STROŠKI ZA INFRASTRUKTURO IN </a:t>
            </a:r>
          </a:p>
          <a:p>
            <a:r>
              <a:rPr lang="pl-PL" sz="2800" b="1" dirty="0">
                <a:latin typeface="Open Sans" panose="020B0606030504020204" pitchFamily="34" charset="0"/>
                <a:ea typeface="Open Sans" panose="020B0606030504020204" pitchFamily="34" charset="0"/>
                <a:cs typeface="Open Sans" panose="020B0606030504020204" pitchFamily="34" charset="0"/>
              </a:rPr>
              <a:t>GRADNJE/ </a:t>
            </a:r>
            <a:r>
              <a:rPr lang="pl-PL"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TROŠKOVI INFRASTRUKTURE </a:t>
            </a:r>
          </a:p>
          <a:p>
            <a:r>
              <a:rPr lang="pl-PL"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I RADOVA (4)</a:t>
            </a: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1690688"/>
            <a:ext cx="10515600" cy="41138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sz="2200" dirty="0">
                <a:latin typeface="Open Sans" panose="020B0606030504020204" pitchFamily="34" charset="0"/>
                <a:ea typeface="Open Sans" panose="020B0606030504020204" pitchFamily="34" charset="0"/>
                <a:cs typeface="Open Sans" panose="020B0606030504020204" pitchFamily="34" charset="0"/>
              </a:rPr>
              <a:t>PP mora izvajati </a:t>
            </a:r>
            <a:r>
              <a:rPr lang="pl-PL" sz="2200" b="1" dirty="0">
                <a:latin typeface="Open Sans" panose="020B0606030504020204" pitchFamily="34" charset="0"/>
                <a:ea typeface="Open Sans" panose="020B0606030504020204" pitchFamily="34" charset="0"/>
                <a:cs typeface="Open Sans" panose="020B0606030504020204" pitchFamily="34" charset="0"/>
              </a:rPr>
              <a:t>vzdrževalna dela na investiciji v času trajanja projekta </a:t>
            </a:r>
            <a:r>
              <a:rPr lang="pl-PL" sz="2200" dirty="0">
                <a:latin typeface="Open Sans" panose="020B0606030504020204" pitchFamily="34" charset="0"/>
                <a:ea typeface="Open Sans" panose="020B0606030504020204" pitchFamily="34" charset="0"/>
                <a:cs typeface="Open Sans" panose="020B0606030504020204" pitchFamily="34" charset="0"/>
              </a:rPr>
              <a:t>in še </a:t>
            </a:r>
            <a:r>
              <a:rPr lang="pl-PL" sz="2200" b="1" dirty="0">
                <a:latin typeface="Open Sans" panose="020B0606030504020204" pitchFamily="34" charset="0"/>
                <a:ea typeface="Open Sans" panose="020B0606030504020204" pitchFamily="34" charset="0"/>
                <a:cs typeface="Open Sans" panose="020B0606030504020204" pitchFamily="34" charset="0"/>
              </a:rPr>
              <a:t>vsaj pet let </a:t>
            </a:r>
            <a:r>
              <a:rPr lang="pl-PL" sz="2200" dirty="0">
                <a:latin typeface="Open Sans" panose="020B0606030504020204" pitchFamily="34" charset="0"/>
                <a:ea typeface="Open Sans" panose="020B0606030504020204" pitchFamily="34" charset="0"/>
                <a:cs typeface="Open Sans" panose="020B0606030504020204" pitchFamily="34" charset="0"/>
              </a:rPr>
              <a:t>od končnega plačila PP ali v roku, določenem v pravilih o DP, kjer je to primerno/ </a:t>
            </a:r>
            <a:r>
              <a:rPr lang="pl-PL"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PP dužan je </a:t>
            </a:r>
            <a:r>
              <a:rPr lang="pl-PL" sz="22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izvoditi radove održavanja na investiciji tijekom provedbe projekta </a:t>
            </a:r>
            <a:r>
              <a:rPr lang="pl-PL"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te minimalno </a:t>
            </a:r>
            <a:r>
              <a:rPr lang="pl-PL" sz="22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pet godina </a:t>
            </a:r>
            <a:r>
              <a:rPr lang="pl-PL"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počevši od završne isplate PP ili tijekom razdoblja utvrđenog pravilima o DP, ako je primjenjivo</a:t>
            </a:r>
          </a:p>
          <a:p>
            <a:r>
              <a:rPr lang="pl-PL" sz="2200" dirty="0">
                <a:latin typeface="Open Sans" panose="020B0606030504020204" pitchFamily="34" charset="0"/>
                <a:ea typeface="Open Sans" panose="020B0606030504020204" pitchFamily="34" charset="0"/>
                <a:cs typeface="Open Sans" panose="020B0606030504020204" pitchFamily="34" charset="0"/>
              </a:rPr>
              <a:t>če so infrastruktura in gradnje </a:t>
            </a:r>
            <a:r>
              <a:rPr lang="pl-PL" sz="2200" b="1" dirty="0">
                <a:latin typeface="Open Sans" panose="020B0606030504020204" pitchFamily="34" charset="0"/>
                <a:ea typeface="Open Sans" panose="020B0606030504020204" pitchFamily="34" charset="0"/>
                <a:cs typeface="Open Sans" panose="020B0606030504020204" pitchFamily="34" charset="0"/>
              </a:rPr>
              <a:t>del večje naložbe</a:t>
            </a:r>
            <a:r>
              <a:rPr lang="pl-PL" sz="2200" dirty="0">
                <a:latin typeface="Open Sans" panose="020B0606030504020204" pitchFamily="34" charset="0"/>
                <a:ea typeface="Open Sans" panose="020B0606030504020204" pitchFamily="34" charset="0"/>
                <a:cs typeface="Open Sans" panose="020B0606030504020204" pitchFamily="34" charset="0"/>
              </a:rPr>
              <a:t>, ki se financira iz drugih virov, mora biti </a:t>
            </a:r>
            <a:r>
              <a:rPr lang="pl-PL" sz="2200" b="1" dirty="0">
                <a:latin typeface="Open Sans" panose="020B0606030504020204" pitchFamily="34" charset="0"/>
                <a:ea typeface="Open Sans" panose="020B0606030504020204" pitchFamily="34" charset="0"/>
                <a:cs typeface="Open Sans" panose="020B0606030504020204" pitchFamily="34" charset="0"/>
              </a:rPr>
              <a:t>del, ki ga financira IP SI-HR projekt, jasno in nedvoumno določljiv</a:t>
            </a:r>
            <a:r>
              <a:rPr lang="pl-PL" sz="2200" dirty="0">
                <a:latin typeface="Open Sans" panose="020B0606030504020204" pitchFamily="34" charset="0"/>
                <a:ea typeface="Open Sans" panose="020B0606030504020204" pitchFamily="34" charset="0"/>
                <a:cs typeface="Open Sans" panose="020B0606030504020204" pitchFamily="34" charset="0"/>
              </a:rPr>
              <a:t> / </a:t>
            </a:r>
            <a:r>
              <a:rPr lang="pl-PL"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u slučaju da su infrastruktura i </a:t>
            </a:r>
            <a:r>
              <a:rPr lang="pl-PL" sz="22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radovi dio većeg infrastrukturnog ulaganja</a:t>
            </a:r>
            <a:r>
              <a:rPr lang="pl-PL"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koje se financira iz drugih izvora, </a:t>
            </a:r>
            <a:r>
              <a:rPr lang="pl-PL" sz="22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dio koji financira IP SI-HR mora biti moguće jasno i nedvosmisleno identificirati </a:t>
            </a:r>
            <a:r>
              <a:rPr lang="pl-PL"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(npr. projektne aktivnosti koje se financiraju iz projekta, postotak ukupne vrijednosti ugovora) </a:t>
            </a:r>
          </a:p>
        </p:txBody>
      </p:sp>
    </p:spTree>
    <p:extLst>
      <p:ext uri="{BB962C8B-B14F-4D97-AF65-F5344CB8AC3E}">
        <p14:creationId xmlns:p14="http://schemas.microsoft.com/office/powerpoint/2010/main" val="33076788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83820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1076742"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2800" b="1" dirty="0">
                <a:latin typeface="Open Sans" panose="020B0606030504020204" pitchFamily="34" charset="0"/>
                <a:ea typeface="Open Sans" panose="020B0606030504020204" pitchFamily="34" charset="0"/>
                <a:cs typeface="Open Sans" panose="020B0606030504020204" pitchFamily="34" charset="0"/>
              </a:rPr>
              <a:t>UPORABA LOGOTIPA (TABLE) /</a:t>
            </a:r>
          </a:p>
          <a:p>
            <a:r>
              <a:rPr lang="pl-PL"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PRIMIJENA LOGOTIPA (PANOI)</a:t>
            </a: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2" y="1690688"/>
            <a:ext cx="4188508" cy="41138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l-SI" sz="2200" dirty="0">
                <a:latin typeface="Open Sans" panose="020B0606030504020204" pitchFamily="34" charset="0"/>
                <a:ea typeface="Open Sans" panose="020B0606030504020204" pitchFamily="34" charset="0"/>
                <a:cs typeface="Open Sans" panose="020B0606030504020204" pitchFamily="34" charset="0"/>
              </a:rPr>
              <a:t>v primeru projektov, ki vključujejo fizične naložbe ali nakup opreme </a:t>
            </a:r>
            <a:r>
              <a:rPr lang="sl-SI" sz="2200" b="1" dirty="0">
                <a:latin typeface="Open Sans" panose="020B0606030504020204" pitchFamily="34" charset="0"/>
                <a:ea typeface="Open Sans" panose="020B0606030504020204" pitchFamily="34" charset="0"/>
                <a:cs typeface="Open Sans" panose="020B0606030504020204" pitchFamily="34" charset="0"/>
              </a:rPr>
              <a:t>v vrednosti nad 100.000 EUR </a:t>
            </a:r>
            <a:r>
              <a:rPr lang="sl-SI" sz="2200" dirty="0">
                <a:latin typeface="Open Sans" panose="020B0606030504020204" pitchFamily="34" charset="0"/>
                <a:ea typeface="Open Sans" panose="020B0606030504020204" pitchFamily="34" charset="0"/>
                <a:cs typeface="Open Sans" panose="020B0606030504020204" pitchFamily="34" charset="0"/>
              </a:rPr>
              <a:t>je treba postaviti </a:t>
            </a:r>
            <a:r>
              <a:rPr lang="sl-SI" sz="2200" b="1" dirty="0">
                <a:latin typeface="Open Sans" panose="020B0606030504020204" pitchFamily="34" charset="0"/>
                <a:ea typeface="Open Sans" panose="020B0606030504020204" pitchFamily="34" charset="0"/>
                <a:cs typeface="Open Sans" panose="020B0606030504020204" pitchFamily="34" charset="0"/>
              </a:rPr>
              <a:t>trajne plošče ali table</a:t>
            </a:r>
            <a:r>
              <a:rPr lang="sl-SI" sz="2200" dirty="0">
                <a:latin typeface="Open Sans" panose="020B0606030504020204" pitchFamily="34" charset="0"/>
                <a:ea typeface="Open Sans" panose="020B0606030504020204" pitchFamily="34" charset="0"/>
                <a:cs typeface="Open Sans" panose="020B0606030504020204" pitchFamily="34" charset="0"/>
              </a:rPr>
              <a:t> na lokacijah </a:t>
            </a:r>
            <a:r>
              <a:rPr lang="pl-PL" sz="2200" dirty="0">
                <a:latin typeface="Open Sans" panose="020B0606030504020204" pitchFamily="34" charset="0"/>
                <a:ea typeface="Open Sans" panose="020B0606030504020204" pitchFamily="34" charset="0"/>
                <a:cs typeface="Open Sans" panose="020B0606030504020204" pitchFamily="34" charset="0"/>
              </a:rPr>
              <a:t>/ </a:t>
            </a:r>
            <a:r>
              <a:rPr lang="hr-HR"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u slučaju projekata koji uključuju fizička ulaganja ili nabavu opreme ukupne vrijednosti </a:t>
            </a:r>
            <a:r>
              <a:rPr lang="hr-HR" sz="22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veće od 100.000 EUR</a:t>
            </a:r>
            <a:r>
              <a:rPr lang="hr-HR"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projekt mora postaviti </a:t>
            </a:r>
            <a:r>
              <a:rPr lang="hr-HR" sz="22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trajne ploče ili panoe</a:t>
            </a:r>
            <a:r>
              <a:rPr lang="hr-HR"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na lokacijama</a:t>
            </a:r>
            <a:endParaRPr lang="pl-PL"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Slika 2">
            <a:extLst>
              <a:ext uri="{FF2B5EF4-FFF2-40B4-BE49-F238E27FC236}">
                <a16:creationId xmlns:a16="http://schemas.microsoft.com/office/drawing/2014/main" id="{54FE34F9-E1D2-26D1-E90B-E3CA6F3CDA22}"/>
              </a:ext>
            </a:extLst>
          </p:cNvPr>
          <p:cNvPicPr>
            <a:picLocks noChangeAspect="1"/>
          </p:cNvPicPr>
          <p:nvPr/>
        </p:nvPicPr>
        <p:blipFill>
          <a:blip r:embed="rId3"/>
          <a:stretch>
            <a:fillRect/>
          </a:stretch>
        </p:blipFill>
        <p:spPr>
          <a:xfrm>
            <a:off x="5384521" y="2023750"/>
            <a:ext cx="5730737" cy="2810500"/>
          </a:xfrm>
          <a:prstGeom prst="rect">
            <a:avLst/>
          </a:prstGeom>
          <a:effectLst>
            <a:outerShdw blurRad="50800" dist="50800" dir="5400000" algn="ctr" rotWithShape="0">
              <a:srgbClr val="00579D"/>
            </a:outerShdw>
          </a:effectLst>
        </p:spPr>
      </p:pic>
    </p:spTree>
    <p:extLst>
      <p:ext uri="{BB962C8B-B14F-4D97-AF65-F5344CB8AC3E}">
        <p14:creationId xmlns:p14="http://schemas.microsoft.com/office/powerpoint/2010/main" val="28873055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83820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396329" cy="14119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2800" b="1" dirty="0">
                <a:latin typeface="Open Sans" panose="020B0606030504020204" pitchFamily="34" charset="0"/>
                <a:ea typeface="Open Sans" panose="020B0606030504020204" pitchFamily="34" charset="0"/>
                <a:cs typeface="Open Sans" panose="020B0606030504020204" pitchFamily="34" charset="0"/>
              </a:rPr>
              <a:t>40 % PAVŠALNA STOPNJA ZA DRUGE </a:t>
            </a:r>
          </a:p>
          <a:p>
            <a:r>
              <a:rPr lang="pl-PL" sz="2800" b="1" dirty="0">
                <a:latin typeface="Open Sans" panose="020B0606030504020204" pitchFamily="34" charset="0"/>
                <a:ea typeface="Open Sans" panose="020B0606030504020204" pitchFamily="34" charset="0"/>
                <a:cs typeface="Open Sans" panose="020B0606030504020204" pitchFamily="34" charset="0"/>
              </a:rPr>
              <a:t>STROŠKE / </a:t>
            </a:r>
            <a:r>
              <a:rPr lang="pl-PL"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FIKSNA STOPA OD 40% ZA </a:t>
            </a:r>
          </a:p>
          <a:p>
            <a:r>
              <a:rPr lang="pl-PL"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OSTALE TROŠKOVE</a:t>
            </a: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1777050"/>
            <a:ext cx="10515600" cy="3859173"/>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l-SI" sz="2600" b="1"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STROŠKOVNI NAČRT SESTAVLJAJO / PRORAČUN PP SADRŽAVA:</a:t>
            </a:r>
          </a:p>
          <a:p>
            <a:pPr>
              <a:buFont typeface="Wingdings" panose="05000000000000000000" pitchFamily="2" charset="2"/>
              <a:buChar char="ü"/>
            </a:pPr>
            <a:r>
              <a:rPr lang="sl-SI" sz="2200" b="1" dirty="0">
                <a:latin typeface="Open Sans" panose="020B0606030504020204" pitchFamily="34" charset="0"/>
                <a:ea typeface="Open Sans" panose="020B0606030504020204" pitchFamily="34" charset="0"/>
                <a:cs typeface="Open Sans" panose="020B0606030504020204" pitchFamily="34" charset="0"/>
              </a:rPr>
              <a:t>stroški osebja </a:t>
            </a:r>
            <a:r>
              <a:rPr lang="sl-SI" sz="2200" dirty="0">
                <a:latin typeface="Open Sans" panose="020B0606030504020204" pitchFamily="34" charset="0"/>
                <a:ea typeface="Open Sans" panose="020B0606030504020204" pitchFamily="34" charset="0"/>
                <a:cs typeface="Open Sans" panose="020B0606030504020204" pitchFamily="34" charset="0"/>
              </a:rPr>
              <a:t>(dejanski stroški) / </a:t>
            </a:r>
            <a:r>
              <a:rPr lang="sl-SI" sz="2200" b="1"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troškove</a:t>
            </a:r>
            <a:r>
              <a:rPr lang="sl-SI" sz="22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200" b="1"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osoblja</a:t>
            </a:r>
            <a:r>
              <a:rPr lang="sl-SI" sz="22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endParaRPr lang="sl-SI" sz="2200" b="1" i="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buFont typeface="Wingdings" panose="05000000000000000000" pitchFamily="2" charset="2"/>
              <a:buChar char="ü"/>
            </a:pPr>
            <a:r>
              <a:rPr lang="sl-SI" sz="2200" b="1" dirty="0">
                <a:latin typeface="Open Sans" panose="020B0606030504020204" pitchFamily="34" charset="0"/>
                <a:ea typeface="Open Sans" panose="020B0606030504020204" pitchFamily="34" charset="0"/>
                <a:cs typeface="Open Sans" panose="020B0606030504020204" pitchFamily="34" charset="0"/>
              </a:rPr>
              <a:t>vsi ostali stroški </a:t>
            </a:r>
            <a:r>
              <a:rPr lang="sl-SI" sz="2200" dirty="0">
                <a:latin typeface="Open Sans" panose="020B0606030504020204" pitchFamily="34" charset="0"/>
                <a:ea typeface="Open Sans" panose="020B0606030504020204" pitchFamily="34" charset="0"/>
                <a:cs typeface="Open Sans" panose="020B0606030504020204" pitchFamily="34" charset="0"/>
              </a:rPr>
              <a:t>v okviru 40 % pavšalne stopnje / </a:t>
            </a:r>
            <a:r>
              <a:rPr lang="sl-SI" sz="22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ostale </a:t>
            </a:r>
            <a:r>
              <a:rPr lang="sl-SI" sz="2200" b="1"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troškove</a:t>
            </a:r>
            <a:r>
              <a:rPr lang="sl-SI" sz="22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u okviru 40% fiksne stope (</a:t>
            </a:r>
            <a:r>
              <a:rPr lang="sl-SI" sz="22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uredske</a:t>
            </a:r>
            <a:r>
              <a:rPr lang="sl-SI"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i administrativne </a:t>
            </a:r>
            <a:r>
              <a:rPr lang="sl-SI" sz="22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troškove</a:t>
            </a:r>
            <a:r>
              <a:rPr lang="sl-SI"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2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troškove</a:t>
            </a:r>
            <a:r>
              <a:rPr lang="sl-SI"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2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putovanja</a:t>
            </a:r>
            <a:r>
              <a:rPr lang="sl-SI"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i </a:t>
            </a:r>
            <a:r>
              <a:rPr lang="sl-SI" sz="22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smještaja</a:t>
            </a:r>
            <a:r>
              <a:rPr lang="sl-SI"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2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troškove</a:t>
            </a:r>
            <a:r>
              <a:rPr lang="sl-SI"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2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vanjskih</a:t>
            </a:r>
            <a:r>
              <a:rPr lang="sl-SI"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2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stručnjaka</a:t>
            </a:r>
            <a:r>
              <a:rPr lang="sl-SI"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i usluga, </a:t>
            </a:r>
            <a:r>
              <a:rPr lang="sl-SI" sz="22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troškove</a:t>
            </a:r>
            <a:r>
              <a:rPr lang="sl-SI"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opreme, </a:t>
            </a:r>
            <a:r>
              <a:rPr lang="sl-SI" sz="22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troškove</a:t>
            </a:r>
            <a:r>
              <a:rPr lang="sl-SI"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infrastrukturne  i </a:t>
            </a:r>
            <a:r>
              <a:rPr lang="sl-SI" sz="22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radova</a:t>
            </a:r>
            <a:r>
              <a:rPr lang="sl-SI"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a:t>
            </a:r>
          </a:p>
          <a:p>
            <a:r>
              <a:rPr lang="sl-SI" sz="2200" b="1" dirty="0">
                <a:latin typeface="Open Sans" panose="020B0606030504020204" pitchFamily="34" charset="0"/>
                <a:ea typeface="Open Sans" panose="020B0606030504020204" pitchFamily="34" charset="0"/>
                <a:cs typeface="Open Sans" panose="020B0606030504020204" pitchFamily="34" charset="0"/>
              </a:rPr>
              <a:t>poročajo se samo stroški osebja / </a:t>
            </a:r>
            <a:r>
              <a:rPr lang="sl-SI" sz="2200" b="1"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izvještavaju</a:t>
            </a:r>
            <a:r>
              <a:rPr lang="sl-SI" sz="22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se samo </a:t>
            </a:r>
            <a:r>
              <a:rPr lang="sl-SI" sz="2200" b="1"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troškovi</a:t>
            </a:r>
            <a:r>
              <a:rPr lang="sl-SI" sz="22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200" b="1"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osoblja</a:t>
            </a:r>
            <a:endParaRPr lang="sl-SI" sz="22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endParaRPr>
          </a:p>
          <a:p>
            <a:r>
              <a:rPr lang="sl-SI" sz="2200" dirty="0">
                <a:latin typeface="Open Sans" panose="020B0606030504020204" pitchFamily="34" charset="0"/>
                <a:ea typeface="Open Sans" panose="020B0606030504020204" pitchFamily="34" charset="0"/>
                <a:cs typeface="Open Sans" panose="020B0606030504020204" pitchFamily="34" charset="0"/>
              </a:rPr>
              <a:t>primerna za projekte, ki imajo velik delež stroškov osebja / </a:t>
            </a:r>
            <a:r>
              <a:rPr lang="sl-SI"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prikladna za projekte </a:t>
            </a:r>
            <a:r>
              <a:rPr lang="sl-SI" sz="22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koji</a:t>
            </a:r>
            <a:r>
              <a:rPr lang="sl-SI"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2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imaju</a:t>
            </a:r>
            <a:r>
              <a:rPr lang="sl-SI"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visok </a:t>
            </a:r>
            <a:r>
              <a:rPr lang="sl-SI" sz="22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udio</a:t>
            </a:r>
            <a:r>
              <a:rPr lang="sl-SI"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2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troškova</a:t>
            </a:r>
            <a:r>
              <a:rPr lang="sl-SI"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2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plaća</a:t>
            </a:r>
            <a:endParaRPr lang="sl-SI"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endParaRPr>
          </a:p>
          <a:p>
            <a:r>
              <a:rPr lang="sl-SI" sz="2200" dirty="0">
                <a:latin typeface="Open Sans" panose="020B0606030504020204" pitchFamily="34" charset="0"/>
                <a:ea typeface="Open Sans" panose="020B0606030504020204" pitchFamily="34" charset="0"/>
                <a:cs typeface="Open Sans" panose="020B0606030504020204" pitchFamily="34" charset="0"/>
              </a:rPr>
              <a:t>ni primerna za projekte, ki imajo  velike naložbe ali imajo majhen delež stroškov plač / </a:t>
            </a:r>
            <a:r>
              <a:rPr lang="sl-SI" sz="22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nije</a:t>
            </a:r>
            <a:r>
              <a:rPr lang="sl-SI"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prikladna za projekte </a:t>
            </a:r>
            <a:r>
              <a:rPr lang="sl-SI" sz="22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koji</a:t>
            </a:r>
            <a:r>
              <a:rPr lang="sl-SI"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2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imaju</a:t>
            </a:r>
            <a:r>
              <a:rPr lang="sl-SI"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velika </a:t>
            </a:r>
            <a:r>
              <a:rPr lang="sl-SI" sz="22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ulaganja</a:t>
            </a:r>
            <a:r>
              <a:rPr lang="sl-SI"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ili </a:t>
            </a:r>
            <a:r>
              <a:rPr lang="sl-SI" sz="22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imaju</a:t>
            </a:r>
            <a:r>
              <a:rPr lang="sl-SI"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2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nizak</a:t>
            </a:r>
            <a:r>
              <a:rPr lang="sl-SI"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2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udio</a:t>
            </a:r>
            <a:r>
              <a:rPr lang="sl-SI"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2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troškova</a:t>
            </a:r>
            <a:r>
              <a:rPr lang="sl-SI"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2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plaća</a:t>
            </a:r>
            <a:endParaRPr lang="sl-SI"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Grafika 2" descr="Badge Tick1 with solid fill">
            <a:extLst>
              <a:ext uri="{FF2B5EF4-FFF2-40B4-BE49-F238E27FC236}">
                <a16:creationId xmlns:a16="http://schemas.microsoft.com/office/drawing/2014/main" id="{354A620A-8AD6-9B50-E30A-409FDE738E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6173" y="4313481"/>
            <a:ext cx="440513" cy="440513"/>
          </a:xfrm>
          <a:prstGeom prst="rect">
            <a:avLst/>
          </a:prstGeom>
        </p:spPr>
      </p:pic>
      <p:pic>
        <p:nvPicPr>
          <p:cNvPr id="5" name="Grafika 4" descr="Badge Cross with solid fill">
            <a:extLst>
              <a:ext uri="{FF2B5EF4-FFF2-40B4-BE49-F238E27FC236}">
                <a16:creationId xmlns:a16="http://schemas.microsoft.com/office/drawing/2014/main" id="{25EA2B5B-FD55-1F3B-EEC5-22493A1A6F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6173" y="4968588"/>
            <a:ext cx="453041" cy="453041"/>
          </a:xfrm>
          <a:prstGeom prst="rect">
            <a:avLst/>
          </a:prstGeom>
        </p:spPr>
      </p:pic>
    </p:spTree>
    <p:extLst>
      <p:ext uri="{BB962C8B-B14F-4D97-AF65-F5344CB8AC3E}">
        <p14:creationId xmlns:p14="http://schemas.microsoft.com/office/powerpoint/2010/main" val="18361749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83820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2800" b="1" dirty="0">
                <a:latin typeface="Open Sans" panose="020B0606030504020204" pitchFamily="34" charset="0"/>
                <a:ea typeface="Open Sans" panose="020B0606030504020204" pitchFamily="34" charset="0"/>
                <a:cs typeface="Open Sans" panose="020B0606030504020204" pitchFamily="34" charset="0"/>
              </a:rPr>
              <a:t>JAVNA NAROČILA / </a:t>
            </a:r>
            <a:r>
              <a:rPr lang="pl-PL"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JAVNA NABAVA (1)</a:t>
            </a: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1777050"/>
            <a:ext cx="10515600" cy="38591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l-SI" sz="2400" b="1" dirty="0">
                <a:latin typeface="Open Sans" panose="020B0606030504020204" pitchFamily="34" charset="0"/>
                <a:ea typeface="Open Sans" panose="020B0606030504020204" pitchFamily="34" charset="0"/>
                <a:cs typeface="Open Sans" panose="020B0606030504020204" pitchFamily="34" charset="0"/>
              </a:rPr>
              <a:t>za naročila &lt; 10.000 EUR (brez DDV) </a:t>
            </a:r>
            <a:r>
              <a:rPr lang="sl-SI" sz="2400" dirty="0">
                <a:latin typeface="Open Sans" panose="020B0606030504020204" pitchFamily="34" charset="0"/>
                <a:ea typeface="Open Sans" panose="020B0606030504020204" pitchFamily="34" charset="0"/>
                <a:cs typeface="Open Sans" panose="020B0606030504020204" pitchFamily="34" charset="0"/>
              </a:rPr>
              <a:t>projektnemu partnerju ni treba predložiti dokumentacije v zvezi s posebnim izbirnim postopkom / </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za </a:t>
            </a:r>
            <a:r>
              <a:rPr lang="sl-SI"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ugovore &lt;10.000 EUR (</a:t>
            </a:r>
            <a:r>
              <a:rPr lang="sl-SI" sz="2400" b="1"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bez</a:t>
            </a:r>
            <a:r>
              <a:rPr lang="sl-SI"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PDV-a) </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projektni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partneri</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nisu</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dužni</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dostaviti dokumente u vezi s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postupkom</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odabira</a:t>
            </a:r>
            <a:endPar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endParaRPr>
          </a:p>
          <a:p>
            <a:r>
              <a:rPr lang="sl-SI" sz="2400" b="1" dirty="0">
                <a:latin typeface="Open Sans" panose="020B0606030504020204" pitchFamily="34" charset="0"/>
                <a:ea typeface="Open Sans" panose="020B0606030504020204" pitchFamily="34" charset="0"/>
                <a:cs typeface="Open Sans" panose="020B0606030504020204" pitchFamily="34" charset="0"/>
              </a:rPr>
              <a:t>za naročila ≥10.000 EUR (brez DDV) </a:t>
            </a:r>
            <a:r>
              <a:rPr lang="sl-SI" sz="2400" dirty="0">
                <a:latin typeface="Open Sans" panose="020B0606030504020204" pitchFamily="34" charset="0"/>
                <a:ea typeface="Open Sans" panose="020B0606030504020204" pitchFamily="34" charset="0"/>
                <a:cs typeface="Open Sans" panose="020B0606030504020204" pitchFamily="34" charset="0"/>
              </a:rPr>
              <a:t>projektni partner izvede in dokumentira ustrezne tržne raziskave (npr. zahteva vsaj tri ponudbe) ter to dokumentacijo tudi predloži pri poročanju / </a:t>
            </a:r>
            <a:r>
              <a:rPr lang="sl-SI"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za ugovore ≥ 10.000 EUR (</a:t>
            </a:r>
            <a:r>
              <a:rPr lang="sl-SI" sz="2400" b="1"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bez</a:t>
            </a:r>
            <a:r>
              <a:rPr lang="sl-SI"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PDV-a)</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projektni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partneri</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moraju</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pružiti</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dokaze o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odgovarajućem</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istraživanju</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tržišta</a:t>
            </a:r>
            <a:endPar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SI"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746776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838200" y="365125"/>
            <a:ext cx="10515600" cy="1239201"/>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2800" b="1" dirty="0">
                <a:latin typeface="Open Sans" panose="020B0606030504020204" pitchFamily="34" charset="0"/>
                <a:ea typeface="Open Sans" panose="020B0606030504020204" pitchFamily="34" charset="0"/>
                <a:cs typeface="Open Sans" panose="020B0606030504020204" pitchFamily="34" charset="0"/>
              </a:rPr>
              <a:t>JAVNA NAROČILA / </a:t>
            </a:r>
            <a:r>
              <a:rPr lang="pl-PL"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JAVNA NABAVA (2)</a:t>
            </a: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1777050"/>
            <a:ext cx="10515600" cy="3859173"/>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l-SI" sz="2400" b="1" dirty="0">
                <a:latin typeface="Open Sans" panose="020B0606030504020204" pitchFamily="34" charset="0"/>
                <a:ea typeface="Open Sans" panose="020B0606030504020204" pitchFamily="34" charset="0"/>
                <a:cs typeface="Open Sans" panose="020B0606030504020204" pitchFamily="34" charset="0"/>
              </a:rPr>
              <a:t>javni organi in druge institucije</a:t>
            </a:r>
            <a:r>
              <a:rPr lang="sl-SI" sz="2400" dirty="0">
                <a:latin typeface="Open Sans" panose="020B0606030504020204" pitchFamily="34" charset="0"/>
                <a:ea typeface="Open Sans" panose="020B0606030504020204" pitchFamily="34" charset="0"/>
                <a:cs typeface="Open Sans" panose="020B0606030504020204" pitchFamily="34" charset="0"/>
              </a:rPr>
              <a:t>, ki so zavezani k upoštevanju zakonodaje s področja javnega naročanja morajo upoštevati </a:t>
            </a:r>
            <a:r>
              <a:rPr lang="sl-SI" sz="2400" b="1" dirty="0">
                <a:latin typeface="Open Sans" panose="020B0606030504020204" pitchFamily="34" charset="0"/>
                <a:ea typeface="Open Sans" panose="020B0606030504020204" pitchFamily="34" charset="0"/>
                <a:cs typeface="Open Sans" panose="020B0606030504020204" pitchFamily="34" charset="0"/>
              </a:rPr>
              <a:t>veljavna pravila in načela javnega naročanja</a:t>
            </a:r>
            <a:r>
              <a:rPr lang="sl-SI" sz="2400" dirty="0">
                <a:latin typeface="Open Sans" panose="020B0606030504020204" pitchFamily="34" charset="0"/>
                <a:ea typeface="Open Sans" panose="020B0606030504020204" pitchFamily="34" charset="0"/>
                <a:cs typeface="Open Sans" panose="020B0606030504020204" pitchFamily="34" charset="0"/>
              </a:rPr>
              <a:t> / </a:t>
            </a:r>
            <a:r>
              <a:rPr lang="sl-SI"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javna </a:t>
            </a:r>
            <a:r>
              <a:rPr lang="sl-SI" sz="2400" b="1"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tijela</a:t>
            </a:r>
            <a:r>
              <a:rPr lang="sl-SI"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i druge institucije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koje</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su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obuhvaćene</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zakonodavstvom s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područja</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javne nabave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dužna</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su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postupati</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u skladu s </a:t>
            </a:r>
            <a:r>
              <a:rPr lang="sl-SI" sz="2400" b="1"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primjenjivim</a:t>
            </a:r>
            <a:r>
              <a:rPr lang="sl-SI"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b="1"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pravilima</a:t>
            </a:r>
            <a:r>
              <a:rPr lang="sl-SI"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i </a:t>
            </a:r>
            <a:r>
              <a:rPr lang="sl-SI" sz="2400" b="1"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načelima</a:t>
            </a:r>
            <a:r>
              <a:rPr lang="sl-SI"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javne nabave</a:t>
            </a:r>
          </a:p>
          <a:p>
            <a:r>
              <a:rPr lang="sl-SI" sz="2400" b="1" dirty="0">
                <a:latin typeface="Open Sans" panose="020B0606030504020204" pitchFamily="34" charset="0"/>
                <a:ea typeface="Open Sans" panose="020B0606030504020204" pitchFamily="34" charset="0"/>
                <a:cs typeface="Open Sans" panose="020B0606030504020204" pitchFamily="34" charset="0"/>
              </a:rPr>
              <a:t>institucije, ki ne spadajo v področje uporabe zakonodaje o javnem naročanju </a:t>
            </a:r>
            <a:r>
              <a:rPr lang="sl-SI" sz="2400" dirty="0">
                <a:latin typeface="Open Sans" panose="020B0606030504020204" pitchFamily="34" charset="0"/>
                <a:ea typeface="Open Sans" panose="020B0606030504020204" pitchFamily="34" charset="0"/>
                <a:cs typeface="Open Sans" panose="020B0606030504020204" pitchFamily="34" charset="0"/>
              </a:rPr>
              <a:t>morajo dokazati, da so bila s projektom povezana naročila oddana v skladu z veljavnimi </a:t>
            </a:r>
            <a:r>
              <a:rPr lang="sl-SI" sz="2400" b="1" dirty="0">
                <a:latin typeface="Open Sans" panose="020B0606030504020204" pitchFamily="34" charset="0"/>
                <a:ea typeface="Open Sans" panose="020B0606030504020204" pitchFamily="34" charset="0"/>
                <a:cs typeface="Open Sans" panose="020B0606030504020204" pitchFamily="34" charset="0"/>
              </a:rPr>
              <a:t>nacionalnimi pravili in načeli dobrega finančnega upravljanja </a:t>
            </a:r>
            <a:r>
              <a:rPr lang="sl-SI" sz="2400" dirty="0">
                <a:latin typeface="Open Sans" panose="020B0606030504020204" pitchFamily="34" charset="0"/>
                <a:ea typeface="Open Sans" panose="020B0606030504020204" pitchFamily="34" charset="0"/>
                <a:cs typeface="Open Sans" panose="020B0606030504020204" pitchFamily="34" charset="0"/>
              </a:rPr>
              <a:t>/ </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i</a:t>
            </a:r>
            <a:r>
              <a:rPr lang="sl-SI"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nstitucije </a:t>
            </a:r>
            <a:r>
              <a:rPr lang="sl-SI" sz="2400" b="1"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koje</a:t>
            </a:r>
            <a:r>
              <a:rPr lang="sl-SI"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b="1"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nisu</a:t>
            </a:r>
            <a:r>
              <a:rPr lang="sl-SI"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b="1"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obuhvaćene</a:t>
            </a:r>
            <a:r>
              <a:rPr lang="sl-SI"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zakonodavstvom s </a:t>
            </a:r>
            <a:r>
              <a:rPr lang="sl-SI" sz="2400" b="1"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područja</a:t>
            </a:r>
            <a:r>
              <a:rPr lang="sl-SI"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javne nabave</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moraju</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dokazati na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koji</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način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dodjeljuju</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ugovore u vezi s projektom u skladu s </a:t>
            </a:r>
            <a:r>
              <a:rPr lang="sl-SI"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relevantnim nacionalnim </a:t>
            </a:r>
            <a:r>
              <a:rPr lang="sl-SI" sz="2400" b="1"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pravilima</a:t>
            </a:r>
            <a:r>
              <a:rPr lang="sl-SI"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i </a:t>
            </a:r>
            <a:r>
              <a:rPr lang="sl-SI" sz="2400" b="1"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načelima</a:t>
            </a:r>
            <a:r>
              <a:rPr lang="sl-SI"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b="1"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dobrog</a:t>
            </a:r>
            <a:r>
              <a:rPr lang="sl-SI"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b="1"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financijskog</a:t>
            </a:r>
            <a:r>
              <a:rPr lang="sl-SI"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upravljanja</a:t>
            </a:r>
            <a:endParaRPr lang="en-SI" sz="2400" b="1"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252344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83820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2800" b="1" dirty="0">
                <a:latin typeface="Open Sans" panose="020B0606030504020204" pitchFamily="34" charset="0"/>
                <a:ea typeface="Open Sans" panose="020B0606030504020204" pitchFamily="34" charset="0"/>
                <a:cs typeface="Open Sans" panose="020B0606030504020204" pitchFamily="34" charset="0"/>
              </a:rPr>
              <a:t>JAVNA NAROČILA / </a:t>
            </a:r>
            <a:r>
              <a:rPr lang="pl-PL"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JAVNA NABAVA (3)</a:t>
            </a: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1777050"/>
            <a:ext cx="10515600" cy="38591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l-SI" sz="2600" dirty="0">
                <a:latin typeface="Open Sans" panose="020B0606030504020204" pitchFamily="34" charset="0"/>
                <a:ea typeface="Open Sans" panose="020B0606030504020204" pitchFamily="34" charset="0"/>
                <a:cs typeface="Open Sans" panose="020B0606030504020204" pitchFamily="34" charset="0"/>
              </a:rPr>
              <a:t>izvzetje iz pravil o javnem naročanju – </a:t>
            </a:r>
            <a:r>
              <a:rPr lang="sl-SI" sz="2600" b="1" dirty="0">
                <a:latin typeface="Open Sans" panose="020B0606030504020204" pitchFamily="34" charset="0"/>
                <a:ea typeface="Open Sans" panose="020B0606030504020204" pitchFamily="34" charset="0"/>
                <a:cs typeface="Open Sans" panose="020B0606030504020204" pitchFamily="34" charset="0"/>
              </a:rPr>
              <a:t>„in house“ sklepanje pogodb </a:t>
            </a:r>
            <a:r>
              <a:rPr lang="sl-SI" sz="2600" dirty="0">
                <a:latin typeface="Open Sans" panose="020B0606030504020204" pitchFamily="34" charset="0"/>
                <a:ea typeface="Open Sans" panose="020B0606030504020204" pitchFamily="34" charset="0"/>
                <a:cs typeface="Open Sans" panose="020B0606030504020204" pitchFamily="34" charset="0"/>
              </a:rPr>
              <a:t>med naročniki v javnem sektorju v skladu z evropsko in nacionalno zakonodajo / </a:t>
            </a:r>
            <a:r>
              <a:rPr lang="sl-SI" sz="26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izuzeća</a:t>
            </a:r>
            <a:r>
              <a:rPr lang="sl-SI" sz="26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iz pravila javne nabave  - </a:t>
            </a:r>
            <a:r>
              <a:rPr lang="sl-SI" sz="26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„in-house“ </a:t>
            </a:r>
            <a:r>
              <a:rPr lang="sl-SI" sz="2600" b="1"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sklapanje</a:t>
            </a:r>
            <a:r>
              <a:rPr lang="sl-SI" sz="26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ugovora </a:t>
            </a:r>
            <a:r>
              <a:rPr lang="sl-SI" sz="26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između</a:t>
            </a:r>
            <a:r>
              <a:rPr lang="sl-SI" sz="26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6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subjekata</a:t>
            </a:r>
            <a:r>
              <a:rPr lang="sl-SI" sz="26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6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unutar</a:t>
            </a:r>
            <a:r>
              <a:rPr lang="sl-SI" sz="26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6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javnog</a:t>
            </a:r>
            <a:r>
              <a:rPr lang="sl-SI" sz="26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6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sektora</a:t>
            </a:r>
            <a:r>
              <a:rPr lang="sl-SI" sz="26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6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sukladno</a:t>
            </a:r>
            <a:r>
              <a:rPr lang="sl-SI" sz="26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6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europskom</a:t>
            </a:r>
            <a:r>
              <a:rPr lang="sl-SI" sz="26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i </a:t>
            </a:r>
            <a:r>
              <a:rPr lang="sl-SI" sz="26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nacionalnom</a:t>
            </a:r>
            <a:r>
              <a:rPr lang="sl-SI" sz="26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zakonodavstvu</a:t>
            </a:r>
          </a:p>
          <a:p>
            <a:pPr marL="0" indent="0">
              <a:buNone/>
            </a:pPr>
            <a:endParaRPr lang="en-SI" sz="26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Diagram poteka: nadomestni process 2">
            <a:extLst>
              <a:ext uri="{FF2B5EF4-FFF2-40B4-BE49-F238E27FC236}">
                <a16:creationId xmlns:a16="http://schemas.microsoft.com/office/drawing/2014/main" id="{C79CC34C-8530-ACD8-B144-3DE564249E92}"/>
              </a:ext>
            </a:extLst>
          </p:cNvPr>
          <p:cNvSpPr/>
          <p:nvPr/>
        </p:nvSpPr>
        <p:spPr>
          <a:xfrm>
            <a:off x="1641847" y="4127508"/>
            <a:ext cx="8067637" cy="1093076"/>
          </a:xfrm>
          <a:prstGeom prst="flowChartAlternateProcess">
            <a:avLst/>
          </a:prstGeom>
          <a:solidFill>
            <a:schemeClr val="accent6">
              <a:lumMod val="60000"/>
              <a:lumOff val="40000"/>
            </a:schemeClr>
          </a:solidFill>
          <a:ln w="190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pl-PL" sz="2400" dirty="0">
                <a:solidFill>
                  <a:srgbClr val="FF0000"/>
                </a:solidFill>
                <a:latin typeface="Open Sans" panose="020B0606030504020204" pitchFamily="34" charset="0"/>
                <a:ea typeface="Open Sans" panose="020B0606030504020204" pitchFamily="34" charset="0"/>
                <a:cs typeface="Open Sans" panose="020B0606030504020204" pitchFamily="34" charset="0"/>
              </a:rPr>
              <a:t>projektni partnerji ≠ zunanji strokovnjaki/ponudniki / </a:t>
            </a:r>
          </a:p>
          <a:p>
            <a:r>
              <a:rPr lang="pl-PL" sz="2400" dirty="0">
                <a:solidFill>
                  <a:srgbClr val="FF0000"/>
                </a:solidFill>
                <a:latin typeface="Open Sans" panose="020B0606030504020204" pitchFamily="34" charset="0"/>
                <a:ea typeface="Open Sans" panose="020B0606030504020204" pitchFamily="34" charset="0"/>
                <a:cs typeface="Open Sans" panose="020B0606030504020204" pitchFamily="34" charset="0"/>
              </a:rPr>
              <a:t>projektni partneri ≠ vanjski stručnjaci/dobavljači</a:t>
            </a:r>
            <a:endParaRPr lang="sl-SI" sz="24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7" name="Grafika 6" descr="Badge Cross with solid fill">
            <a:extLst>
              <a:ext uri="{FF2B5EF4-FFF2-40B4-BE49-F238E27FC236}">
                <a16:creationId xmlns:a16="http://schemas.microsoft.com/office/drawing/2014/main" id="{1A1E3D48-25DE-B669-1694-93C360B394D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7471" y="4242333"/>
            <a:ext cx="863426" cy="863426"/>
          </a:xfrm>
          <a:prstGeom prst="rect">
            <a:avLst/>
          </a:prstGeom>
        </p:spPr>
      </p:pic>
    </p:spTree>
    <p:extLst>
      <p:ext uri="{BB962C8B-B14F-4D97-AF65-F5344CB8AC3E}">
        <p14:creationId xmlns:p14="http://schemas.microsoft.com/office/powerpoint/2010/main" val="21015447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4D490403-F13E-E74A-B1F6-08279374656E}"/>
              </a:ext>
            </a:extLst>
          </p:cNvPr>
          <p:cNvSpPr txBox="1">
            <a:spLocks/>
          </p:cNvSpPr>
          <p:nvPr/>
        </p:nvSpPr>
        <p:spPr>
          <a:xfrm>
            <a:off x="957471" y="2153617"/>
            <a:ext cx="10515600" cy="34194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l-SI"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 </a:t>
            </a:r>
          </a:p>
          <a:p>
            <a:pPr marL="0" indent="0" algn="ctr">
              <a:buFont typeface="Arial" panose="020B0604020202020204" pitchFamily="34" charset="0"/>
              <a:buNone/>
            </a:pPr>
            <a:r>
              <a:rPr lang="sl-SI" sz="4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HVALA ZA VAŠO POZORNOST</a:t>
            </a:r>
          </a:p>
          <a:p>
            <a:pPr marL="0" indent="0" algn="ctr">
              <a:buFont typeface="Arial" panose="020B0604020202020204" pitchFamily="34" charset="0"/>
              <a:buNone/>
            </a:pPr>
            <a:r>
              <a:rPr lang="sl-SI" sz="40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HVALA VAM NA PAŽNJI</a:t>
            </a:r>
            <a:endParaRPr lang="en-SI" sz="40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19772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83820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2800" b="1" dirty="0">
                <a:latin typeface="Open Sans" panose="020B0606030504020204" pitchFamily="34" charset="0"/>
                <a:ea typeface="Open Sans" panose="020B0606030504020204" pitchFamily="34" charset="0"/>
                <a:cs typeface="Open Sans" panose="020B0606030504020204" pitchFamily="34" charset="0"/>
              </a:rPr>
              <a:t>SPLOŠNE ZAHTEVE O UPRAVIČENOSTI / </a:t>
            </a:r>
          </a:p>
          <a:p>
            <a:r>
              <a:rPr lang="sl-SI"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OPĆI ZAHTJEVI O PRIHVATLJIVOSTI (2)</a:t>
            </a:r>
            <a:endParaRPr lang="en-SI"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1604326"/>
            <a:ext cx="10515600" cy="412793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l-SI" sz="2200" b="1" dirty="0">
                <a:latin typeface="Open Sans" panose="020B0606030504020204" pitchFamily="34" charset="0"/>
                <a:ea typeface="Open Sans" panose="020B0606030504020204" pitchFamily="34" charset="0"/>
                <a:cs typeface="Open Sans" panose="020B0606030504020204" pitchFamily="34" charset="0"/>
              </a:rPr>
              <a:t>PP je te stroške imel in plačal </a:t>
            </a:r>
            <a:r>
              <a:rPr lang="sl-SI" sz="2200" dirty="0">
                <a:latin typeface="Open Sans" panose="020B0606030504020204" pitchFamily="34" charset="0"/>
                <a:ea typeface="Open Sans" panose="020B0606030504020204" pitchFamily="34" charset="0"/>
                <a:cs typeface="Open Sans" panose="020B0606030504020204" pitchFamily="34" charset="0"/>
              </a:rPr>
              <a:t>za dejavnosti, navedene </a:t>
            </a:r>
            <a:r>
              <a:rPr lang="sl-SI" sz="2200" b="1" dirty="0">
                <a:latin typeface="Open Sans" panose="020B0606030504020204" pitchFamily="34" charset="0"/>
                <a:ea typeface="Open Sans" panose="020B0606030504020204" pitchFamily="34" charset="0"/>
                <a:cs typeface="Open Sans" panose="020B0606030504020204" pitchFamily="34" charset="0"/>
              </a:rPr>
              <a:t>v zadnji odobreni prijavnici</a:t>
            </a:r>
            <a:r>
              <a:rPr lang="sl-SI" sz="2200" dirty="0">
                <a:latin typeface="Open Sans" panose="020B0606030504020204" pitchFamily="34" charset="0"/>
                <a:ea typeface="Open Sans" panose="020B0606030504020204" pitchFamily="34" charset="0"/>
                <a:cs typeface="Open Sans" panose="020B0606030504020204" pitchFamily="34" charset="0"/>
              </a:rPr>
              <a:t>, v obdobju med </a:t>
            </a:r>
            <a:r>
              <a:rPr lang="sl-SI" sz="2200" b="1" dirty="0">
                <a:latin typeface="Open Sans" panose="020B0606030504020204" pitchFamily="34" charset="0"/>
                <a:ea typeface="Open Sans" panose="020B0606030504020204" pitchFamily="34" charset="0"/>
                <a:cs typeface="Open Sans" panose="020B0606030504020204" pitchFamily="34" charset="0"/>
              </a:rPr>
              <a:t>datumom začetka in zaključka projekta </a:t>
            </a:r>
            <a:r>
              <a:rPr lang="sl-SI" sz="2200" dirty="0">
                <a:latin typeface="Open Sans" panose="020B0606030504020204" pitchFamily="34" charset="0"/>
                <a:ea typeface="Open Sans" panose="020B0606030504020204" pitchFamily="34" charset="0"/>
                <a:cs typeface="Open Sans" panose="020B0606030504020204" pitchFamily="34" charset="0"/>
              </a:rPr>
              <a:t>kot določeno v pogodbi o sofinanciranju ESRR / </a:t>
            </a:r>
            <a:r>
              <a:rPr lang="sl-SI" sz="22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nastali </a:t>
            </a:r>
            <a:r>
              <a:rPr lang="hr-HR" sz="22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su i plaćeni </a:t>
            </a:r>
            <a:r>
              <a:rPr lang="hr-HR"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od strane PP za aktivnosti navedene </a:t>
            </a:r>
            <a:r>
              <a:rPr lang="hr-HR" sz="22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u zadnjoj valjanoj verziji obrasca za prijavu</a:t>
            </a:r>
            <a:r>
              <a:rPr lang="hr-HR"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u razdoblju između </a:t>
            </a:r>
            <a:r>
              <a:rPr lang="hr-HR" sz="22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datuma početka i datuma završetka projekta </a:t>
            </a:r>
            <a:r>
              <a:rPr lang="hr-HR"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kako je navedeno u ugovoru o sufinanciranju EFRR</a:t>
            </a:r>
            <a:r>
              <a:rPr lang="hr-HR" sz="22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 </a:t>
            </a:r>
          </a:p>
          <a:p>
            <a:r>
              <a:rPr lang="sl-SI" sz="2200" dirty="0">
                <a:latin typeface="Open Sans" panose="020B0606030504020204" pitchFamily="34" charset="0"/>
                <a:ea typeface="Open Sans" panose="020B0606030504020204" pitchFamily="34" charset="0"/>
                <a:cs typeface="Open Sans" panose="020B0606030504020204" pitchFamily="34" charset="0"/>
              </a:rPr>
              <a:t>so zavedeni v računovodskih izkazih PP na podlagi </a:t>
            </a:r>
            <a:r>
              <a:rPr lang="sl-SI" sz="2200" b="1" dirty="0">
                <a:latin typeface="Open Sans" panose="020B0606030504020204" pitchFamily="34" charset="0"/>
                <a:ea typeface="Open Sans" panose="020B0606030504020204" pitchFamily="34" charset="0"/>
                <a:cs typeface="Open Sans" panose="020B0606030504020204" pitchFamily="34" charset="0"/>
              </a:rPr>
              <a:t>ločene računovodske evidence </a:t>
            </a:r>
            <a:r>
              <a:rPr lang="sl-SI" sz="2200" dirty="0">
                <a:latin typeface="Open Sans" panose="020B0606030504020204" pitchFamily="34" charset="0"/>
                <a:ea typeface="Open Sans" panose="020B0606030504020204" pitchFamily="34" charset="0"/>
                <a:cs typeface="Open Sans" panose="020B0606030504020204" pitchFamily="34" charset="0"/>
              </a:rPr>
              <a:t>in/ali ustrezne računovodske kode za projekt / </a:t>
            </a:r>
            <a:r>
              <a:rPr lang="sl-SI"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registrirani su </a:t>
            </a:r>
            <a:r>
              <a:rPr lang="hr-HR"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na računima PP putem </a:t>
            </a:r>
            <a:r>
              <a:rPr lang="hr-HR" sz="22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zasebne računovodstvene evidencije </a:t>
            </a:r>
            <a:r>
              <a:rPr lang="hr-HR"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i/ili odgovarajućih računovodstvenih kodova za </a:t>
            </a:r>
            <a:r>
              <a:rPr lang="sl-SI"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projekt</a:t>
            </a:r>
            <a:endParaRPr lang="sl-SI" sz="22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sl-SI" sz="2200" dirty="0">
                <a:latin typeface="Open Sans" panose="020B0606030504020204" pitchFamily="34" charset="0"/>
                <a:ea typeface="Open Sans" panose="020B0606030504020204" pitchFamily="34" charset="0"/>
                <a:cs typeface="Open Sans" panose="020B0606030504020204" pitchFamily="34" charset="0"/>
              </a:rPr>
              <a:t>niso v nasprotju z nobenim posebnim merilom za upravičenost, ki se uporablja za </a:t>
            </a:r>
            <a:r>
              <a:rPr lang="sl-SI" sz="2200" b="1" dirty="0">
                <a:latin typeface="Open Sans" panose="020B0606030504020204" pitchFamily="34" charset="0"/>
                <a:ea typeface="Open Sans" panose="020B0606030504020204" pitchFamily="34" charset="0"/>
                <a:cs typeface="Open Sans" panose="020B0606030504020204" pitchFamily="34" charset="0"/>
              </a:rPr>
              <a:t>zadevno kategorijo stroškov </a:t>
            </a:r>
            <a:r>
              <a:rPr lang="sl-SI" sz="2200" dirty="0">
                <a:latin typeface="Open Sans" panose="020B0606030504020204" pitchFamily="34" charset="0"/>
                <a:ea typeface="Open Sans" panose="020B0606030504020204" pitchFamily="34" charset="0"/>
                <a:cs typeface="Open Sans" panose="020B0606030504020204" pitchFamily="34" charset="0"/>
              </a:rPr>
              <a:t>/</a:t>
            </a:r>
            <a:r>
              <a:rPr lang="sl-SI" sz="22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hr-HR"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nisu u suprotnosti s drugim kriterijima prihvatljivosti koji se primjenjuje </a:t>
            </a:r>
            <a:r>
              <a:rPr lang="hr-HR" sz="22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na odgovarajuće kategorije troškova</a:t>
            </a:r>
            <a:endParaRPr lang="hr-HR" sz="2200" b="1"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a:p>
            <a:endParaRPr lang="sl-SI" sz="22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SI"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93214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83820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2800" b="1" dirty="0">
                <a:latin typeface="Open Sans" panose="020B0606030504020204" pitchFamily="34" charset="0"/>
                <a:ea typeface="Open Sans" panose="020B0606030504020204" pitchFamily="34" charset="0"/>
                <a:cs typeface="Open Sans" panose="020B0606030504020204" pitchFamily="34" charset="0"/>
              </a:rPr>
              <a:t>SPLOŠNE ZAHTEVE O UPRAVIČENOSTI / </a:t>
            </a:r>
          </a:p>
          <a:p>
            <a:r>
              <a:rPr lang="sl-SI"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OPĆI ZAHTJEVI O PRIHVATLJIVOSTI (3)</a:t>
            </a:r>
            <a:endParaRPr lang="en-SI"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1777050"/>
            <a:ext cx="10515600" cy="3859173"/>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l-SI" sz="2400" dirty="0">
                <a:latin typeface="Open Sans" panose="020B0606030504020204" pitchFamily="34" charset="0"/>
                <a:ea typeface="Open Sans" panose="020B0606030504020204" pitchFamily="34" charset="0"/>
                <a:cs typeface="Open Sans" panose="020B0606030504020204" pitchFamily="34" charset="0"/>
              </a:rPr>
              <a:t>računi in dokazila so na voljo </a:t>
            </a:r>
            <a:r>
              <a:rPr lang="sl-SI" sz="2400" b="1" dirty="0">
                <a:latin typeface="Open Sans" panose="020B0606030504020204" pitchFamily="34" charset="0"/>
                <a:ea typeface="Open Sans" panose="020B0606030504020204" pitchFamily="34" charset="0"/>
                <a:cs typeface="Open Sans" panose="020B0606030504020204" pitchFamily="34" charset="0"/>
              </a:rPr>
              <a:t>v skenirani obliki v Jems-u</a:t>
            </a:r>
            <a:r>
              <a:rPr lang="sl-SI" sz="2400" dirty="0">
                <a:latin typeface="Open Sans" panose="020B0606030504020204" pitchFamily="34" charset="0"/>
                <a:ea typeface="Open Sans" panose="020B0606030504020204" pitchFamily="34" charset="0"/>
                <a:cs typeface="Open Sans" panose="020B0606030504020204" pitchFamily="34" charset="0"/>
              </a:rPr>
              <a:t>, izvirniki se lahko preverjajo na kraju samem / </a:t>
            </a:r>
            <a:r>
              <a:rPr lang="sl-SI"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skenirane verzije </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računa i popratnih dokumenata </a:t>
            </a:r>
            <a:r>
              <a:rPr lang="sl-SI"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dostupne su u sustavu Jems</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originali se mogu provjeriti na licu mjesta</a:t>
            </a:r>
            <a:endParaRPr lang="sl-SI" sz="24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sl-SI" sz="2400" dirty="0">
                <a:latin typeface="Open Sans" panose="020B0606030504020204" pitchFamily="34" charset="0"/>
                <a:ea typeface="Open Sans" panose="020B0606030504020204" pitchFamily="34" charset="0"/>
                <a:cs typeface="Open Sans" panose="020B0606030504020204" pitchFamily="34" charset="0"/>
              </a:rPr>
              <a:t>so v skladu </a:t>
            </a:r>
            <a:r>
              <a:rPr lang="sl-SI" sz="2400" b="1" dirty="0">
                <a:latin typeface="Open Sans" panose="020B0606030504020204" pitchFamily="34" charset="0"/>
                <a:ea typeface="Open Sans" panose="020B0606030504020204" pitchFamily="34" charset="0"/>
                <a:cs typeface="Open Sans" panose="020B0606030504020204" pitchFamily="34" charset="0"/>
              </a:rPr>
              <a:t>z načeli javnega naročanja</a:t>
            </a:r>
            <a:r>
              <a:rPr lang="sl-SI" sz="2400" dirty="0">
                <a:latin typeface="Open Sans" panose="020B0606030504020204" pitchFamily="34" charset="0"/>
                <a:ea typeface="Open Sans" panose="020B0606030504020204" pitchFamily="34" charset="0"/>
                <a:cs typeface="Open Sans" panose="020B0606030504020204" pitchFamily="34" charset="0"/>
              </a:rPr>
              <a:t>, ki veljajo za vse PP, ne glede na njihov pravni status / </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u skladu su </a:t>
            </a:r>
            <a:r>
              <a:rPr lang="hr-HR"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s načelima javne nabave </a:t>
            </a:r>
            <a:r>
              <a:rPr lang="hr-HR"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koja se primjenjuju na sve PP bez obzira na njihov pravni </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status</a:t>
            </a:r>
            <a:endParaRPr lang="sl-SI" sz="24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sl-SI" sz="2400" dirty="0">
                <a:latin typeface="Open Sans" panose="020B0606030504020204" pitchFamily="34" charset="0"/>
                <a:ea typeface="Open Sans" panose="020B0606030504020204" pitchFamily="34" charset="0"/>
                <a:cs typeface="Open Sans" panose="020B0606030504020204" pitchFamily="34" charset="0"/>
              </a:rPr>
              <a:t>so bili </a:t>
            </a:r>
            <a:r>
              <a:rPr lang="sl-SI" sz="2400" b="1" dirty="0">
                <a:latin typeface="Open Sans" panose="020B0606030504020204" pitchFamily="34" charset="0"/>
                <a:ea typeface="Open Sans" panose="020B0606030504020204" pitchFamily="34" charset="0"/>
                <a:cs typeface="Open Sans" panose="020B0606030504020204" pitchFamily="34" charset="0"/>
              </a:rPr>
              <a:t>potrjeni s strani nacionalnega kontrolorja </a:t>
            </a:r>
            <a:r>
              <a:rPr lang="sl-SI" sz="2400" dirty="0">
                <a:latin typeface="Open Sans" panose="020B0606030504020204" pitchFamily="34" charset="0"/>
                <a:ea typeface="Open Sans" panose="020B0606030504020204" pitchFamily="34" charset="0"/>
                <a:cs typeface="Open Sans" panose="020B0606030504020204" pitchFamily="34" charset="0"/>
              </a:rPr>
              <a:t>/ </a:t>
            </a:r>
            <a:r>
              <a:rPr lang="pl-PL"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potvrdio ih je nacionalni kontrolor</a:t>
            </a:r>
            <a:endParaRPr lang="sl-SI" sz="2400" b="1"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sl-SI" sz="2400" dirty="0">
                <a:latin typeface="Open Sans" panose="020B0606030504020204" pitchFamily="34" charset="0"/>
                <a:ea typeface="Open Sans" panose="020B0606030504020204" pitchFamily="34" charset="0"/>
                <a:cs typeface="Open Sans" panose="020B0606030504020204" pitchFamily="34" charset="0"/>
              </a:rPr>
              <a:t>izdatki morajo izpolnjevati </a:t>
            </a:r>
            <a:r>
              <a:rPr lang="sl-SI" sz="2400" b="1" dirty="0">
                <a:latin typeface="Open Sans" panose="020B0606030504020204" pitchFamily="34" charset="0"/>
                <a:ea typeface="Open Sans" panose="020B0606030504020204" pitchFamily="34" charset="0"/>
                <a:cs typeface="Open Sans" panose="020B0606030504020204" pitchFamily="34" charset="0"/>
              </a:rPr>
              <a:t>načela dobrega finančnega upravljanja </a:t>
            </a:r>
            <a:r>
              <a:rPr lang="sl-SI" sz="2400" dirty="0">
                <a:latin typeface="Open Sans" panose="020B0606030504020204" pitchFamily="34" charset="0"/>
                <a:ea typeface="Open Sans" panose="020B0606030504020204" pitchFamily="34" charset="0"/>
                <a:cs typeface="Open Sans" panose="020B0606030504020204" pitchFamily="34" charset="0"/>
              </a:rPr>
              <a:t>- gospodarnosti, učinkovitosti in uspešnosti /</a:t>
            </a:r>
            <a:r>
              <a:rPr lang="sl-SI" sz="24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hr-HR"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troškovi moraju biti u skladu s </a:t>
            </a:r>
            <a:r>
              <a:rPr lang="hr-HR"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načelima dobrog financijskog upravljanja</a:t>
            </a:r>
            <a:r>
              <a:rPr lang="hr-HR"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 ekonomičnosti, učinkovitosti i djelotvornosti</a:t>
            </a:r>
          </a:p>
          <a:p>
            <a:endParaRPr lang="sl-SI"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a:p>
            <a:endParaRPr lang="sl-SI"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SI"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25898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83820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2800" b="1" dirty="0">
                <a:latin typeface="Open Sans" panose="020B0606030504020204" pitchFamily="34" charset="0"/>
                <a:ea typeface="Open Sans" panose="020B0606030504020204" pitchFamily="34" charset="0"/>
                <a:cs typeface="Open Sans" panose="020B0606030504020204" pitchFamily="34" charset="0"/>
              </a:rPr>
              <a:t>NEUPRAVIČENI STROŠKI / </a:t>
            </a:r>
          </a:p>
          <a:p>
            <a:r>
              <a:rPr lang="sl-SI"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NEPRIHVATLJIVI TROŠKOVI (1)</a:t>
            </a:r>
            <a:endParaRPr lang="en-SI"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1527689"/>
            <a:ext cx="10515600" cy="425884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l-SI" sz="2400" dirty="0">
                <a:latin typeface="Open Sans" panose="020B0606030504020204" pitchFamily="34" charset="0"/>
                <a:ea typeface="Open Sans" panose="020B0606030504020204" pitchFamily="34" charset="0"/>
                <a:cs typeface="Open Sans" panose="020B0606030504020204" pitchFamily="34" charset="0"/>
              </a:rPr>
              <a:t>sponzorstva / </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sponzorstva</a:t>
            </a:r>
            <a:endParaRPr lang="sl-SI" sz="24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sl-SI" sz="2400" dirty="0">
                <a:latin typeface="Open Sans" panose="020B0606030504020204" pitchFamily="34" charset="0"/>
                <a:ea typeface="Open Sans" panose="020B0606030504020204" pitchFamily="34" charset="0"/>
                <a:cs typeface="Open Sans" panose="020B0606030504020204" pitchFamily="34" charset="0"/>
              </a:rPr>
              <a:t>prispevki v naravi / </a:t>
            </a:r>
            <a:r>
              <a:rPr lang="pl-PL"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doprinosi u naravi </a:t>
            </a:r>
          </a:p>
          <a:p>
            <a:r>
              <a:rPr lang="sl-SI" sz="2400" dirty="0">
                <a:latin typeface="Open Sans" panose="020B0606030504020204" pitchFamily="34" charset="0"/>
                <a:ea typeface="Open Sans" panose="020B0606030504020204" pitchFamily="34" charset="0"/>
                <a:cs typeface="Open Sans" panose="020B0606030504020204" pitchFamily="34" charset="0"/>
              </a:rPr>
              <a:t>globe, denarne kazni in izdatki za pravne spore in sodne postopke /        </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globe, </a:t>
            </a:r>
            <a:r>
              <a:rPr lang="hr-HR"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novčane kazne i troškovi pravnih sporova i parnica</a:t>
            </a:r>
          </a:p>
          <a:p>
            <a:r>
              <a:rPr lang="sl-SI" sz="2400" dirty="0">
                <a:latin typeface="Open Sans" panose="020B0606030504020204" pitchFamily="34" charset="0"/>
                <a:ea typeface="Open Sans" panose="020B0606030504020204" pitchFamily="34" charset="0"/>
                <a:cs typeface="Open Sans" panose="020B0606030504020204" pitchFamily="34" charset="0"/>
              </a:rPr>
              <a:t>DDV za aktivnosti, ki zapadejo pod pravila o državnih pomočeh / </a:t>
            </a:r>
            <a:r>
              <a:rPr lang="hr-HR"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PDV za aktivnosti koje su ocijenjene kao relevantne s vidika državnih potpora</a:t>
            </a:r>
          </a:p>
          <a:p>
            <a:r>
              <a:rPr lang="sl-SI" sz="2400" dirty="0">
                <a:latin typeface="Open Sans" panose="020B0606030504020204" pitchFamily="34" charset="0"/>
                <a:ea typeface="Open Sans" panose="020B0606030504020204" pitchFamily="34" charset="0"/>
                <a:cs typeface="Open Sans" panose="020B0606030504020204" pitchFamily="34" charset="0"/>
              </a:rPr>
              <a:t>stroški daril / </a:t>
            </a:r>
            <a:r>
              <a:rPr lang="hr-HR"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troškovi </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darova </a:t>
            </a:r>
            <a:endParaRPr lang="sl-SI" sz="24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sl-SI" sz="2400" dirty="0">
                <a:latin typeface="Open Sans" panose="020B0606030504020204" pitchFamily="34" charset="0"/>
                <a:ea typeface="Open Sans" panose="020B0606030504020204" pitchFamily="34" charset="0"/>
                <a:cs typeface="Open Sans" panose="020B0606030504020204" pitchFamily="34" charset="0"/>
              </a:rPr>
              <a:t>stroški, povezani z nihanjem deviznega tečaja / </a:t>
            </a:r>
            <a:r>
              <a:rPr lang="hr-HR"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troškovi vezani uz </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tečajne razlike</a:t>
            </a:r>
            <a:endParaRPr lang="sl-SI" sz="24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sl-SI" sz="2400" dirty="0">
                <a:latin typeface="Open Sans" panose="020B0606030504020204" pitchFamily="34" charset="0"/>
                <a:ea typeface="Open Sans" panose="020B0606030504020204" pitchFamily="34" charset="0"/>
                <a:cs typeface="Open Sans" panose="020B0606030504020204" pitchFamily="34" charset="0"/>
              </a:rPr>
              <a:t>obresti na dolg / </a:t>
            </a:r>
            <a:r>
              <a:rPr lang="hr-HR"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kamate na dugovanja</a:t>
            </a:r>
            <a:endParaRPr lang="hr-HR" sz="24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sl-SI" sz="2400" dirty="0">
                <a:latin typeface="Open Sans" panose="020B0606030504020204" pitchFamily="34" charset="0"/>
                <a:ea typeface="Open Sans" panose="020B0606030504020204" pitchFamily="34" charset="0"/>
                <a:cs typeface="Open Sans" panose="020B0606030504020204" pitchFamily="34" charset="0"/>
              </a:rPr>
              <a:t>nakup zemljišč (&gt;10 % upravičenih izdatkov projekta) in drugih nepremičnin / </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kupnja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zemljišta</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(&gt; </a:t>
            </a:r>
            <a:r>
              <a:rPr lang="hr-HR"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10 % prihvatljivih troškova projekta)</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i nekretnina </a:t>
            </a:r>
            <a:endParaRPr lang="sl-SI" sz="24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a:p>
            <a:endParaRPr lang="sl-SI"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SI"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Slika 4">
            <a:extLst>
              <a:ext uri="{FF2B5EF4-FFF2-40B4-BE49-F238E27FC236}">
                <a16:creationId xmlns:a16="http://schemas.microsoft.com/office/drawing/2014/main" id="{C4EEF7BF-67D6-6433-18C1-6A203B993869}"/>
              </a:ext>
            </a:extLst>
          </p:cNvPr>
          <p:cNvPicPr>
            <a:picLocks noChangeAspect="1"/>
          </p:cNvPicPr>
          <p:nvPr/>
        </p:nvPicPr>
        <p:blipFill rotWithShape="1">
          <a:blip r:embed="rId3"/>
          <a:srcRect l="3982" r="-1"/>
          <a:stretch/>
        </p:blipFill>
        <p:spPr>
          <a:xfrm>
            <a:off x="10247585" y="1229638"/>
            <a:ext cx="1614019" cy="1812646"/>
          </a:xfrm>
          <a:prstGeom prst="rect">
            <a:avLst/>
          </a:prstGeom>
        </p:spPr>
      </p:pic>
    </p:spTree>
    <p:extLst>
      <p:ext uri="{BB962C8B-B14F-4D97-AF65-F5344CB8AC3E}">
        <p14:creationId xmlns:p14="http://schemas.microsoft.com/office/powerpoint/2010/main" val="2707360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83820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2800" b="1" dirty="0">
                <a:latin typeface="Open Sans" panose="020B0606030504020204" pitchFamily="34" charset="0"/>
                <a:ea typeface="Open Sans" panose="020B0606030504020204" pitchFamily="34" charset="0"/>
                <a:cs typeface="Open Sans" panose="020B0606030504020204" pitchFamily="34" charset="0"/>
              </a:rPr>
              <a:t>NEUPRAVIČENI STROŠKI / </a:t>
            </a:r>
          </a:p>
          <a:p>
            <a:r>
              <a:rPr lang="sl-SI"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NEPRIHVATLJIVI TROŠKOVI (2)</a:t>
            </a:r>
            <a:endParaRPr lang="en-SI"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1027906"/>
            <a:ext cx="9571446" cy="31807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l-SI" sz="2000" dirty="0">
              <a:latin typeface="Open Sans" panose="020B0606030504020204" pitchFamily="34" charset="0"/>
              <a:ea typeface="Open Sans" panose="020B0606030504020204" pitchFamily="34" charset="0"/>
              <a:cs typeface="Open Sans" panose="020B0606030504020204" pitchFamily="34" charset="0"/>
            </a:endParaRPr>
          </a:p>
          <a:p>
            <a:r>
              <a:rPr lang="sl-SI" sz="2000" dirty="0">
                <a:latin typeface="Open Sans" panose="020B0606030504020204" pitchFamily="34" charset="0"/>
                <a:ea typeface="Open Sans" panose="020B0606030504020204" pitchFamily="34" charset="0"/>
                <a:cs typeface="Open Sans" panose="020B0606030504020204" pitchFamily="34" charset="0"/>
              </a:rPr>
              <a:t>stroški za gradbena dovoljenja / </a:t>
            </a:r>
            <a:r>
              <a:rPr lang="hr-HR" sz="20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troškovi građevinskih dozvola</a:t>
            </a:r>
            <a:endParaRPr lang="hr-HR"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sl-SI" sz="2000" dirty="0">
                <a:latin typeface="Open Sans" panose="020B0606030504020204" pitchFamily="34" charset="0"/>
                <a:ea typeface="Open Sans" panose="020B0606030504020204" pitchFamily="34" charset="0"/>
                <a:cs typeface="Open Sans" panose="020B0606030504020204" pitchFamily="34" charset="0"/>
              </a:rPr>
              <a:t>n</a:t>
            </a:r>
            <a:r>
              <a:rPr lang="da-DK" sz="2000" dirty="0">
                <a:latin typeface="Open Sans" panose="020B0606030504020204" pitchFamily="34" charset="0"/>
                <a:ea typeface="Open Sans" panose="020B0606030504020204" pitchFamily="34" charset="0"/>
                <a:cs typeface="Open Sans" panose="020B0606030504020204" pitchFamily="34" charset="0"/>
              </a:rPr>
              <a:t>apitnine</a:t>
            </a:r>
            <a:r>
              <a:rPr lang="sl-SI" sz="2000" dirty="0">
                <a:latin typeface="Open Sans" panose="020B0606030504020204" pitchFamily="34" charset="0"/>
                <a:ea typeface="Open Sans" panose="020B0606030504020204" pitchFamily="34" charset="0"/>
                <a:cs typeface="Open Sans" panose="020B0606030504020204" pitchFamily="34" charset="0"/>
              </a:rPr>
              <a:t> / </a:t>
            </a:r>
            <a:r>
              <a:rPr lang="sl-SI" sz="20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na</a:t>
            </a:r>
            <a:r>
              <a:rPr lang="hr-HR" sz="20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pojnic</a:t>
            </a:r>
            <a:r>
              <a:rPr lang="sl-SI" sz="20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e</a:t>
            </a:r>
            <a:endParaRPr lang="da-DK"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da-DK" sz="2000" dirty="0">
                <a:latin typeface="Open Sans" panose="020B0606030504020204" pitchFamily="34" charset="0"/>
                <a:ea typeface="Open Sans" panose="020B0606030504020204" pitchFamily="34" charset="0"/>
                <a:cs typeface="Open Sans" panose="020B0606030504020204" pitchFamily="34" charset="0"/>
              </a:rPr>
              <a:t>delitev stroškov med </a:t>
            </a:r>
            <a:r>
              <a:rPr lang="sl-SI" sz="2000" dirty="0">
                <a:latin typeface="Open Sans" panose="020B0606030504020204" pitchFamily="34" charset="0"/>
                <a:ea typeface="Open Sans" panose="020B0606030504020204" pitchFamily="34" charset="0"/>
                <a:cs typeface="Open Sans" panose="020B0606030504020204" pitchFamily="34" charset="0"/>
              </a:rPr>
              <a:t>PP/ </a:t>
            </a:r>
            <a:r>
              <a:rPr lang="hr-HR" sz="20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podjela troškova među PP</a:t>
            </a:r>
          </a:p>
          <a:p>
            <a:r>
              <a:rPr lang="hr-HR" sz="2000" dirty="0" err="1">
                <a:latin typeface="Open Sans" panose="020B0606030504020204" pitchFamily="34" charset="0"/>
                <a:ea typeface="Open Sans" panose="020B0606030504020204" pitchFamily="34" charset="0"/>
                <a:cs typeface="Open Sans" panose="020B0606030504020204" pitchFamily="34" charset="0"/>
              </a:rPr>
              <a:t>delitev</a:t>
            </a:r>
            <a:r>
              <a:rPr lang="hr-HR" sz="2000" dirty="0">
                <a:latin typeface="Open Sans" panose="020B0606030504020204" pitchFamily="34" charset="0"/>
                <a:ea typeface="Open Sans" panose="020B0606030504020204" pitchFamily="34" charset="0"/>
                <a:cs typeface="Open Sans" panose="020B0606030504020204" pitchFamily="34" charset="0"/>
              </a:rPr>
              <a:t> </a:t>
            </a:r>
            <a:r>
              <a:rPr lang="hr-HR" sz="2000" dirty="0" err="1">
                <a:latin typeface="Open Sans" panose="020B0606030504020204" pitchFamily="34" charset="0"/>
                <a:ea typeface="Open Sans" panose="020B0606030504020204" pitchFamily="34" charset="0"/>
                <a:cs typeface="Open Sans" panose="020B0606030504020204" pitchFamily="34" charset="0"/>
              </a:rPr>
              <a:t>stroškovnih</a:t>
            </a:r>
            <a:r>
              <a:rPr lang="hr-HR" sz="2000" dirty="0">
                <a:latin typeface="Open Sans" panose="020B0606030504020204" pitchFamily="34" charset="0"/>
                <a:ea typeface="Open Sans" panose="020B0606030504020204" pitchFamily="34" charset="0"/>
                <a:cs typeface="Open Sans" panose="020B0606030504020204" pitchFamily="34" charset="0"/>
              </a:rPr>
              <a:t> </a:t>
            </a:r>
            <a:r>
              <a:rPr lang="hr-HR" sz="2000" dirty="0" err="1">
                <a:latin typeface="Open Sans" panose="020B0606030504020204" pitchFamily="34" charset="0"/>
                <a:ea typeface="Open Sans" panose="020B0606030504020204" pitchFamily="34" charset="0"/>
                <a:cs typeface="Open Sans" panose="020B0606030504020204" pitchFamily="34" charset="0"/>
              </a:rPr>
              <a:t>postavk</a:t>
            </a:r>
            <a:r>
              <a:rPr lang="hr-HR" sz="2000" dirty="0">
                <a:latin typeface="Open Sans" panose="020B0606030504020204" pitchFamily="34" charset="0"/>
                <a:ea typeface="Open Sans" panose="020B0606030504020204" pitchFamily="34" charset="0"/>
                <a:cs typeface="Open Sans" panose="020B0606030504020204" pitchFamily="34" charset="0"/>
              </a:rPr>
              <a:t> med PP / </a:t>
            </a:r>
            <a:r>
              <a:rPr lang="hr-HR" sz="20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podjela stavki troškova između PP</a:t>
            </a:r>
          </a:p>
          <a:p>
            <a:r>
              <a:rPr lang="sl-SI" sz="2000" dirty="0">
                <a:latin typeface="Open Sans" panose="020B0606030504020204" pitchFamily="34" charset="0"/>
                <a:ea typeface="Open Sans" panose="020B0606030504020204" pitchFamily="34" charset="0"/>
                <a:cs typeface="Open Sans" panose="020B0606030504020204" pitchFamily="34" charset="0"/>
              </a:rPr>
              <a:t>popusti / </a:t>
            </a:r>
            <a:r>
              <a:rPr lang="sl-SI" sz="20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popusti </a:t>
            </a:r>
          </a:p>
          <a:p>
            <a:r>
              <a:rPr lang="sl-SI" sz="2000" dirty="0">
                <a:latin typeface="Open Sans" panose="020B0606030504020204" pitchFamily="34" charset="0"/>
                <a:ea typeface="Open Sans" panose="020B0606030504020204" pitchFamily="34" charset="0"/>
                <a:cs typeface="Open Sans" panose="020B0606030504020204" pitchFamily="34" charset="0"/>
              </a:rPr>
              <a:t>pristojbine med PP istega projekta / </a:t>
            </a:r>
            <a:r>
              <a:rPr lang="sv-SE" sz="20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naknade između </a:t>
            </a:r>
            <a:r>
              <a:rPr lang="sl-SI" sz="20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PP </a:t>
            </a:r>
            <a:r>
              <a:rPr lang="sv-SE" sz="20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istog projekta</a:t>
            </a:r>
            <a:r>
              <a:rPr lang="sl-SI"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 </a:t>
            </a:r>
          </a:p>
          <a:p>
            <a:r>
              <a:rPr lang="sl-SI" sz="2000" dirty="0">
                <a:latin typeface="Open Sans" panose="020B0606030504020204" pitchFamily="34" charset="0"/>
                <a:ea typeface="Open Sans" panose="020B0606030504020204" pitchFamily="34" charset="0"/>
                <a:cs typeface="Open Sans" panose="020B0606030504020204" pitchFamily="34" charset="0"/>
              </a:rPr>
              <a:t>zadržani zneski / </a:t>
            </a:r>
            <a:r>
              <a:rPr lang="pl-PL" sz="20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financijske retencije</a:t>
            </a:r>
            <a:endParaRPr lang="sl-SI"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sl-SI" sz="2000" dirty="0">
                <a:latin typeface="Open Sans" panose="020B0606030504020204" pitchFamily="34" charset="0"/>
                <a:ea typeface="Open Sans" panose="020B0606030504020204" pitchFamily="34" charset="0"/>
                <a:cs typeface="Open Sans" panose="020B0606030504020204" pitchFamily="34" charset="0"/>
              </a:rPr>
              <a:t>samostojne spletne strani projekta izven </a:t>
            </a:r>
            <a:r>
              <a:rPr lang="sl-SI"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hlinkClick r:id="rId3"/>
              </a:rPr>
              <a:t>www.si-hr.eu</a:t>
            </a:r>
            <a:r>
              <a:rPr lang="sl-SI"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 / </a:t>
            </a:r>
            <a:r>
              <a:rPr lang="pl-PL" sz="20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samostalne mrežne stranice projekta izvan</a:t>
            </a:r>
            <a:r>
              <a:rPr lang="pl-PL"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pl-PL"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hlinkClick r:id="rId3"/>
              </a:rPr>
              <a:t>www.si-hr.eu</a:t>
            </a:r>
            <a:r>
              <a:rPr lang="pl-PL"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 </a:t>
            </a:r>
            <a:endParaRPr lang="sl-SI"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sl-SI" sz="2000" dirty="0">
                <a:latin typeface="Open Sans" panose="020B0606030504020204" pitchFamily="34" charset="0"/>
                <a:ea typeface="Open Sans" panose="020B0606030504020204" pitchFamily="34" charset="0"/>
                <a:cs typeface="Open Sans" panose="020B0606030504020204" pitchFamily="34" charset="0"/>
              </a:rPr>
              <a:t>logotipi projekta ali samostojne blagovne znamke / </a:t>
            </a:r>
            <a:r>
              <a:rPr lang="pl-PL" sz="20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logotipi projekta ili samostalni brandovi </a:t>
            </a:r>
            <a:endParaRPr lang="sl-SI"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a:p>
            <a:endParaRPr lang="sl-SI"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SI"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Slika 2">
            <a:extLst>
              <a:ext uri="{FF2B5EF4-FFF2-40B4-BE49-F238E27FC236}">
                <a16:creationId xmlns:a16="http://schemas.microsoft.com/office/drawing/2014/main" id="{0F00754C-0350-8FE1-A92E-81F3E051F524}"/>
              </a:ext>
            </a:extLst>
          </p:cNvPr>
          <p:cNvPicPr>
            <a:picLocks noChangeAspect="1"/>
          </p:cNvPicPr>
          <p:nvPr/>
        </p:nvPicPr>
        <p:blipFill>
          <a:blip r:embed="rId4"/>
          <a:stretch>
            <a:fillRect/>
          </a:stretch>
        </p:blipFill>
        <p:spPr>
          <a:xfrm>
            <a:off x="9857491" y="1448134"/>
            <a:ext cx="1615580" cy="1810669"/>
          </a:xfrm>
          <a:prstGeom prst="rect">
            <a:avLst/>
          </a:prstGeom>
        </p:spPr>
      </p:pic>
    </p:spTree>
    <p:extLst>
      <p:ext uri="{BB962C8B-B14F-4D97-AF65-F5344CB8AC3E}">
        <p14:creationId xmlns:p14="http://schemas.microsoft.com/office/powerpoint/2010/main" val="1719850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736415" y="1339860"/>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sl-SI" sz="28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nSpc>
                <a:spcPct val="110000"/>
              </a:lnSpc>
            </a:pPr>
            <a:r>
              <a:rPr lang="sl-SI" sz="5100" b="1" dirty="0">
                <a:latin typeface="Open Sans" panose="020B0606030504020204" pitchFamily="34" charset="0"/>
                <a:ea typeface="Open Sans" panose="020B0606030504020204" pitchFamily="34" charset="0"/>
                <a:cs typeface="Open Sans" panose="020B0606030504020204" pitchFamily="34" charset="0"/>
              </a:rPr>
              <a:t>OBDOBJE UPRAVIČENOSTI IZDATKOV / </a:t>
            </a:r>
          </a:p>
          <a:p>
            <a:pPr>
              <a:lnSpc>
                <a:spcPct val="110000"/>
              </a:lnSpc>
            </a:pPr>
            <a:r>
              <a:rPr lang="hr-HR" sz="51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RAZDOBLJE PRIHVATLJIVOSTI TROŠKOVA</a:t>
            </a:r>
            <a:endParaRPr lang="sl-SI" sz="51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endParaRPr>
          </a:p>
          <a:p>
            <a:r>
              <a:rPr lang="sl-SI" sz="34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 </a:t>
            </a:r>
            <a:endParaRPr lang="en-SI" sz="3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39985" y="1499413"/>
            <a:ext cx="10515600" cy="45284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l-SI" sz="2200" b="1" dirty="0">
                <a:latin typeface="Open Sans" panose="020B0606030504020204" pitchFamily="34" charset="0"/>
                <a:ea typeface="Open Sans" panose="020B0606030504020204" pitchFamily="34" charset="0"/>
                <a:cs typeface="Open Sans" panose="020B0606030504020204" pitchFamily="34" charset="0"/>
              </a:rPr>
              <a:t>najzgodnejši datum </a:t>
            </a:r>
            <a:r>
              <a:rPr lang="sl-SI" sz="2200" dirty="0">
                <a:latin typeface="Open Sans" panose="020B0606030504020204" pitchFamily="34" charset="0"/>
                <a:ea typeface="Open Sans" panose="020B0606030504020204" pitchFamily="34" charset="0"/>
                <a:cs typeface="Open Sans" panose="020B0606030504020204" pitchFamily="34" charset="0"/>
              </a:rPr>
              <a:t>upravičenosti stroškov je </a:t>
            </a:r>
            <a:r>
              <a:rPr lang="sl-SI" sz="2200" b="1" dirty="0">
                <a:latin typeface="Open Sans" panose="020B0606030504020204" pitchFamily="34" charset="0"/>
                <a:ea typeface="Open Sans" panose="020B0606030504020204" pitchFamily="34" charset="0"/>
                <a:cs typeface="Open Sans" panose="020B0606030504020204" pitchFamily="34" charset="0"/>
              </a:rPr>
              <a:t>datum odobritve projekta s strani</a:t>
            </a:r>
            <a:r>
              <a:rPr lang="sl-SI" sz="2200" dirty="0">
                <a:latin typeface="Open Sans" panose="020B0606030504020204" pitchFamily="34" charset="0"/>
                <a:ea typeface="Open Sans" panose="020B0606030504020204" pitchFamily="34" charset="0"/>
                <a:cs typeface="Open Sans" panose="020B0606030504020204" pitchFamily="34" charset="0"/>
              </a:rPr>
              <a:t> Odbora za spremljanje / </a:t>
            </a:r>
            <a:r>
              <a:rPr lang="pl-PL"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troškovi su </a:t>
            </a:r>
            <a:r>
              <a:rPr lang="pl-PL" sz="22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prihvatljivi najranije od datuma odobrenja projekta </a:t>
            </a:r>
            <a:r>
              <a:rPr lang="pl-PL"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od strane Odbora za praćenje</a:t>
            </a:r>
            <a:endParaRPr lang="sl-SI"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endParaRPr>
          </a:p>
          <a:p>
            <a:r>
              <a:rPr lang="sl-SI" sz="2200" b="1" dirty="0">
                <a:latin typeface="Open Sans" panose="020B0606030504020204" pitchFamily="34" charset="0"/>
                <a:ea typeface="Open Sans" panose="020B0606030504020204" pitchFamily="34" charset="0"/>
                <a:cs typeface="Open Sans" panose="020B0606030504020204" pitchFamily="34" charset="0"/>
              </a:rPr>
              <a:t>obdobje upravičenosti se določi v pogodbi </a:t>
            </a:r>
            <a:r>
              <a:rPr lang="sl-SI" sz="2200" dirty="0">
                <a:latin typeface="Open Sans" panose="020B0606030504020204" pitchFamily="34" charset="0"/>
                <a:ea typeface="Open Sans" panose="020B0606030504020204" pitchFamily="34" charset="0"/>
                <a:cs typeface="Open Sans" panose="020B0606030504020204" pitchFamily="34" charset="0"/>
              </a:rPr>
              <a:t>o sofinanciranju ESRR z datumom začetka in zaključka projekta / </a:t>
            </a:r>
            <a:r>
              <a:rPr lang="hr-HR" sz="22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razdoblje prihvatljivosti definira se u ugovoru </a:t>
            </a:r>
            <a:r>
              <a:rPr lang="hr-HR"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o sufinanciranju EFRR datumom početka i završetka projekta</a:t>
            </a:r>
          </a:p>
          <a:p>
            <a:r>
              <a:rPr lang="sl-SI" sz="2200" dirty="0">
                <a:latin typeface="Open Sans" panose="020B0606030504020204" pitchFamily="34" charset="0"/>
                <a:ea typeface="Open Sans" panose="020B0606030504020204" pitchFamily="34" charset="0"/>
                <a:cs typeface="Open Sans" panose="020B0606030504020204" pitchFamily="34" charset="0"/>
              </a:rPr>
              <a:t>vse </a:t>
            </a:r>
            <a:r>
              <a:rPr lang="sl-SI" sz="2200" b="1" dirty="0">
                <a:latin typeface="Open Sans" panose="020B0606030504020204" pitchFamily="34" charset="0"/>
                <a:ea typeface="Open Sans" panose="020B0606030504020204" pitchFamily="34" charset="0"/>
                <a:cs typeface="Open Sans" panose="020B0606030504020204" pitchFamily="34" charset="0"/>
              </a:rPr>
              <a:t>projektne dejavnosti </a:t>
            </a:r>
            <a:r>
              <a:rPr lang="sl-SI" sz="2200" dirty="0">
                <a:latin typeface="Open Sans" panose="020B0606030504020204" pitchFamily="34" charset="0"/>
                <a:ea typeface="Open Sans" panose="020B0606030504020204" pitchFamily="34" charset="0"/>
                <a:cs typeface="Open Sans" panose="020B0606030504020204" pitchFamily="34" charset="0"/>
              </a:rPr>
              <a:t>je treba </a:t>
            </a:r>
            <a:r>
              <a:rPr lang="sl-SI" sz="2200" b="1" dirty="0">
                <a:latin typeface="Open Sans" panose="020B0606030504020204" pitchFamily="34" charset="0"/>
                <a:ea typeface="Open Sans" panose="020B0606030504020204" pitchFamily="34" charset="0"/>
                <a:cs typeface="Open Sans" panose="020B0606030504020204" pitchFamily="34" charset="0"/>
              </a:rPr>
              <a:t>zaključiti do datuma zaključka projekta </a:t>
            </a:r>
            <a:r>
              <a:rPr lang="sl-SI" sz="2200" dirty="0">
                <a:latin typeface="Open Sans" panose="020B0606030504020204" pitchFamily="34" charset="0"/>
                <a:ea typeface="Open Sans" panose="020B0606030504020204" pitchFamily="34" charset="0"/>
                <a:cs typeface="Open Sans" panose="020B0606030504020204" pitchFamily="34" charset="0"/>
              </a:rPr>
              <a:t>/ </a:t>
            </a:r>
            <a:r>
              <a:rPr lang="hr-HR"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sve </a:t>
            </a:r>
            <a:r>
              <a:rPr lang="hr-HR" sz="22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projektne aktivnosti </a:t>
            </a:r>
            <a:r>
              <a:rPr lang="hr-HR"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moraju biti </a:t>
            </a:r>
            <a:r>
              <a:rPr lang="hr-HR" sz="22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završene do datuma završetka projekta</a:t>
            </a:r>
          </a:p>
          <a:p>
            <a:r>
              <a:rPr lang="sl-SI" sz="2200" dirty="0">
                <a:latin typeface="Open Sans" panose="020B0606030504020204" pitchFamily="34" charset="0"/>
                <a:ea typeface="Open Sans" panose="020B0606030504020204" pitchFamily="34" charset="0"/>
                <a:cs typeface="Open Sans" panose="020B0606030504020204" pitchFamily="34" charset="0"/>
              </a:rPr>
              <a:t>v </a:t>
            </a:r>
            <a:r>
              <a:rPr lang="sl-SI" sz="2200" b="1" dirty="0">
                <a:latin typeface="Open Sans" panose="020B0606030504020204" pitchFamily="34" charset="0"/>
                <a:ea typeface="Open Sans" panose="020B0606030504020204" pitchFamily="34" charset="0"/>
                <a:cs typeface="Open Sans" panose="020B0606030504020204" pitchFamily="34" charset="0"/>
              </a:rPr>
              <a:t>zadnjem obdobju poročanja </a:t>
            </a:r>
            <a:r>
              <a:rPr lang="sl-SI" sz="2200" dirty="0">
                <a:latin typeface="Open Sans" panose="020B0606030504020204" pitchFamily="34" charset="0"/>
                <a:ea typeface="Open Sans" panose="020B0606030504020204" pitchFamily="34" charset="0"/>
                <a:cs typeface="Open Sans" panose="020B0606030504020204" pitchFamily="34" charset="0"/>
              </a:rPr>
              <a:t>morajo biti izdani računi in plačani stroški najpozneje </a:t>
            </a:r>
            <a:r>
              <a:rPr lang="sl-SI" sz="2200" b="1" dirty="0">
                <a:latin typeface="Open Sans" panose="020B0606030504020204" pitchFamily="34" charset="0"/>
                <a:ea typeface="Open Sans" panose="020B0606030504020204" pitchFamily="34" charset="0"/>
                <a:cs typeface="Open Sans" panose="020B0606030504020204" pitchFamily="34" charset="0"/>
              </a:rPr>
              <a:t>v 30 dneh po datumu zaključka projekta </a:t>
            </a:r>
            <a:r>
              <a:rPr lang="sl-SI" sz="2200" dirty="0">
                <a:latin typeface="Open Sans" panose="020B0606030504020204" pitchFamily="34" charset="0"/>
                <a:ea typeface="Open Sans" panose="020B0606030504020204" pitchFamily="34" charset="0"/>
                <a:cs typeface="Open Sans" panose="020B0606030504020204" pitchFamily="34" charset="0"/>
              </a:rPr>
              <a:t>/ </a:t>
            </a:r>
            <a:r>
              <a:rPr lang="sl-SI"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u </a:t>
            </a:r>
            <a:r>
              <a:rPr lang="hr-HR" sz="22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zadnjem razdoblju izvještavanja </a:t>
            </a:r>
            <a:r>
              <a:rPr lang="hr-HR"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izdavanje računa  i plaćanje troškova mora se izvršiti najkasnije u roku od </a:t>
            </a:r>
            <a:r>
              <a:rPr lang="hr-HR" sz="22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30 dana od datuma završetka projekta</a:t>
            </a:r>
          </a:p>
        </p:txBody>
      </p:sp>
      <p:sp>
        <p:nvSpPr>
          <p:cNvPr id="5" name="Title 1">
            <a:extLst>
              <a:ext uri="{FF2B5EF4-FFF2-40B4-BE49-F238E27FC236}">
                <a16:creationId xmlns:a16="http://schemas.microsoft.com/office/drawing/2014/main" id="{8A57EF2D-5A8A-F24F-8769-0C5D7B7D2A95}"/>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SI"/>
              <a:t> </a:t>
            </a:r>
            <a:endParaRPr lang="en-SI" dirty="0"/>
          </a:p>
        </p:txBody>
      </p:sp>
      <p:pic>
        <p:nvPicPr>
          <p:cNvPr id="3" name="Grafika 2" descr="Comment Important with solid fill">
            <a:extLst>
              <a:ext uri="{FF2B5EF4-FFF2-40B4-BE49-F238E27FC236}">
                <a16:creationId xmlns:a16="http://schemas.microsoft.com/office/drawing/2014/main" id="{62417FDE-8DD9-CE7D-0DDB-E033326EF96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2097" y="4386380"/>
            <a:ext cx="972207" cy="972207"/>
          </a:xfrm>
          <a:prstGeom prst="rect">
            <a:avLst/>
          </a:prstGeom>
        </p:spPr>
      </p:pic>
    </p:spTree>
    <p:extLst>
      <p:ext uri="{BB962C8B-B14F-4D97-AF65-F5344CB8AC3E}">
        <p14:creationId xmlns:p14="http://schemas.microsoft.com/office/powerpoint/2010/main" val="1398746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83820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2800" b="1" dirty="0">
                <a:latin typeface="Open Sans" panose="020B0606030504020204" pitchFamily="34" charset="0"/>
                <a:ea typeface="Open Sans" panose="020B0606030504020204" pitchFamily="34" charset="0"/>
                <a:cs typeface="Open Sans" panose="020B0606030504020204" pitchFamily="34" charset="0"/>
              </a:rPr>
              <a:t>NAČRTOVANJE STROŠKOVNEGA NAČRTA / </a:t>
            </a:r>
          </a:p>
          <a:p>
            <a:r>
              <a:rPr lang="sl-SI"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PLANIRANJE PRORAČUNA PROJEKTA</a:t>
            </a: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1690688"/>
            <a:ext cx="10515600" cy="39455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l-SI" sz="24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UPOŠTEVAJTE / OBRATITE PAŽNJU NA </a:t>
            </a:r>
          </a:p>
          <a:p>
            <a:r>
              <a:rPr lang="sl-SI" sz="2400" dirty="0">
                <a:latin typeface="Open Sans" panose="020B0606030504020204" pitchFamily="34" charset="0"/>
                <a:ea typeface="Open Sans" panose="020B0606030504020204" pitchFamily="34" charset="0"/>
                <a:cs typeface="Open Sans" panose="020B0606030504020204" pitchFamily="34" charset="0"/>
              </a:rPr>
              <a:t>Pravila o upravičenosti / </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Pravila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prihvatljivosti</a:t>
            </a:r>
            <a:endPar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endParaRPr>
          </a:p>
          <a:p>
            <a:r>
              <a:rPr lang="sl-SI" sz="2400" dirty="0">
                <a:latin typeface="Open Sans" panose="020B0606030504020204" pitchFamily="34" charset="0"/>
                <a:ea typeface="Open Sans" panose="020B0606030504020204" pitchFamily="34" charset="0"/>
                <a:cs typeface="Open Sans" panose="020B0606030504020204" pitchFamily="34" charset="0"/>
              </a:rPr>
              <a:t>Relevantnost in nujnost stroškov / </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Relevantnost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troškova</a:t>
            </a:r>
            <a:endPar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endParaRPr>
          </a:p>
          <a:p>
            <a:r>
              <a:rPr lang="sl-SI" sz="2400" dirty="0">
                <a:latin typeface="Open Sans" panose="020B0606030504020204" pitchFamily="34" charset="0"/>
                <a:ea typeface="Open Sans" panose="020B0606030504020204" pitchFamily="34" charset="0"/>
                <a:cs typeface="Open Sans" panose="020B0606030504020204" pitchFamily="34" charset="0"/>
              </a:rPr>
              <a:t>Stroškovni načrt ≅ dejavnosti / </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Proračun ≅ aktivnosti</a:t>
            </a:r>
          </a:p>
          <a:p>
            <a:r>
              <a:rPr lang="sl-SI" sz="2400" dirty="0">
                <a:latin typeface="Open Sans" panose="020B0606030504020204" pitchFamily="34" charset="0"/>
                <a:ea typeface="Open Sans" panose="020B0606030504020204" pitchFamily="34" charset="0"/>
                <a:cs typeface="Open Sans" panose="020B0606030504020204" pitchFamily="34" charset="0"/>
              </a:rPr>
              <a:t>Načela dobrega finančnega upravljanja / </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N</a:t>
            </a:r>
            <a:r>
              <a:rPr lang="hr-HR"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ačela</a:t>
            </a:r>
            <a:r>
              <a:rPr lang="hr-HR"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dobrog financijskog upravljanja</a:t>
            </a:r>
          </a:p>
          <a:p>
            <a:r>
              <a:rPr lang="sl-SI" sz="2400" dirty="0">
                <a:latin typeface="Open Sans" panose="020B0606030504020204" pitchFamily="34" charset="0"/>
                <a:ea typeface="Open Sans" panose="020B0606030504020204" pitchFamily="34" charset="0"/>
                <a:cs typeface="Open Sans" panose="020B0606030504020204" pitchFamily="34" charset="0"/>
              </a:rPr>
              <a:t>Način povračila stroškov / </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Način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povrata</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troškova</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p>
          <a:p>
            <a:r>
              <a:rPr lang="sl-SI" sz="2400" dirty="0">
                <a:latin typeface="Open Sans" panose="020B0606030504020204" pitchFamily="34" charset="0"/>
                <a:ea typeface="Open Sans" panose="020B0606030504020204" pitchFamily="34" charset="0"/>
                <a:cs typeface="Open Sans" panose="020B0606030504020204" pitchFamily="34" charset="0"/>
              </a:rPr>
              <a:t>Stopnja sofinanciranja (80% ESRR) / </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Stopa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sufinanciranja</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(80% ERDF-a)</a:t>
            </a:r>
          </a:p>
          <a:p>
            <a:r>
              <a:rPr lang="sl-SI" sz="2400" dirty="0">
                <a:latin typeface="Open Sans" panose="020B0606030504020204" pitchFamily="34" charset="0"/>
                <a:ea typeface="Open Sans" panose="020B0606030504020204" pitchFamily="34" charset="0"/>
                <a:cs typeface="Open Sans" panose="020B0606030504020204" pitchFamily="34" charset="0"/>
              </a:rPr>
              <a:t>Kapacitete PP </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Kapacitete PP</a:t>
            </a:r>
          </a:p>
          <a:p>
            <a:endParaRPr lang="en-SI"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Grafika 4" descr="Comment Important with solid fill">
            <a:extLst>
              <a:ext uri="{FF2B5EF4-FFF2-40B4-BE49-F238E27FC236}">
                <a16:creationId xmlns:a16="http://schemas.microsoft.com/office/drawing/2014/main" id="{40DE8D27-4B54-E620-8EB1-2E73F4F3D7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2461" y="1283362"/>
            <a:ext cx="972207" cy="972207"/>
          </a:xfrm>
          <a:prstGeom prst="rect">
            <a:avLst/>
          </a:prstGeom>
        </p:spPr>
      </p:pic>
      <p:pic>
        <p:nvPicPr>
          <p:cNvPr id="8" name="Slika 7">
            <a:extLst>
              <a:ext uri="{FF2B5EF4-FFF2-40B4-BE49-F238E27FC236}">
                <a16:creationId xmlns:a16="http://schemas.microsoft.com/office/drawing/2014/main" id="{45250281-C272-95FD-50E7-FB0B140FF21C}"/>
              </a:ext>
            </a:extLst>
          </p:cNvPr>
          <p:cNvPicPr>
            <a:picLocks noChangeAspect="1"/>
          </p:cNvPicPr>
          <p:nvPr/>
        </p:nvPicPr>
        <p:blipFill>
          <a:blip r:embed="rId5"/>
          <a:stretch>
            <a:fillRect/>
          </a:stretch>
        </p:blipFill>
        <p:spPr>
          <a:xfrm>
            <a:off x="9501866" y="1604326"/>
            <a:ext cx="1911569" cy="1911569"/>
          </a:xfrm>
          <a:prstGeom prst="rect">
            <a:avLst/>
          </a:prstGeom>
        </p:spPr>
      </p:pic>
    </p:spTree>
    <p:extLst>
      <p:ext uri="{BB962C8B-B14F-4D97-AF65-F5344CB8AC3E}">
        <p14:creationId xmlns:p14="http://schemas.microsoft.com/office/powerpoint/2010/main" val="3136412551"/>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11850</TotalTime>
  <Words>8087</Words>
  <Application>Microsoft Office PowerPoint</Application>
  <PresentationFormat>Širokozaslonsko</PresentationFormat>
  <Paragraphs>532</Paragraphs>
  <Slides>38</Slides>
  <Notes>38</Notes>
  <HiddenSlides>0</HiddenSlides>
  <MMClips>0</MMClips>
  <ScaleCrop>false</ScaleCrop>
  <HeadingPairs>
    <vt:vector size="6" baseType="variant">
      <vt:variant>
        <vt:lpstr>Uporabljene pisave</vt:lpstr>
      </vt:variant>
      <vt:variant>
        <vt:i4>8</vt:i4>
      </vt:variant>
      <vt:variant>
        <vt:lpstr>Tema</vt:lpstr>
      </vt:variant>
      <vt:variant>
        <vt:i4>1</vt:i4>
      </vt:variant>
      <vt:variant>
        <vt:lpstr>Naslovi diapozitivov</vt:lpstr>
      </vt:variant>
      <vt:variant>
        <vt:i4>38</vt:i4>
      </vt:variant>
    </vt:vector>
  </HeadingPairs>
  <TitlesOfParts>
    <vt:vector size="47" baseType="lpstr">
      <vt:lpstr>Arial</vt:lpstr>
      <vt:lpstr>Calibri</vt:lpstr>
      <vt:lpstr>Calibri Light</vt:lpstr>
      <vt:lpstr>Open Sans</vt:lpstr>
      <vt:lpstr>Symbol</vt:lpstr>
      <vt:lpstr>Tahoma</vt:lpstr>
      <vt:lpstr>Trebuchet MS</vt:lpstr>
      <vt:lpstr>Wingdings</vt:lpstr>
      <vt:lpstr>Officeova tema</vt:lpstr>
      <vt:lpstr>PowerPointova predstavitev</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PowerPointova predstavitev</vt:lpstr>
    </vt:vector>
  </TitlesOfParts>
  <Company>MJU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zkitic</dc:creator>
  <cp:lastModifiedBy>Mirela Guzej</cp:lastModifiedBy>
  <cp:revision>363</cp:revision>
  <dcterms:created xsi:type="dcterms:W3CDTF">2022-10-21T10:06:31Z</dcterms:created>
  <dcterms:modified xsi:type="dcterms:W3CDTF">2024-12-06T09:14:16Z</dcterms:modified>
</cp:coreProperties>
</file>