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66" r:id="rId2"/>
    <p:sldId id="312" r:id="rId3"/>
    <p:sldId id="267" r:id="rId4"/>
    <p:sldId id="271" r:id="rId5"/>
    <p:sldId id="280" r:id="rId6"/>
    <p:sldId id="272" r:id="rId7"/>
    <p:sldId id="273" r:id="rId8"/>
    <p:sldId id="274" r:id="rId9"/>
    <p:sldId id="300" r:id="rId10"/>
    <p:sldId id="275" r:id="rId11"/>
    <p:sldId id="277" r:id="rId12"/>
    <p:sldId id="302" r:id="rId13"/>
    <p:sldId id="276" r:id="rId14"/>
    <p:sldId id="279" r:id="rId15"/>
    <p:sldId id="281" r:id="rId16"/>
    <p:sldId id="282" r:id="rId17"/>
    <p:sldId id="284" r:id="rId18"/>
    <p:sldId id="285" r:id="rId19"/>
    <p:sldId id="286" r:id="rId20"/>
    <p:sldId id="290" r:id="rId21"/>
    <p:sldId id="287" r:id="rId22"/>
    <p:sldId id="291" r:id="rId23"/>
    <p:sldId id="292" r:id="rId24"/>
    <p:sldId id="293" r:id="rId25"/>
    <p:sldId id="294" r:id="rId26"/>
    <p:sldId id="303" r:id="rId27"/>
    <p:sldId id="304" r:id="rId28"/>
    <p:sldId id="308" r:id="rId29"/>
    <p:sldId id="295" r:id="rId30"/>
    <p:sldId id="313" r:id="rId31"/>
    <p:sldId id="305" r:id="rId32"/>
    <p:sldId id="307" r:id="rId33"/>
    <p:sldId id="314" r:id="rId34"/>
    <p:sldId id="297" r:id="rId35"/>
    <p:sldId id="299" r:id="rId36"/>
    <p:sldId id="306" r:id="rId37"/>
    <p:sldId id="309" r:id="rId38"/>
    <p:sldId id="288" r:id="rId3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79D"/>
    <a:srgbClr val="00558C"/>
    <a:srgbClr val="003399"/>
    <a:srgbClr val="DA5C57"/>
    <a:srgbClr val="9ACA3C"/>
    <a:srgbClr val="0E6E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4" autoAdjust="0"/>
    <p:restoredTop sz="79788" autoAdjust="0"/>
  </p:normalViewPr>
  <p:slideViewPr>
    <p:cSldViewPr snapToGrid="0">
      <p:cViewPr varScale="1">
        <p:scale>
          <a:sx n="91" d="100"/>
          <a:sy n="91" d="100"/>
        </p:scale>
        <p:origin x="7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719C17-50D7-42B0-9E80-1B51924F0CD2}"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3CB613F-2CCD-4F92-A530-6799B3ECD95C}">
      <dgm:prSet/>
      <dgm:spPr>
        <a:effectLst>
          <a:innerShdw blurRad="114300">
            <a:prstClr val="black"/>
          </a:innerShdw>
        </a:effectLst>
      </dgm:spPr>
      <dgm:t>
        <a:bodyPr/>
        <a:lstStyle/>
        <a:p>
          <a:pPr algn="ctr"/>
          <a:r>
            <a:rPr lang="sl-SI" dirty="0"/>
            <a:t>Pisarniški in administrativni stroški / </a:t>
          </a:r>
          <a:r>
            <a:rPr lang="hr-HR" dirty="0"/>
            <a:t>Uredski i administrativni troškovi</a:t>
          </a:r>
          <a:endParaRPr lang="en-US" dirty="0"/>
        </a:p>
      </dgm:t>
    </dgm:pt>
    <dgm:pt modelId="{880E9E5A-BD61-40C3-914B-6406463BBC08}" type="parTrans" cxnId="{D3A2E1E2-319F-4AA2-AE3C-D2E436804DAF}">
      <dgm:prSet/>
      <dgm:spPr/>
      <dgm:t>
        <a:bodyPr/>
        <a:lstStyle/>
        <a:p>
          <a:endParaRPr lang="en-US"/>
        </a:p>
      </dgm:t>
    </dgm:pt>
    <dgm:pt modelId="{4D8A3B88-94DD-4103-85B3-F27352AA7ADB}" type="sibTrans" cxnId="{D3A2E1E2-319F-4AA2-AE3C-D2E436804DAF}">
      <dgm:prSet/>
      <dgm:spPr/>
      <dgm:t>
        <a:bodyPr/>
        <a:lstStyle/>
        <a:p>
          <a:endParaRPr lang="en-US"/>
        </a:p>
      </dgm:t>
    </dgm:pt>
    <dgm:pt modelId="{80EE74CB-E94E-40ED-AFF6-E0EA76B34FC1}">
      <dgm:prSet/>
      <dgm:spPr>
        <a:effectLst>
          <a:innerShdw blurRad="114300">
            <a:prstClr val="black"/>
          </a:innerShdw>
        </a:effectLst>
      </dgm:spPr>
      <dgm:t>
        <a:bodyPr/>
        <a:lstStyle/>
        <a:p>
          <a:pPr algn="ctr"/>
          <a:r>
            <a:rPr lang="sl-SI" dirty="0"/>
            <a:t>Potni in namestitveni stroški / </a:t>
          </a:r>
          <a:r>
            <a:rPr lang="fi-FI" dirty="0"/>
            <a:t>Troškovi putovanja i smještaja</a:t>
          </a:r>
          <a:endParaRPr lang="en-US" dirty="0"/>
        </a:p>
      </dgm:t>
    </dgm:pt>
    <dgm:pt modelId="{B4DD58D5-B3B9-4B0D-B622-3FF52DC17A9A}" type="parTrans" cxnId="{4AB1A735-E283-4E13-9B76-66FDFDA873FB}">
      <dgm:prSet/>
      <dgm:spPr/>
      <dgm:t>
        <a:bodyPr/>
        <a:lstStyle/>
        <a:p>
          <a:endParaRPr lang="en-US"/>
        </a:p>
      </dgm:t>
    </dgm:pt>
    <dgm:pt modelId="{CA128203-BA26-48B6-8CD4-8A00EE2A68A2}" type="sibTrans" cxnId="{4AB1A735-E283-4E13-9B76-66FDFDA873FB}">
      <dgm:prSet/>
      <dgm:spPr/>
      <dgm:t>
        <a:bodyPr/>
        <a:lstStyle/>
        <a:p>
          <a:endParaRPr lang="en-US"/>
        </a:p>
      </dgm:t>
    </dgm:pt>
    <dgm:pt modelId="{EB7474CD-0F6E-41D4-BCA8-669F7595B1C0}">
      <dgm:prSet/>
      <dgm:spPr>
        <a:effectLst>
          <a:innerShdw blurRad="114300">
            <a:prstClr val="black"/>
          </a:innerShdw>
        </a:effectLst>
      </dgm:spPr>
      <dgm:t>
        <a:bodyPr/>
        <a:lstStyle/>
        <a:p>
          <a:pPr algn="ctr"/>
          <a:r>
            <a:rPr lang="sl-SI" dirty="0"/>
            <a:t>Stroški zunanjih strokovnjakov in storitev / </a:t>
          </a:r>
          <a:r>
            <a:rPr lang="hr-HR" dirty="0"/>
            <a:t>Troškovi vanjskih stručnjaka i usluga</a:t>
          </a:r>
          <a:endParaRPr lang="en-US" dirty="0"/>
        </a:p>
      </dgm:t>
    </dgm:pt>
    <dgm:pt modelId="{0C4A2097-4959-4192-920E-38C616195554}" type="parTrans" cxnId="{1E1BDDAF-ECBC-4E32-A11A-9FF90C82793F}">
      <dgm:prSet/>
      <dgm:spPr/>
      <dgm:t>
        <a:bodyPr/>
        <a:lstStyle/>
        <a:p>
          <a:endParaRPr lang="en-US"/>
        </a:p>
      </dgm:t>
    </dgm:pt>
    <dgm:pt modelId="{E94F3802-1C62-45C6-A92B-AEAA29ECC819}" type="sibTrans" cxnId="{1E1BDDAF-ECBC-4E32-A11A-9FF90C82793F}">
      <dgm:prSet/>
      <dgm:spPr/>
      <dgm:t>
        <a:bodyPr/>
        <a:lstStyle/>
        <a:p>
          <a:endParaRPr lang="en-US"/>
        </a:p>
      </dgm:t>
    </dgm:pt>
    <dgm:pt modelId="{C849F1C8-1D6C-48B9-80DD-976AD462AC14}">
      <dgm:prSet/>
      <dgm:spPr>
        <a:effectLst>
          <a:innerShdw blurRad="114300">
            <a:prstClr val="black"/>
          </a:innerShdw>
        </a:effectLst>
      </dgm:spPr>
      <dgm:t>
        <a:bodyPr/>
        <a:lstStyle/>
        <a:p>
          <a:r>
            <a:rPr lang="sl-SI" dirty="0"/>
            <a:t>Stroški opreme / </a:t>
          </a:r>
          <a:r>
            <a:rPr lang="hr-HR" dirty="0"/>
            <a:t>Troškovi </a:t>
          </a:r>
          <a:r>
            <a:rPr lang="sl-SI" dirty="0"/>
            <a:t>opreme</a:t>
          </a:r>
          <a:endParaRPr lang="en-US" dirty="0"/>
        </a:p>
      </dgm:t>
    </dgm:pt>
    <dgm:pt modelId="{2E33F932-6465-4A49-B022-5B2B3CAA07F3}" type="parTrans" cxnId="{D6424F3A-2D41-47A0-B5C5-7582B2C846AA}">
      <dgm:prSet/>
      <dgm:spPr/>
      <dgm:t>
        <a:bodyPr/>
        <a:lstStyle/>
        <a:p>
          <a:endParaRPr lang="en-US"/>
        </a:p>
      </dgm:t>
    </dgm:pt>
    <dgm:pt modelId="{79E5AD3B-ABFA-4515-B246-9DED771A6F19}" type="sibTrans" cxnId="{D6424F3A-2D41-47A0-B5C5-7582B2C846AA}">
      <dgm:prSet/>
      <dgm:spPr/>
      <dgm:t>
        <a:bodyPr/>
        <a:lstStyle/>
        <a:p>
          <a:endParaRPr lang="en-US"/>
        </a:p>
      </dgm:t>
    </dgm:pt>
    <dgm:pt modelId="{0D4E6EB6-EA19-415F-B978-E431EA3F064C}">
      <dgm:prSet/>
      <dgm:spPr>
        <a:effectLst>
          <a:innerShdw blurRad="114300">
            <a:prstClr val="black"/>
          </a:innerShdw>
        </a:effectLst>
      </dgm:spPr>
      <dgm:t>
        <a:bodyPr/>
        <a:lstStyle/>
        <a:p>
          <a:r>
            <a:rPr lang="sl-SI" dirty="0"/>
            <a:t>Stroški za infrastrukturo in gradnje / </a:t>
          </a:r>
        </a:p>
        <a:p>
          <a:r>
            <a:rPr lang="nn-NO" dirty="0"/>
            <a:t>Troškovi infrastrukture i radova</a:t>
          </a:r>
          <a:endParaRPr lang="en-US" dirty="0"/>
        </a:p>
      </dgm:t>
    </dgm:pt>
    <dgm:pt modelId="{5702B740-8879-426F-8E20-9F37C4F8DAD3}" type="parTrans" cxnId="{82807A10-F594-4594-8497-093B716A4EDC}">
      <dgm:prSet/>
      <dgm:spPr/>
      <dgm:t>
        <a:bodyPr/>
        <a:lstStyle/>
        <a:p>
          <a:endParaRPr lang="en-US"/>
        </a:p>
      </dgm:t>
    </dgm:pt>
    <dgm:pt modelId="{0B20D4A0-C069-456D-9339-D474BC448276}" type="sibTrans" cxnId="{82807A10-F594-4594-8497-093B716A4EDC}">
      <dgm:prSet/>
      <dgm:spPr/>
      <dgm:t>
        <a:bodyPr/>
        <a:lstStyle/>
        <a:p>
          <a:endParaRPr lang="en-US"/>
        </a:p>
      </dgm:t>
    </dgm:pt>
    <dgm:pt modelId="{7C494624-022C-47F2-BB46-9495148FFD30}">
      <dgm:prSet/>
      <dgm:spPr>
        <a:solidFill>
          <a:schemeClr val="accent1">
            <a:hueOff val="0"/>
            <a:satOff val="0"/>
            <a:lumOff val="0"/>
          </a:schemeClr>
        </a:solidFill>
        <a:effectLst>
          <a:innerShdw blurRad="114300">
            <a:prstClr val="black"/>
          </a:innerShdw>
        </a:effectLst>
      </dgm:spPr>
      <dgm:t>
        <a:bodyPr/>
        <a:lstStyle/>
        <a:p>
          <a:pPr algn="ctr"/>
          <a:r>
            <a:rPr lang="sl-SI" dirty="0"/>
            <a:t>Stroški osebja / </a:t>
          </a:r>
        </a:p>
        <a:p>
          <a:pPr algn="ctr"/>
          <a:r>
            <a:rPr lang="hr-HR" dirty="0"/>
            <a:t>Troškovi osoblja</a:t>
          </a:r>
          <a:endParaRPr lang="en-US" dirty="0"/>
        </a:p>
      </dgm:t>
    </dgm:pt>
    <dgm:pt modelId="{2151F1B2-1EBB-42C6-B5BB-BC087507A636}" type="sibTrans" cxnId="{882E8B3E-B3D7-4A6D-946D-76D2FC386A8E}">
      <dgm:prSet/>
      <dgm:spPr/>
      <dgm:t>
        <a:bodyPr/>
        <a:lstStyle/>
        <a:p>
          <a:endParaRPr lang="en-US"/>
        </a:p>
      </dgm:t>
    </dgm:pt>
    <dgm:pt modelId="{CD9A4B79-C529-4AF5-B2C3-CBD588940605}" type="parTrans" cxnId="{882E8B3E-B3D7-4A6D-946D-76D2FC386A8E}">
      <dgm:prSet/>
      <dgm:spPr/>
      <dgm:t>
        <a:bodyPr/>
        <a:lstStyle/>
        <a:p>
          <a:endParaRPr lang="en-US"/>
        </a:p>
      </dgm:t>
    </dgm:pt>
    <dgm:pt modelId="{A070192E-0A06-42A3-88FC-9C35C85D2C45}" type="pres">
      <dgm:prSet presAssocID="{B2719C17-50D7-42B0-9E80-1B51924F0CD2}" presName="diagram" presStyleCnt="0">
        <dgm:presLayoutVars>
          <dgm:dir/>
          <dgm:resizeHandles val="exact"/>
        </dgm:presLayoutVars>
      </dgm:prSet>
      <dgm:spPr/>
    </dgm:pt>
    <dgm:pt modelId="{707824C6-81B5-404B-838A-008A982DA1C3}" type="pres">
      <dgm:prSet presAssocID="{7C494624-022C-47F2-BB46-9495148FFD30}" presName="node" presStyleLbl="node1" presStyleIdx="0" presStyleCnt="6">
        <dgm:presLayoutVars>
          <dgm:bulletEnabled val="1"/>
        </dgm:presLayoutVars>
      </dgm:prSet>
      <dgm:spPr/>
    </dgm:pt>
    <dgm:pt modelId="{5976EFF6-9162-4CCE-B4B4-683CFC1C7603}" type="pres">
      <dgm:prSet presAssocID="{2151F1B2-1EBB-42C6-B5BB-BC087507A636}" presName="sibTrans" presStyleCnt="0"/>
      <dgm:spPr/>
    </dgm:pt>
    <dgm:pt modelId="{DC757A77-2DA6-4150-8B22-C6EA3B914DEF}" type="pres">
      <dgm:prSet presAssocID="{E3CB613F-2CCD-4F92-A530-6799B3ECD95C}" presName="node" presStyleLbl="node1" presStyleIdx="1" presStyleCnt="6">
        <dgm:presLayoutVars>
          <dgm:bulletEnabled val="1"/>
        </dgm:presLayoutVars>
      </dgm:prSet>
      <dgm:spPr/>
    </dgm:pt>
    <dgm:pt modelId="{ADEED77C-53EE-4D4D-9D15-298AFBE52D82}" type="pres">
      <dgm:prSet presAssocID="{4D8A3B88-94DD-4103-85B3-F27352AA7ADB}" presName="sibTrans" presStyleCnt="0"/>
      <dgm:spPr/>
    </dgm:pt>
    <dgm:pt modelId="{794BB9A4-CAA6-4050-824D-217666C4F205}" type="pres">
      <dgm:prSet presAssocID="{80EE74CB-E94E-40ED-AFF6-E0EA76B34FC1}" presName="node" presStyleLbl="node1" presStyleIdx="2" presStyleCnt="6">
        <dgm:presLayoutVars>
          <dgm:bulletEnabled val="1"/>
        </dgm:presLayoutVars>
      </dgm:prSet>
      <dgm:spPr/>
    </dgm:pt>
    <dgm:pt modelId="{93560CE3-2512-4F40-A623-F88EB9DC0446}" type="pres">
      <dgm:prSet presAssocID="{CA128203-BA26-48B6-8CD4-8A00EE2A68A2}" presName="sibTrans" presStyleCnt="0"/>
      <dgm:spPr/>
    </dgm:pt>
    <dgm:pt modelId="{C7C60F05-DD2C-4B48-83AE-F819D223B65B}" type="pres">
      <dgm:prSet presAssocID="{EB7474CD-0F6E-41D4-BCA8-669F7595B1C0}" presName="node" presStyleLbl="node1" presStyleIdx="3" presStyleCnt="6">
        <dgm:presLayoutVars>
          <dgm:bulletEnabled val="1"/>
        </dgm:presLayoutVars>
      </dgm:prSet>
      <dgm:spPr/>
    </dgm:pt>
    <dgm:pt modelId="{708C6F88-670A-491F-AF9C-3756B75070F7}" type="pres">
      <dgm:prSet presAssocID="{E94F3802-1C62-45C6-A92B-AEAA29ECC819}" presName="sibTrans" presStyleCnt="0"/>
      <dgm:spPr/>
    </dgm:pt>
    <dgm:pt modelId="{60A93653-822D-4B98-BF08-E431A62981F2}" type="pres">
      <dgm:prSet presAssocID="{C849F1C8-1D6C-48B9-80DD-976AD462AC14}" presName="node" presStyleLbl="node1" presStyleIdx="4" presStyleCnt="6">
        <dgm:presLayoutVars>
          <dgm:bulletEnabled val="1"/>
        </dgm:presLayoutVars>
      </dgm:prSet>
      <dgm:spPr/>
    </dgm:pt>
    <dgm:pt modelId="{D091AF3B-2C30-4D59-A436-0377F330A96D}" type="pres">
      <dgm:prSet presAssocID="{79E5AD3B-ABFA-4515-B246-9DED771A6F19}" presName="sibTrans" presStyleCnt="0"/>
      <dgm:spPr/>
    </dgm:pt>
    <dgm:pt modelId="{04C3698B-9664-4393-9E92-C50E41F51537}" type="pres">
      <dgm:prSet presAssocID="{0D4E6EB6-EA19-415F-B978-E431EA3F064C}" presName="node" presStyleLbl="node1" presStyleIdx="5" presStyleCnt="6">
        <dgm:presLayoutVars>
          <dgm:bulletEnabled val="1"/>
        </dgm:presLayoutVars>
      </dgm:prSet>
      <dgm:spPr/>
    </dgm:pt>
  </dgm:ptLst>
  <dgm:cxnLst>
    <dgm:cxn modelId="{82807A10-F594-4594-8497-093B716A4EDC}" srcId="{B2719C17-50D7-42B0-9E80-1B51924F0CD2}" destId="{0D4E6EB6-EA19-415F-B978-E431EA3F064C}" srcOrd="5" destOrd="0" parTransId="{5702B740-8879-426F-8E20-9F37C4F8DAD3}" sibTransId="{0B20D4A0-C069-456D-9339-D474BC448276}"/>
    <dgm:cxn modelId="{4BE9DC16-917A-404D-B7D9-D32B24C321E5}" type="presOf" srcId="{C849F1C8-1D6C-48B9-80DD-976AD462AC14}" destId="{60A93653-822D-4B98-BF08-E431A62981F2}" srcOrd="0" destOrd="0" presId="urn:microsoft.com/office/officeart/2005/8/layout/default"/>
    <dgm:cxn modelId="{C92B502D-99D6-4FF7-AE58-BF118D553577}" type="presOf" srcId="{B2719C17-50D7-42B0-9E80-1B51924F0CD2}" destId="{A070192E-0A06-42A3-88FC-9C35C85D2C45}" srcOrd="0" destOrd="0" presId="urn:microsoft.com/office/officeart/2005/8/layout/default"/>
    <dgm:cxn modelId="{4AB1A735-E283-4E13-9B76-66FDFDA873FB}" srcId="{B2719C17-50D7-42B0-9E80-1B51924F0CD2}" destId="{80EE74CB-E94E-40ED-AFF6-E0EA76B34FC1}" srcOrd="2" destOrd="0" parTransId="{B4DD58D5-B3B9-4B0D-B622-3FF52DC17A9A}" sibTransId="{CA128203-BA26-48B6-8CD4-8A00EE2A68A2}"/>
    <dgm:cxn modelId="{4C0E6A38-0792-47CE-8A76-9E94F8E760B2}" type="presOf" srcId="{80EE74CB-E94E-40ED-AFF6-E0EA76B34FC1}" destId="{794BB9A4-CAA6-4050-824D-217666C4F205}" srcOrd="0" destOrd="0" presId="urn:microsoft.com/office/officeart/2005/8/layout/default"/>
    <dgm:cxn modelId="{D6424F3A-2D41-47A0-B5C5-7582B2C846AA}" srcId="{B2719C17-50D7-42B0-9E80-1B51924F0CD2}" destId="{C849F1C8-1D6C-48B9-80DD-976AD462AC14}" srcOrd="4" destOrd="0" parTransId="{2E33F932-6465-4A49-B022-5B2B3CAA07F3}" sibTransId="{79E5AD3B-ABFA-4515-B246-9DED771A6F19}"/>
    <dgm:cxn modelId="{882E8B3E-B3D7-4A6D-946D-76D2FC386A8E}" srcId="{B2719C17-50D7-42B0-9E80-1B51924F0CD2}" destId="{7C494624-022C-47F2-BB46-9495148FFD30}" srcOrd="0" destOrd="0" parTransId="{CD9A4B79-C529-4AF5-B2C3-CBD588940605}" sibTransId="{2151F1B2-1EBB-42C6-B5BB-BC087507A636}"/>
    <dgm:cxn modelId="{15C4CA7A-078C-4B28-B09B-45BCB4B78EAE}" type="presOf" srcId="{7C494624-022C-47F2-BB46-9495148FFD30}" destId="{707824C6-81B5-404B-838A-008A982DA1C3}" srcOrd="0" destOrd="0" presId="urn:microsoft.com/office/officeart/2005/8/layout/default"/>
    <dgm:cxn modelId="{DB0CA3A3-C0EE-4EF8-B28F-4EA370507695}" type="presOf" srcId="{0D4E6EB6-EA19-415F-B978-E431EA3F064C}" destId="{04C3698B-9664-4393-9E92-C50E41F51537}" srcOrd="0" destOrd="0" presId="urn:microsoft.com/office/officeart/2005/8/layout/default"/>
    <dgm:cxn modelId="{1E1BDDAF-ECBC-4E32-A11A-9FF90C82793F}" srcId="{B2719C17-50D7-42B0-9E80-1B51924F0CD2}" destId="{EB7474CD-0F6E-41D4-BCA8-669F7595B1C0}" srcOrd="3" destOrd="0" parTransId="{0C4A2097-4959-4192-920E-38C616195554}" sibTransId="{E94F3802-1C62-45C6-A92B-AEAA29ECC819}"/>
    <dgm:cxn modelId="{CC530CBC-BFB4-404C-9416-072746788B30}" type="presOf" srcId="{E3CB613F-2CCD-4F92-A530-6799B3ECD95C}" destId="{DC757A77-2DA6-4150-8B22-C6EA3B914DEF}" srcOrd="0" destOrd="0" presId="urn:microsoft.com/office/officeart/2005/8/layout/default"/>
    <dgm:cxn modelId="{D3A2E1E2-319F-4AA2-AE3C-D2E436804DAF}" srcId="{B2719C17-50D7-42B0-9E80-1B51924F0CD2}" destId="{E3CB613F-2CCD-4F92-A530-6799B3ECD95C}" srcOrd="1" destOrd="0" parTransId="{880E9E5A-BD61-40C3-914B-6406463BBC08}" sibTransId="{4D8A3B88-94DD-4103-85B3-F27352AA7ADB}"/>
    <dgm:cxn modelId="{62BDAEE6-FE01-4D5B-97BD-9FB8A87CB3BD}" type="presOf" srcId="{EB7474CD-0F6E-41D4-BCA8-669F7595B1C0}" destId="{C7C60F05-DD2C-4B48-83AE-F819D223B65B}" srcOrd="0" destOrd="0" presId="urn:microsoft.com/office/officeart/2005/8/layout/default"/>
    <dgm:cxn modelId="{26FA368D-E7EC-4EDA-B8AB-B78182695088}" type="presParOf" srcId="{A070192E-0A06-42A3-88FC-9C35C85D2C45}" destId="{707824C6-81B5-404B-838A-008A982DA1C3}" srcOrd="0" destOrd="0" presId="urn:microsoft.com/office/officeart/2005/8/layout/default"/>
    <dgm:cxn modelId="{2EAAA402-FAC1-4342-9450-92A92B8372FA}" type="presParOf" srcId="{A070192E-0A06-42A3-88FC-9C35C85D2C45}" destId="{5976EFF6-9162-4CCE-B4B4-683CFC1C7603}" srcOrd="1" destOrd="0" presId="urn:microsoft.com/office/officeart/2005/8/layout/default"/>
    <dgm:cxn modelId="{99E0823F-8B8C-44D5-A907-D38FC53656E6}" type="presParOf" srcId="{A070192E-0A06-42A3-88FC-9C35C85D2C45}" destId="{DC757A77-2DA6-4150-8B22-C6EA3B914DEF}" srcOrd="2" destOrd="0" presId="urn:microsoft.com/office/officeart/2005/8/layout/default"/>
    <dgm:cxn modelId="{46AF8834-DD78-4C03-A5A5-9FC996E9ACC5}" type="presParOf" srcId="{A070192E-0A06-42A3-88FC-9C35C85D2C45}" destId="{ADEED77C-53EE-4D4D-9D15-298AFBE52D82}" srcOrd="3" destOrd="0" presId="urn:microsoft.com/office/officeart/2005/8/layout/default"/>
    <dgm:cxn modelId="{42509BF9-61B3-43BE-8E32-B7D51C677138}" type="presParOf" srcId="{A070192E-0A06-42A3-88FC-9C35C85D2C45}" destId="{794BB9A4-CAA6-4050-824D-217666C4F205}" srcOrd="4" destOrd="0" presId="urn:microsoft.com/office/officeart/2005/8/layout/default"/>
    <dgm:cxn modelId="{B8157EAB-47FA-41FF-8E86-930536AB9ED4}" type="presParOf" srcId="{A070192E-0A06-42A3-88FC-9C35C85D2C45}" destId="{93560CE3-2512-4F40-A623-F88EB9DC0446}" srcOrd="5" destOrd="0" presId="urn:microsoft.com/office/officeart/2005/8/layout/default"/>
    <dgm:cxn modelId="{470993DC-95D4-44C4-B4B4-79853376E30B}" type="presParOf" srcId="{A070192E-0A06-42A3-88FC-9C35C85D2C45}" destId="{C7C60F05-DD2C-4B48-83AE-F819D223B65B}" srcOrd="6" destOrd="0" presId="urn:microsoft.com/office/officeart/2005/8/layout/default"/>
    <dgm:cxn modelId="{4901374C-307C-44B3-9B7F-D51237253DA8}" type="presParOf" srcId="{A070192E-0A06-42A3-88FC-9C35C85D2C45}" destId="{708C6F88-670A-491F-AF9C-3756B75070F7}" srcOrd="7" destOrd="0" presId="urn:microsoft.com/office/officeart/2005/8/layout/default"/>
    <dgm:cxn modelId="{B85E8BFD-1702-496E-90E9-EC7E41C910F0}" type="presParOf" srcId="{A070192E-0A06-42A3-88FC-9C35C85D2C45}" destId="{60A93653-822D-4B98-BF08-E431A62981F2}" srcOrd="8" destOrd="0" presId="urn:microsoft.com/office/officeart/2005/8/layout/default"/>
    <dgm:cxn modelId="{4AEDEAEE-841A-46B7-8C37-714748EE9B98}" type="presParOf" srcId="{A070192E-0A06-42A3-88FC-9C35C85D2C45}" destId="{D091AF3B-2C30-4D59-A436-0377F330A96D}" srcOrd="9" destOrd="0" presId="urn:microsoft.com/office/officeart/2005/8/layout/default"/>
    <dgm:cxn modelId="{6542A1A1-02B6-4812-ACE3-BE0D52596AF5}" type="presParOf" srcId="{A070192E-0A06-42A3-88FC-9C35C85D2C45}" destId="{04C3698B-9664-4393-9E92-C50E41F51537}"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7824C6-81B5-404B-838A-008A982DA1C3}">
      <dsp:nvSpPr>
        <dsp:cNvPr id="0" name=""/>
        <dsp:cNvSpPr/>
      </dsp:nvSpPr>
      <dsp:spPr>
        <a:xfrm>
          <a:off x="357265" y="879"/>
          <a:ext cx="3100106" cy="1860063"/>
        </a:xfrm>
        <a:prstGeom prst="rect">
          <a:avLst/>
        </a:prstGeom>
        <a:solidFill>
          <a:schemeClr val="accent1">
            <a:hueOff val="0"/>
            <a:satOff val="0"/>
            <a:lum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osebja / </a:t>
          </a:r>
        </a:p>
        <a:p>
          <a:pPr marL="0" lvl="0" indent="0" algn="ctr" defTabSz="1022350">
            <a:lnSpc>
              <a:spcPct val="90000"/>
            </a:lnSpc>
            <a:spcBef>
              <a:spcPct val="0"/>
            </a:spcBef>
            <a:spcAft>
              <a:spcPct val="35000"/>
            </a:spcAft>
            <a:buNone/>
          </a:pPr>
          <a:r>
            <a:rPr lang="hr-HR" sz="2300" kern="1200" dirty="0"/>
            <a:t>Troškovi osoblja</a:t>
          </a:r>
          <a:endParaRPr lang="en-US" sz="2300" kern="1200" dirty="0"/>
        </a:p>
      </dsp:txBody>
      <dsp:txXfrm>
        <a:off x="357265" y="879"/>
        <a:ext cx="3100106" cy="1860063"/>
      </dsp:txXfrm>
    </dsp:sp>
    <dsp:sp modelId="{DC757A77-2DA6-4150-8B22-C6EA3B914DEF}">
      <dsp:nvSpPr>
        <dsp:cNvPr id="0" name=""/>
        <dsp:cNvSpPr/>
      </dsp:nvSpPr>
      <dsp:spPr>
        <a:xfrm>
          <a:off x="3767382" y="879"/>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Pisarniški in administrativni stroški / </a:t>
          </a:r>
          <a:r>
            <a:rPr lang="hr-HR" sz="2300" kern="1200" dirty="0"/>
            <a:t>Uredski i administrativni troškovi</a:t>
          </a:r>
          <a:endParaRPr lang="en-US" sz="2300" kern="1200" dirty="0"/>
        </a:p>
      </dsp:txBody>
      <dsp:txXfrm>
        <a:off x="3767382" y="879"/>
        <a:ext cx="3100106" cy="1860063"/>
      </dsp:txXfrm>
    </dsp:sp>
    <dsp:sp modelId="{794BB9A4-CAA6-4050-824D-217666C4F205}">
      <dsp:nvSpPr>
        <dsp:cNvPr id="0" name=""/>
        <dsp:cNvSpPr/>
      </dsp:nvSpPr>
      <dsp:spPr>
        <a:xfrm>
          <a:off x="7177499" y="879"/>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Potni in namestitveni stroški / </a:t>
          </a:r>
          <a:r>
            <a:rPr lang="fi-FI" sz="2300" kern="1200" dirty="0"/>
            <a:t>Troškovi putovanja i smještaja</a:t>
          </a:r>
          <a:endParaRPr lang="en-US" sz="2300" kern="1200" dirty="0"/>
        </a:p>
      </dsp:txBody>
      <dsp:txXfrm>
        <a:off x="7177499" y="879"/>
        <a:ext cx="3100106" cy="1860063"/>
      </dsp:txXfrm>
    </dsp:sp>
    <dsp:sp modelId="{C7C60F05-DD2C-4B48-83AE-F819D223B65B}">
      <dsp:nvSpPr>
        <dsp:cNvPr id="0" name=""/>
        <dsp:cNvSpPr/>
      </dsp:nvSpPr>
      <dsp:spPr>
        <a:xfrm>
          <a:off x="357265"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zunanjih strokovnjakov in storitev / </a:t>
          </a:r>
          <a:r>
            <a:rPr lang="hr-HR" sz="2300" kern="1200" dirty="0"/>
            <a:t>Troškovi vanjskih stručnjaka i usluga</a:t>
          </a:r>
          <a:endParaRPr lang="en-US" sz="2300" kern="1200" dirty="0"/>
        </a:p>
      </dsp:txBody>
      <dsp:txXfrm>
        <a:off x="357265" y="2170953"/>
        <a:ext cx="3100106" cy="1860063"/>
      </dsp:txXfrm>
    </dsp:sp>
    <dsp:sp modelId="{60A93653-822D-4B98-BF08-E431A62981F2}">
      <dsp:nvSpPr>
        <dsp:cNvPr id="0" name=""/>
        <dsp:cNvSpPr/>
      </dsp:nvSpPr>
      <dsp:spPr>
        <a:xfrm>
          <a:off x="3767382"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opreme / </a:t>
          </a:r>
          <a:r>
            <a:rPr lang="hr-HR" sz="2300" kern="1200" dirty="0"/>
            <a:t>Troškovi </a:t>
          </a:r>
          <a:r>
            <a:rPr lang="sl-SI" sz="2300" kern="1200" dirty="0"/>
            <a:t>opreme</a:t>
          </a:r>
          <a:endParaRPr lang="en-US" sz="2300" kern="1200" dirty="0"/>
        </a:p>
      </dsp:txBody>
      <dsp:txXfrm>
        <a:off x="3767382" y="2170953"/>
        <a:ext cx="3100106" cy="1860063"/>
      </dsp:txXfrm>
    </dsp:sp>
    <dsp:sp modelId="{04C3698B-9664-4393-9E92-C50E41F51537}">
      <dsp:nvSpPr>
        <dsp:cNvPr id="0" name=""/>
        <dsp:cNvSpPr/>
      </dsp:nvSpPr>
      <dsp:spPr>
        <a:xfrm>
          <a:off x="7177499" y="2170953"/>
          <a:ext cx="3100106" cy="186006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a:innerShdw blurRad="114300">
            <a:prstClr val="black"/>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sl-SI" sz="2300" kern="1200" dirty="0"/>
            <a:t>Stroški za infrastrukturo in gradnje / </a:t>
          </a:r>
        </a:p>
        <a:p>
          <a:pPr marL="0" lvl="0" indent="0" algn="ctr" defTabSz="1022350">
            <a:lnSpc>
              <a:spcPct val="90000"/>
            </a:lnSpc>
            <a:spcBef>
              <a:spcPct val="0"/>
            </a:spcBef>
            <a:spcAft>
              <a:spcPct val="35000"/>
            </a:spcAft>
            <a:buNone/>
          </a:pPr>
          <a:r>
            <a:rPr lang="nn-NO" sz="2300" kern="1200" dirty="0"/>
            <a:t>Troškovi infrastrukture i radova</a:t>
          </a:r>
          <a:endParaRPr lang="en-US" sz="2300" kern="1200" dirty="0"/>
        </a:p>
      </dsp:txBody>
      <dsp:txXfrm>
        <a:off x="7177499" y="2170953"/>
        <a:ext cx="3100106" cy="18600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4192-0B90-4AFB-A01E-1227B72A7CF0}" type="datetimeFigureOut">
              <a:rPr lang="sl-SI" smtClean="0"/>
              <a:t>4. 12. 2024</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719810-EDB7-475D-8FD4-25527EAB2BEA}" type="slidenum">
              <a:rPr lang="sl-SI" smtClean="0"/>
              <a:t>‹#›</a:t>
            </a:fld>
            <a:endParaRPr lang="sl-SI"/>
          </a:p>
        </p:txBody>
      </p:sp>
    </p:spTree>
    <p:extLst>
      <p:ext uri="{BB962C8B-B14F-4D97-AF65-F5344CB8AC3E}">
        <p14:creationId xmlns:p14="http://schemas.microsoft.com/office/powerpoint/2010/main" val="82758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Lepo pozdravljeni tudi z moje strani.</a:t>
            </a:r>
          </a:p>
          <a:p>
            <a:pPr>
              <a:lnSpc>
                <a:spcPct val="107000"/>
              </a:lnSpc>
              <a:spcAft>
                <a:spcPts val="80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nadaljevanju vam bom predstavila dokument Pravila o upravičenosti izdatkov na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Interreg</a:t>
            </a:r>
            <a:r>
              <a:rPr lang="sl-SI" sz="1200" dirty="0">
                <a:effectLst/>
                <a:latin typeface="Calibri" panose="020F0502020204030204" pitchFamily="34" charset="0"/>
                <a:ea typeface="Calibri" panose="020F0502020204030204" pitchFamily="34" charset="0"/>
                <a:cs typeface="Times New Roman" panose="02020603050405020304" pitchFamily="18" charset="0"/>
              </a:rPr>
              <a:t> programu Slovenija Hrvaška in nekaj splošnih napotkov pri načrtovanju projektnega stroškovnega načrta.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a:t>
            </a:fld>
            <a:endParaRPr lang="sl-SI"/>
          </a:p>
        </p:txBody>
      </p:sp>
    </p:spTree>
    <p:extLst>
      <p:ext uri="{BB962C8B-B14F-4D97-AF65-F5344CB8AC3E}">
        <p14:creationId xmlns:p14="http://schemas.microsoft.com/office/powerpoint/2010/main" val="299549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programu se lahko uporablja šest kategorij stroškov:</a:t>
            </a:r>
          </a:p>
          <a:p>
            <a:r>
              <a:rPr lang="sl-SI" dirty="0"/>
              <a:t>1.	Stroški osebja</a:t>
            </a:r>
          </a:p>
          <a:p>
            <a:r>
              <a:rPr lang="sl-SI" dirty="0"/>
              <a:t>2.	Pisarniški in administrativni stroški</a:t>
            </a:r>
          </a:p>
          <a:p>
            <a:r>
              <a:rPr lang="sl-SI" dirty="0"/>
              <a:t>3.	Potni in namestitveni stroški</a:t>
            </a:r>
          </a:p>
          <a:p>
            <a:r>
              <a:rPr lang="sl-SI" dirty="0"/>
              <a:t>4.	Stroški zunanjih strokovnjakov in storitev</a:t>
            </a:r>
          </a:p>
          <a:p>
            <a:r>
              <a:rPr lang="sl-SI" dirty="0"/>
              <a:t>5.	Stroški opreme</a:t>
            </a:r>
          </a:p>
          <a:p>
            <a:r>
              <a:rPr lang="sl-SI" dirty="0"/>
              <a:t>6.	Stroški za infrastrukturo in gradnje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10</a:t>
            </a:fld>
            <a:endParaRPr lang="sl-SI"/>
          </a:p>
        </p:txBody>
      </p:sp>
    </p:spTree>
    <p:extLst>
      <p:ext uri="{BB962C8B-B14F-4D97-AF65-F5344CB8AC3E}">
        <p14:creationId xmlns:p14="http://schemas.microsoft.com/office/powerpoint/2010/main" val="3298570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Na programu so predvidene tudi poenostavljene možnosti obračunavanja stroškov in sicer pavšalna stopnjo in pavšalni znesek</a:t>
            </a:r>
          </a:p>
          <a:p>
            <a:r>
              <a:rPr lang="sl-SI" dirty="0"/>
              <a:t>Pavšalne stopnje, ki se lahko uporabljajo oz. se morajo uporabljati na programu so naslednje:</a:t>
            </a:r>
          </a:p>
          <a:p>
            <a:r>
              <a:rPr lang="sl-SI" dirty="0"/>
              <a:t>Na kategoriji Stroški osebja se lahko partnerji odločijo, da bodo svoje stroške osebja izračunavali na osnovi pavšalne stopnje. Pavšalna stopnja znaša 20 % neposrednih stroškov projektnega partnerja. Za namene izračuna pavšalne stopnje za stroške osebja se za neposredne stroške štejejo </a:t>
            </a:r>
          </a:p>
          <a:p>
            <a:r>
              <a:rPr lang="sl-SI" dirty="0"/>
              <a:t>-	stroški zunanjih strokovnjakov in storitev</a:t>
            </a:r>
          </a:p>
          <a:p>
            <a:r>
              <a:rPr lang="sl-SI" dirty="0"/>
              <a:t>-	stroški opreme</a:t>
            </a:r>
          </a:p>
          <a:p>
            <a:r>
              <a:rPr lang="sl-SI" dirty="0"/>
              <a:t>-	stroški za infrastrukturo in gradnje.</a:t>
            </a:r>
          </a:p>
          <a:p>
            <a:r>
              <a:rPr lang="sl-SI" dirty="0"/>
              <a:t>Ta možnost ni edina, torej obvezna. Partner se namreč lahko odloči, da stroške osebja uveljavlja na podlagi dejanskih stroškov.</a:t>
            </a:r>
          </a:p>
          <a:p>
            <a:r>
              <a:rPr lang="sl-SI" dirty="0"/>
              <a:t>Na kategoriji Pisarniški in administrativni stroški partnerji morajo izbrati pavšalno stopnjo, ki je 15% neposrednih stroškov osebja </a:t>
            </a:r>
          </a:p>
          <a:p>
            <a:r>
              <a:rPr lang="sl-SI" dirty="0"/>
              <a:t>Prav tako tudi na kategoriji Potni in namestitveni stroški partnerji morajo izbrati pavšalno stopnjo, ki je 5% neposrednih stroškov osebja. </a:t>
            </a:r>
          </a:p>
          <a:p>
            <a:r>
              <a:rPr lang="sl-SI" dirty="0"/>
              <a:t>Partnerji se lahko odločijo tudi za uporabo metode 40-odstotnega pavšala za druge stroške, ki niso stroški osebja.</a:t>
            </a:r>
          </a:p>
          <a:p>
            <a:r>
              <a:rPr lang="sl-SI" dirty="0"/>
              <a:t>Ta pavšalna stopnja se izračuna kot 40 % upravičenih neposrednih stroškov osebja. Stroškovni načrt projektnega partnerja je tako sestavljen samo iz dveh kategorij stroškov: </a:t>
            </a:r>
          </a:p>
          <a:p>
            <a:r>
              <a:rPr lang="sl-SI" dirty="0"/>
              <a:t>a) stroški osebja in </a:t>
            </a:r>
          </a:p>
          <a:p>
            <a:r>
              <a:rPr lang="sl-SI" dirty="0"/>
              <a:t>b) drugi stroški v okviru te pavšalne stopnje, kamor spadajo (pisarniški in administrativni stroški, potni in namestitveni stroški, stroški zunanjih strokovnjakov in storitev, stroški opreme in stroški za infrastrukturo in gradnje).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11</a:t>
            </a:fld>
            <a:endParaRPr lang="sl-SI"/>
          </a:p>
        </p:txBody>
      </p:sp>
    </p:spTree>
    <p:extLst>
      <p:ext uri="{BB962C8B-B14F-4D97-AF65-F5344CB8AC3E}">
        <p14:creationId xmlns:p14="http://schemas.microsoft.com/office/powerpoint/2010/main" val="195233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Odobreni projekti so lahko upravičeni do povračila pripravljalnih stroškov v obliki pavšalnega zneska 6.000 eur (4.800 ESRR). Znesek pokriva stroške, ki so povezani s pripravo projekta do oddaje prijavnice.</a:t>
            </a:r>
          </a:p>
          <a:p>
            <a:endParaRPr lang="sl-SI" dirty="0"/>
          </a:p>
          <a:p>
            <a:r>
              <a:rPr lang="sl-SI" dirty="0"/>
              <a:t>Izplačilo pavšalnega zneska se lahko izvede, če:</a:t>
            </a:r>
          </a:p>
          <a:p>
            <a:r>
              <a:rPr lang="sl-SI" dirty="0"/>
              <a:t>  a)  je projekt zanj zaprosil z vključitvijo pripravljalnih stroškov v Prijavnico, in če je bila podpisana pogodba sofinanciranju z OU.</a:t>
            </a:r>
          </a:p>
          <a:p>
            <a:r>
              <a:rPr lang="sl-SI" dirty="0"/>
              <a:t>Znesek 6.000 je za cel projekt, in si ga lahko partnerji razdelijo, kar naredijo že v projektni prijavnici.</a:t>
            </a:r>
          </a:p>
          <a:p>
            <a:r>
              <a:rPr lang="sl-SI" dirty="0"/>
              <a:t>Projektnim partnerjem ni treba dokumentirati niti nastanka in plačila izdatkov niti resničnosti pavšalnega zneska.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12</a:t>
            </a:fld>
            <a:endParaRPr lang="sl-SI"/>
          </a:p>
        </p:txBody>
      </p:sp>
    </p:spTree>
    <p:extLst>
      <p:ext uri="{BB962C8B-B14F-4D97-AF65-F5344CB8AC3E}">
        <p14:creationId xmlns:p14="http://schemas.microsoft.com/office/powerpoint/2010/main" val="110077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Tukaj so predstavljene možne kombinacije poenostavljenih možnosti obračunavanja stroškov. Vsak partner lahko izbere eno od treh kombinacij.  Možnosti, ki jo pri oddaji prijavnice izberete ni mogoče spremeniti med izvajanjem projekta, se pravi mora ostati enaka celotno trajanje projekta. Različni partnerji v istem projektu pa lahko izberejo različne možnosti.</a:t>
            </a:r>
          </a:p>
          <a:p>
            <a:r>
              <a:rPr lang="sl-SI" dirty="0"/>
              <a:t>Pri možnosti 1 lahko partner izbere in obračuna stroške osebja na podlagi dejanskih stroškov. Na to se potem obračunajo pisarniški in administrativni stroški in potni in namestitveni stroški na podlagi pavšalne stopnje 15% oziroma 5% stroškov osebja. Vse ostale stroške pa PP uveljavlja na podlagi dejanskih stroškov.</a:t>
            </a:r>
          </a:p>
          <a:p>
            <a:r>
              <a:rPr lang="sl-SI" dirty="0"/>
              <a:t>Če partner izbere možnost 2 se pavšalna stopnja 20% neposrednih stroškov izračuna iz dejanskih stroškov kategorij stroški zunanjih strokovnjakov, opreme in infrastrukture in gradenj. Šele ko je ta znesek izračunan se na ta znesek z uporabo pavšalne stopnje izračuna znesek osebja. Iz tega zneska nadalje pa še obe pavšalni stopnji za administrativne in potne stroške.</a:t>
            </a:r>
          </a:p>
          <a:p>
            <a:r>
              <a:rPr lang="sl-SI" dirty="0"/>
              <a:t>Partner lahko izbere tudi 3. možnost, v tem primeru se dejanski stroški obračunajo samo za stroške osebja, vsi ostali stroški pa se obračunajo na podlagi pavšalne stopnje 40% stroškov osebja. </a:t>
            </a:r>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13</a:t>
            </a:fld>
            <a:endParaRPr lang="sl-SI"/>
          </a:p>
        </p:txBody>
      </p:sp>
    </p:spTree>
    <p:extLst>
      <p:ext uri="{BB962C8B-B14F-4D97-AF65-F5344CB8AC3E}">
        <p14:creationId xmlns:p14="http://schemas.microsoft.com/office/powerpoint/2010/main" val="1896715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Če nadaljujemo z upravičenimi kategorijami stroškov. Prva je stroški osebja.</a:t>
            </a:r>
          </a:p>
          <a:p>
            <a:r>
              <a:rPr lang="sl-SI" dirty="0"/>
              <a:t>Izdatki za stroške osebja obsegajo bruto stroške osebja, ki je zaposleno pri PP in ki dela na projektu. Te osebe so lahko že zaposlene pri projektnem partnerju ali jih zaposli posebej za namene projekta.</a:t>
            </a:r>
          </a:p>
          <a:p>
            <a:r>
              <a:rPr lang="sl-SI" dirty="0"/>
              <a:t>Osebje je lahko zaposleno pri projektnem partnerju </a:t>
            </a:r>
          </a:p>
          <a:p>
            <a:r>
              <a:rPr lang="sl-SI" dirty="0"/>
              <a:t>a)	za polni delovni čas na projektu (tj. zaposleni dela 100 % svojega časa na projektu)</a:t>
            </a:r>
          </a:p>
          <a:p>
            <a:r>
              <a:rPr lang="sl-SI" dirty="0"/>
              <a:t>b)	krajšim delovni časom na projektu s fiksnim odstotkom časa za delo na projektu na mesec.</a:t>
            </a:r>
          </a:p>
          <a:p>
            <a:r>
              <a:rPr lang="sl-SI" dirty="0"/>
              <a:t>Zgoraj navedene kategorije se nanašajo na odnos zaposlene osebe do projekta, ne do delodajalca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14</a:t>
            </a:fld>
            <a:endParaRPr lang="sl-SI"/>
          </a:p>
        </p:txBody>
      </p:sp>
    </p:spTree>
    <p:extLst>
      <p:ext uri="{BB962C8B-B14F-4D97-AF65-F5344CB8AC3E}">
        <p14:creationId xmlns:p14="http://schemas.microsoft.com/office/powerpoint/2010/main" val="13946843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Izdatki, vključeni v kategorijo stroškov osebja, so omejeni na:</a:t>
            </a:r>
          </a:p>
          <a:p>
            <a:r>
              <a:rPr lang="sl-SI" dirty="0"/>
              <a:t>1.	izplačila plač za dejavnosti, ki jih projektni partner ne bi izvajal, če ne bi izvajal zadevnega projekta, izplačila morajo biti določena v dokumentu o zaposlitvi in povezana z nalogami, določenimi v opisu delovnega mesta zadevnega zaposlenega.</a:t>
            </a:r>
          </a:p>
          <a:p>
            <a:r>
              <a:rPr lang="sl-SI" dirty="0"/>
              <a:t>2.	vse druge stroške, ki so neposredno povezani z izplačanimi plačami in jih poravna PP kot delodajalec (na primer davki na plače in prispevki za socialno varnost, vključno s pokojninskim zavarovanjem), če so:</a:t>
            </a:r>
          </a:p>
          <a:p>
            <a:r>
              <a:rPr lang="sl-SI" dirty="0"/>
              <a:t> -so določeni v dokumentu o zaposlitvi ali predpisani z zakonom;</a:t>
            </a:r>
          </a:p>
          <a:p>
            <a:r>
              <a:rPr lang="sl-SI" dirty="0"/>
              <a:t> -so v skladu z zakonodajo, in standardno prakso v državi ali organizaciji</a:t>
            </a:r>
          </a:p>
          <a:p>
            <a:r>
              <a:rPr lang="sl-SI" dirty="0"/>
              <a:t>- in se delodajalcu ne povrnejo.</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15</a:t>
            </a:fld>
            <a:endParaRPr lang="sl-SI"/>
          </a:p>
        </p:txBody>
      </p:sp>
    </p:spTree>
    <p:extLst>
      <p:ext uri="{BB962C8B-B14F-4D97-AF65-F5344CB8AC3E}">
        <p14:creationId xmlns:p14="http://schemas.microsoft.com/office/powerpoint/2010/main" val="1164759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Stroški osebja se povrnejo na podlagi ali</a:t>
            </a:r>
          </a:p>
          <a:p>
            <a:r>
              <a:rPr lang="sl-SI" dirty="0"/>
              <a:t>a.	dejanskih stroškov, v tem primeru mora projektni partner dokumentirati, da so izdatki dejansko nastali in bili izplačani ali</a:t>
            </a:r>
          </a:p>
          <a:p>
            <a:r>
              <a:rPr lang="sl-SI" dirty="0"/>
              <a:t>b.	Pavšalne stopnje 20 % neposrednih stroškov, ki niso stroški osebja, v tem primeru projektnemu partnerju ni treba dokumentirati, da so izdatki dejansko nastali in bili izplačani.</a:t>
            </a:r>
          </a:p>
          <a:p>
            <a:r>
              <a:rPr lang="sl-SI" dirty="0"/>
              <a:t>Vsak projektni partner eno od oblik povračila izbere že v prijavnici </a:t>
            </a:r>
          </a:p>
          <a:p>
            <a:r>
              <a:rPr lang="sl-SI" dirty="0"/>
              <a:t>ista oblika povračila se uporablja za vse zaposlene v organizaciji projektnega partnerja in za celotno obdobje trajanja projekta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16</a:t>
            </a:fld>
            <a:endParaRPr lang="sl-SI"/>
          </a:p>
        </p:txBody>
      </p:sp>
    </p:spTree>
    <p:extLst>
      <p:ext uri="{BB962C8B-B14F-4D97-AF65-F5344CB8AC3E}">
        <p14:creationId xmlns:p14="http://schemas.microsoft.com/office/powerpoint/2010/main" val="3049763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Kadar se PP odloči za uveljavljanje stroškov na podlagi dejanskih stroškov mora le-te tudi dokazovati. Osebje je lahko zaposleno pri projektnem partnerju za delo na projektu za polni delovni čas.</a:t>
            </a:r>
          </a:p>
          <a:p>
            <a:r>
              <a:rPr lang="sl-SI" dirty="0"/>
              <a:t>V tem primeru je upravičen skupni bruto znesek plače, ki ga ima projektni partner kot delodajalec </a:t>
            </a:r>
          </a:p>
          <a:p>
            <a:r>
              <a:rPr lang="sl-SI" dirty="0"/>
              <a:t>Dejstvo, da posameznik dela s polnim delovnim časom na projektu, mora biti jasno navedeno v dokumentu o zaposlitvi in/ali v dokumentu o dodelitvi nalog.</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17</a:t>
            </a:fld>
            <a:endParaRPr lang="sl-SI"/>
          </a:p>
        </p:txBody>
      </p:sp>
    </p:spTree>
    <p:extLst>
      <p:ext uri="{BB962C8B-B14F-4D97-AF65-F5344CB8AC3E}">
        <p14:creationId xmlns:p14="http://schemas.microsoft.com/office/powerpoint/2010/main" val="3328204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Kadar zaposleni dela na projektu krajši delovni čas, je to možno samo v obliki fiksnega deleža časa na mesec na projektu. </a:t>
            </a:r>
          </a:p>
          <a:p>
            <a:r>
              <a:rPr lang="sl-SI" dirty="0"/>
              <a:t>V tem primeru je upravičen % mesečnih bruto stroškov za zaposlenega, ki jih ima PP kot delodajalec.</a:t>
            </a:r>
          </a:p>
          <a:p>
            <a:r>
              <a:rPr lang="sl-SI" dirty="0"/>
              <a:t>odstotek dodelitve delovnega časa zaposlenega za projekt  mora biti jasno naveden v dokumentu o zaposlitvi in/ali v dokumentu o dodelitvi nalog</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18</a:t>
            </a:fld>
            <a:endParaRPr lang="sl-SI"/>
          </a:p>
        </p:txBody>
      </p:sp>
    </p:spTree>
    <p:extLst>
      <p:ext uri="{BB962C8B-B14F-4D97-AF65-F5344CB8AC3E}">
        <p14:creationId xmlns:p14="http://schemas.microsoft.com/office/powerpoint/2010/main" val="17203254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Dokument o dodelitvi nalog</a:t>
            </a:r>
            <a:r>
              <a:rPr lang="sl-SI" sz="1200" dirty="0">
                <a:effectLst/>
                <a:latin typeface="Calibri" panose="020F0502020204030204" pitchFamily="34" charset="0"/>
                <a:ea typeface="Calibri" panose="020F0502020204030204" pitchFamily="34" charset="0"/>
                <a:cs typeface="Times New Roman" panose="02020603050405020304" pitchFamily="18" charset="0"/>
              </a:rPr>
              <a:t> je priloga teh navodil in je </a:t>
            </a:r>
            <a:r>
              <a:rPr lang="pl-PL" sz="1200" dirty="0">
                <a:effectLst/>
                <a:latin typeface="Calibri" panose="020F0502020204030204" pitchFamily="34" charset="0"/>
                <a:ea typeface="Calibri" panose="020F0502020204030204" pitchFamily="34" charset="0"/>
                <a:cs typeface="Times New Roman" panose="02020603050405020304" pitchFamily="18" charset="0"/>
              </a:rPr>
              <a:t>lahko del dokumenta o zaposlitvi ali ločen dokument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se izda posamično za vsakega zaposlenega in za vsak projekt posebej;</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vsebuje osnovne informacije o projektu (akronim projekta, ime partnerja, ime zaposlenega);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	vsebuje datum, od kdaj velja in številko njegove različice</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19</a:t>
            </a:fld>
            <a:endParaRPr lang="sl-SI"/>
          </a:p>
        </p:txBody>
      </p:sp>
    </p:spTree>
    <p:extLst>
      <p:ext uri="{BB962C8B-B14F-4D97-AF65-F5344CB8AC3E}">
        <p14:creationId xmlns:p14="http://schemas.microsoft.com/office/powerpoint/2010/main" val="207331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Upravičenost izdatkov je eden pomembnejših vidikov načrtovanja projekta. Za projekte, financirane v okviru Programa, veljajo pravila EU, programska pravila ter nacionalna (institucionalna) pravila. </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Hierarhija</a:t>
            </a:r>
            <a:r>
              <a:rPr lang="sl-SI" sz="1200" dirty="0">
                <a:effectLst/>
                <a:latin typeface="Calibri" panose="020F0502020204030204" pitchFamily="34" charset="0"/>
                <a:ea typeface="Calibri" panose="020F0502020204030204" pitchFamily="34" charset="0"/>
                <a:cs typeface="Times New Roman" panose="02020603050405020304" pitchFamily="18" charset="0"/>
              </a:rPr>
              <a:t> pravil o upravičenosti JE SLEDEČA: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Najpomembnejša so Pravila EU, torej tukaj naštete uredbe EU</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Sledijo programska pravila o upravičenosti, torej  pravila o upravičenosti izdatkov za celotni program in nazadnje nacionalna pravila, ki se uporabljajo za javna naročila in za zadeve, ki niso zajete v zgoraj navedenih pravilih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Treba je upoštevati, da morajo projektni partnerji v primeru, kadar so nacionalna pravila strožja od programskih pravil, spoštovati in upoštevati nacionalna pravila.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a:t>
            </a:fld>
            <a:endParaRPr lang="sl-SI"/>
          </a:p>
        </p:txBody>
      </p:sp>
    </p:spTree>
    <p:extLst>
      <p:ext uri="{BB962C8B-B14F-4D97-AF65-F5344CB8AC3E}">
        <p14:creationId xmlns:p14="http://schemas.microsoft.com/office/powerpoint/2010/main" val="953442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lastno izjavo o odsotnosti dvojnega financiranja stroškov osebja;</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opis nalog zaposlenega v projektu s sorazmerno stopnjo podrobnosti, ki odraža navedeni odstotek;</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vsebuje odstotek delovnega časa zaposlenega v projektu na mesec;</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pPr marL="342900" lvl="0" indent="-342900" algn="just">
              <a:lnSpc>
                <a:spcPct val="107000"/>
              </a:lnSpc>
              <a:spcAft>
                <a:spcPts val="600"/>
              </a:spcAft>
              <a:buSzPts val="800"/>
              <a:buFont typeface="Tahoma" panose="020B0604030504040204" pitchFamily="34" charset="0"/>
              <a:buChar char="-"/>
            </a:pPr>
            <a:r>
              <a:rPr lang="sl-SI" sz="1200" dirty="0">
                <a:effectLst/>
                <a:latin typeface="Calibri" panose="020F0502020204030204" pitchFamily="34" charset="0"/>
                <a:ea typeface="Times New Roman" panose="02020603050405020304" pitchFamily="18" charset="0"/>
                <a:cs typeface="Calibri" panose="020F0502020204030204" pitchFamily="34" charset="0"/>
              </a:rPr>
              <a:t>je podpisan s strani delodajalca (nadzornika itd.) in zaposlenega.</a:t>
            </a:r>
            <a:endParaRPr lang="sl-SI" sz="1200" dirty="0">
              <a:effectLst/>
              <a:latin typeface="Calibri" panose="020F0502020204030204" pitchFamily="34" charset="0"/>
              <a:ea typeface="Times New Roman" panose="02020603050405020304" pitchFamily="18" charset="0"/>
              <a:cs typeface="Wingdings 2" panose="05020102010507070707" pitchFamily="18" charset="2"/>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20</a:t>
            </a:fld>
            <a:endParaRPr lang="sl-SI"/>
          </a:p>
        </p:txBody>
      </p:sp>
    </p:spTree>
    <p:extLst>
      <p:ext uri="{BB962C8B-B14F-4D97-AF65-F5344CB8AC3E}">
        <p14:creationId xmlns:p14="http://schemas.microsoft.com/office/powerpoint/2010/main" val="43847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se lahko odloči za uveljavljanje stroškov na podlagi pavšalne stopnje 20% neposrednih stroškov, ki se izračunajo iz stroškov zunanjih strokovnjakov in storitev, stroškov opreme in stroškov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Je pa tu ena izjema, in sicer Projektni partnerji, ki načrtujejo stroške samo v kategoriji stroškov infrastrukture in gradenj ne morejo izbrati te možnosti, se pravi v tem primeru morajo izbrati možnost dejanskih stroškov.</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ni treba dokazovati nastalih stroškov osebja, mora pa dokazati, da ima vsaj enega zaposlenega, in sicer na podlagi lastne izjave, ki jo izda pravni zastopnik projektnega partnerja.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21</a:t>
            </a:fld>
            <a:endParaRPr lang="sl-SI"/>
          </a:p>
        </p:txBody>
      </p:sp>
    </p:spTree>
    <p:extLst>
      <p:ext uri="{BB962C8B-B14F-4D97-AF65-F5344CB8AC3E}">
        <p14:creationId xmlns:p14="http://schemas.microsoft.com/office/powerpoint/2010/main" val="27308448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Naslednja stroškovna kategorija so pisarniški in administrativni stroški, ki krijejo operativne in administrativne stroške projektnega partnerja, ki jih zahteva izvajanje projekta in se izračunajo in povrnejo po </a:t>
            </a:r>
            <a:r>
              <a:rPr lang="sl-SI" sz="1200" b="1" u="sng" dirty="0">
                <a:effectLst/>
                <a:latin typeface="Calibri" panose="020F0502020204030204" pitchFamily="34" charset="0"/>
                <a:ea typeface="Times New Roman" panose="02020603050405020304" pitchFamily="18" charset="0"/>
                <a:cs typeface="Calibri" panose="020F0502020204030204" pitchFamily="34" charset="0"/>
              </a:rPr>
              <a:t>pavšalni stopnji 15 % upravičenih neposrednih stroškov osebja</a:t>
            </a:r>
            <a:r>
              <a:rPr lang="sl-SI" sz="1200" dirty="0">
                <a:effectLst/>
                <a:latin typeface="Calibri" panose="020F0502020204030204" pitchFamily="34" charset="0"/>
                <a:ea typeface="Times New Roman" panose="02020603050405020304" pitchFamily="18" charset="0"/>
                <a:cs typeface="Calibri" panose="020F0502020204030204" pitchFamily="34" charset="0"/>
              </a:rPr>
              <a: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Nacionalnemu kontrolorju ni treba predložiti nobene dokumentacije v zvezi s temi stroški niti jo hraniti za naknadne preglede s strani programa.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22</a:t>
            </a:fld>
            <a:endParaRPr lang="sl-SI"/>
          </a:p>
        </p:txBody>
      </p:sp>
    </p:spTree>
    <p:extLst>
      <p:ext uri="{BB962C8B-B14F-4D97-AF65-F5344CB8AC3E}">
        <p14:creationId xmlns:p14="http://schemas.microsoft.com/office/powerpoint/2010/main" val="1103885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Potni in namestitveni stroški se nanašajo na potne in namestitvene stroške osebja PP za službena potovanja, ki so potrebna za izvajanje projekta, vključno z morebitnimi študijskimi potovanji, ekskurzijami in drugimi tematskimi potovanji.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zračunajo in povrnejo se po </a:t>
            </a:r>
            <a:r>
              <a:rPr lang="sl-SI" sz="1200" b="1" u="sng" dirty="0">
                <a:effectLst/>
                <a:latin typeface="Calibri" panose="020F0502020204030204" pitchFamily="34" charset="0"/>
                <a:ea typeface="Calibri" panose="020F0502020204030204" pitchFamily="34" charset="0"/>
                <a:cs typeface="Times New Roman" panose="02020603050405020304" pitchFamily="18" charset="0"/>
              </a:rPr>
              <a:t>pavšalni stopnji 5 % upravičenih neposrednih stroškov osebja</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Nacionalnemu kontrolorju ni treba predložiti nobene dokumentacije v zvezi s temi stroški niti jo hraniti za naknadne preglede s strani programa.</a:t>
            </a:r>
          </a:p>
          <a:p>
            <a:pP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Bodite pozorni, da se potni in namestitveni stroški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zunanjih strokovnjakov </a:t>
            </a:r>
            <a:r>
              <a:rPr lang="pl-PL" sz="1200" dirty="0">
                <a:effectLst/>
                <a:latin typeface="Calibri" panose="020F0502020204030204" pitchFamily="34" charset="0"/>
                <a:ea typeface="Calibri" panose="020F0502020204030204" pitchFamily="34" charset="0"/>
                <a:cs typeface="Times New Roman" panose="02020603050405020304" pitchFamily="18" charset="0"/>
              </a:rPr>
              <a:t>in ponudnikov storitev lahko povrnejo samo v </a:t>
            </a:r>
            <a:r>
              <a:rPr lang="pl-PL" sz="1200" b="1" dirty="0">
                <a:effectLst/>
                <a:latin typeface="Calibri" panose="020F0502020204030204" pitchFamily="34" charset="0"/>
                <a:ea typeface="Calibri" panose="020F0502020204030204" pitchFamily="34" charset="0"/>
                <a:cs typeface="Times New Roman" panose="02020603050405020304" pitchFamily="18" charset="0"/>
              </a:rPr>
              <a:t>stroškovni kategoriji zunanjih strokovnih izvajalcev in storitev.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23</a:t>
            </a:fld>
            <a:endParaRPr lang="sl-SI"/>
          </a:p>
        </p:txBody>
      </p:sp>
    </p:spTree>
    <p:extLst>
      <p:ext uri="{BB962C8B-B14F-4D97-AF65-F5344CB8AC3E}">
        <p14:creationId xmlns:p14="http://schemas.microsoft.com/office/powerpoint/2010/main" val="177701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sl-SI" dirty="0"/>
              <a:t>Pri stroških zunanjih izvajalcev in storitev zunanje strokovnjake in storitve zagotavlja javni ali zasebni subjekt ali fizična oseba zunaj PP. Kategorija »zunanji strokovnjaki in storitve« zajema stroške, ki se plačajo na podlagi računov ali zahtevkov za povračilo zunanjim strokovnjakom in ponudnikom storitev in blaga, s katerimi so sklenjene pogodbe ali pisni dogovori za izvedbo določenih nalog ali dejavnosti, povezanih z izvajanjem projekta. </a:t>
            </a:r>
          </a:p>
          <a:p>
            <a:r>
              <a:rPr lang="sl-SI" dirty="0"/>
              <a:t>Točen seznam elementov, ki so upravičeni najdete v 4. delu priročnika, upravičenost stroškov zunanjih strokovnjakov in storitev pa je pogojena s polnim spoštovanjem evropskih, nacionalnih in programskih pravil glede javnih naročil ter mora biti v skladu s temeljnimi načeli preglednosti, nediskriminacije in enake obravnave.</a:t>
            </a:r>
          </a:p>
          <a:p>
            <a:r>
              <a:rPr lang="sl-SI" dirty="0"/>
              <a:t>Kar je še pomembno je, da </a:t>
            </a:r>
            <a:r>
              <a:rPr lang="sl-SI" dirty="0" err="1"/>
              <a:t>podizvajalske</a:t>
            </a:r>
            <a:r>
              <a:rPr lang="sl-SI" dirty="0"/>
              <a:t> pogodbe med projektnimi partnerji v istem projektu niso upravičene.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24</a:t>
            </a:fld>
            <a:endParaRPr lang="sl-SI"/>
          </a:p>
        </p:txBody>
      </p:sp>
    </p:spTree>
    <p:extLst>
      <p:ext uri="{BB962C8B-B14F-4D97-AF65-F5344CB8AC3E}">
        <p14:creationId xmlns:p14="http://schemas.microsoft.com/office/powerpoint/2010/main" val="10235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Kategorija Stroški opreme vključuje izdatke za financiranje opreme, ki jo nabavi, najame ali zakupi projektni partner in je nujna za izvajanje projekta oziroma za doseganje ciljev projekta. Točen seznam elementov, ki so upravičeni najdete v 4. delu priročnika.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b="1" dirty="0">
                <a:effectLst/>
                <a:latin typeface="Calibri" panose="020F0502020204030204" pitchFamily="34" charset="0"/>
                <a:ea typeface="Times New Roman" panose="02020603050405020304" pitchFamily="18" charset="0"/>
                <a:cs typeface="Calibri" panose="020F0502020204030204" pitchFamily="34" charset="0"/>
              </a:rPr>
              <a:t>Celotna nabavna vrednost opreme</a:t>
            </a:r>
            <a:r>
              <a:rPr lang="sl-SI" sz="1200" dirty="0">
                <a:effectLst/>
                <a:latin typeface="Calibri" panose="020F0502020204030204" pitchFamily="34" charset="0"/>
                <a:ea typeface="Times New Roman" panose="02020603050405020304" pitchFamily="18" charset="0"/>
                <a:cs typeface="Calibri" panose="020F0502020204030204" pitchFamily="34" charset="0"/>
              </a:rPr>
              <a:t> je upravičena v primeru nakupa </a:t>
            </a:r>
            <a:r>
              <a:rPr lang="pl-PL" sz="1200" dirty="0">
                <a:effectLst/>
                <a:latin typeface="Calibri" panose="020F0502020204030204" pitchFamily="34" charset="0"/>
                <a:ea typeface="Times New Roman" panose="02020603050405020304" pitchFamily="18" charset="0"/>
                <a:cs typeface="Calibri" panose="020F0502020204030204" pitchFamily="34" charset="0"/>
              </a:rPr>
              <a:t>opreme, ki je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neposredno povezana s cilji projekta oz. je cilj projekta ((specifična programska oprema, tehnični pripomočki).</a:t>
            </a:r>
            <a:r>
              <a:rPr lang="pl-PL" sz="1200" dirty="0">
                <a:effectLst/>
                <a:latin typeface="Calibri" panose="020F0502020204030204" pitchFamily="34" charset="0"/>
                <a:ea typeface="Times New Roman" panose="02020603050405020304" pitchFamily="18" charset="0"/>
                <a:cs typeface="Calibri" panose="020F0502020204030204" pitchFamily="34" charset="0"/>
              </a:rPr>
              <a:t> Pri</a:t>
            </a:r>
            <a:r>
              <a:rPr lang="sl-SI" sz="1200" dirty="0">
                <a:effectLst/>
                <a:latin typeface="Calibri" panose="020F0502020204030204" pitchFamily="34" charset="0"/>
                <a:ea typeface="Times New Roman" panose="02020603050405020304" pitchFamily="18" charset="0"/>
                <a:cs typeface="Calibri" panose="020F0502020204030204" pitchFamily="34" charset="0"/>
              </a:rPr>
              <a:t> tem je potrebno zagotoviti trajnost nabavljene opreme tudi po koncu projekta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1200" b="1" dirty="0">
                <a:effectLst/>
                <a:latin typeface="Calibri" panose="020F0502020204030204" pitchFamily="34" charset="0"/>
                <a:ea typeface="Times New Roman" panose="02020603050405020304" pitchFamily="18" charset="0"/>
                <a:cs typeface="Calibri" panose="020F0502020204030204" pitchFamily="34" charset="0"/>
              </a:rPr>
              <a:t>Celotna nabavna vrednost opreme</a:t>
            </a:r>
            <a:r>
              <a:rPr lang="sl-SI" sz="1200" dirty="0">
                <a:effectLst/>
                <a:latin typeface="Calibri" panose="020F0502020204030204" pitchFamily="34" charset="0"/>
                <a:ea typeface="Times New Roman" panose="02020603050405020304" pitchFamily="18" charset="0"/>
                <a:cs typeface="Calibri" panose="020F0502020204030204" pitchFamily="34" charset="0"/>
              </a:rPr>
              <a:t> je upravičena tudi v primeru nakupa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podporne oz. pisarniške </a:t>
            </a:r>
            <a:r>
              <a:rPr lang="pl-PL" sz="1200" b="1" dirty="0">
                <a:effectLst/>
                <a:latin typeface="Calibri" panose="020F0502020204030204" pitchFamily="34" charset="0"/>
                <a:ea typeface="Times New Roman" panose="02020603050405020304" pitchFamily="18" charset="0"/>
                <a:cs typeface="Calibri" panose="020F0502020204030204" pitchFamily="34" charset="0"/>
              </a:rPr>
              <a:t>opreme (računalniki, tiskalniki, projektorji, pisarniško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pohištvo itd.)</a:t>
            </a:r>
            <a:r>
              <a:rPr lang="sl-SI" sz="1200" dirty="0">
                <a:effectLst/>
                <a:latin typeface="Calibri" panose="020F0502020204030204" pitchFamily="34" charset="0"/>
                <a:ea typeface="Times New Roman" panose="02020603050405020304" pitchFamily="18" charset="0"/>
                <a:cs typeface="Calibri" panose="020F0502020204030204" pitchFamily="34" charset="0"/>
              </a:rPr>
              <a:t> in v primeru izključne uporabe na projektu kadar je obdobje amortizacije enako ali krajše od trajanju projekta.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25</a:t>
            </a:fld>
            <a:endParaRPr lang="sl-SI"/>
          </a:p>
        </p:txBody>
      </p:sp>
    </p:spTree>
    <p:extLst>
      <p:ext uri="{BB962C8B-B14F-4D97-AF65-F5344CB8AC3E}">
        <p14:creationId xmlns:p14="http://schemas.microsoft.com/office/powerpoint/2010/main" val="25522572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Če ima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podporna oz. pisarniška oprema</a:t>
            </a:r>
            <a:r>
              <a:rPr lang="sl-SI" sz="1200" dirty="0">
                <a:effectLst/>
                <a:latin typeface="Calibri" panose="020F0502020204030204" pitchFamily="34" charset="0"/>
                <a:ea typeface="Times New Roman" panose="02020603050405020304" pitchFamily="18" charset="0"/>
                <a:cs typeface="Calibri" panose="020F0502020204030204" pitchFamily="34" charset="0"/>
              </a:rPr>
              <a:t> daljšo ekonomsko dobo kot je trajanje projekta, so upravičeni samo </a:t>
            </a:r>
            <a:r>
              <a:rPr lang="sl-SI" sz="1200" b="1" dirty="0">
                <a:effectLst/>
                <a:latin typeface="Calibri" panose="020F0502020204030204" pitchFamily="34" charset="0"/>
                <a:ea typeface="Times New Roman" panose="02020603050405020304" pitchFamily="18" charset="0"/>
                <a:cs typeface="Calibri" panose="020F0502020204030204" pitchFamily="34" charset="0"/>
              </a:rPr>
              <a:t>stroški amortizacije</a:t>
            </a:r>
            <a:r>
              <a:rPr lang="sl-SI" sz="1200" dirty="0">
                <a:effectLst/>
                <a:latin typeface="Calibri" panose="020F0502020204030204" pitchFamily="34" charset="0"/>
                <a:ea typeface="Times New Roman" panose="02020603050405020304" pitchFamily="18" charset="0"/>
                <a:cs typeface="Calibri" panose="020F0502020204030204" pitchFamily="34" charset="0"/>
              </a:rPr>
              <a:t>, ki se izračunajo v skladu z nacionalnimi pravili.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Calibri" panose="020F0502020204030204" pitchFamily="34" charset="0"/>
              </a:rPr>
              <a:t>PP ima možnost, da na projektu uveljavlja tudi stroške opreme, ki je</a:t>
            </a:r>
            <a:r>
              <a:rPr lang="sl-SI" sz="1200" b="1" dirty="0">
                <a:effectLst/>
                <a:latin typeface="Calibri" panose="020F0502020204030204" pitchFamily="34" charset="0"/>
                <a:ea typeface="Times New Roman" panose="02020603050405020304" pitchFamily="18" charset="0"/>
                <a:cs typeface="Calibri" panose="020F0502020204030204" pitchFamily="34" charset="0"/>
              </a:rPr>
              <a:t> že v lasti projektnega partnerja. Upravičeni so lahko samo stroški amortizacije</a:t>
            </a:r>
            <a:r>
              <a:rPr lang="sl-SI" sz="1200" dirty="0">
                <a:effectLst/>
                <a:latin typeface="Calibri" panose="020F0502020204030204" pitchFamily="34" charset="0"/>
                <a:ea typeface="Times New Roman" panose="02020603050405020304" pitchFamily="18" charset="0"/>
                <a:cs typeface="Calibri" panose="020F0502020204030204" pitchFamily="34" charset="0"/>
              </a:rPr>
              <a:t> in le v primeru, da ta oprema še ni bila v celoti amortizirana, pri čemer nakup te opreme še ni bil sofinanciran iz drugih sredstev EU ali javnih sredstev.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26</a:t>
            </a:fld>
            <a:endParaRPr lang="sl-SI"/>
          </a:p>
        </p:txBody>
      </p:sp>
    </p:spTree>
    <p:extLst>
      <p:ext uri="{BB962C8B-B14F-4D97-AF65-F5344CB8AC3E}">
        <p14:creationId xmlns:p14="http://schemas.microsoft.com/office/powerpoint/2010/main" val="41137255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Če se oprema za namene projekta uporablja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le delno</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se lahko projektu dodeli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le delež dejanskih stroškov (sorazmerno)</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Ta delež je treba izračunati po pošteni, utemeljeni in nepristranski metodi. Poleg tega mora biti oprema nujna za izvedbo projekta, uporabljena v ta namen in kupljena med trajanjem projekta.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Prvenstveno program podpira nakup nove opreme, ima pa PP tudi možnost, da nabavi </a:t>
            </a:r>
            <a:r>
              <a:rPr lang="sl-SI" sz="1200" b="1" dirty="0">
                <a:effectLst/>
                <a:latin typeface="Calibri" panose="020F0502020204030204" pitchFamily="34" charset="0"/>
                <a:ea typeface="Times New Roman" panose="02020603050405020304" pitchFamily="18" charset="0"/>
                <a:cs typeface="Times New Roman" panose="02020603050405020304" pitchFamily="18" charset="0"/>
              </a:rPr>
              <a:t>rabljeno opremo pod določenimi pogoji</a:t>
            </a:r>
            <a:r>
              <a:rPr lang="sl-SI" sz="1200" dirty="0">
                <a:effectLst/>
                <a:latin typeface="Calibri" panose="020F0502020204030204" pitchFamily="34" charset="0"/>
                <a:ea typeface="Times New Roman" panose="02020603050405020304" pitchFamily="18" charset="0"/>
                <a:cs typeface="Times New Roman" panose="02020603050405020304" pitchFamily="18" charset="0"/>
              </a:rPr>
              <a:t> (recimo ni že bila sofinancirana iz javnih sredstev, ima posebne tehnične lastnosti, cena ne presega cene nove opreme itd.)</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27</a:t>
            </a:fld>
            <a:endParaRPr lang="sl-SI"/>
          </a:p>
        </p:txBody>
      </p:sp>
    </p:spTree>
    <p:extLst>
      <p:ext uri="{BB962C8B-B14F-4D97-AF65-F5344CB8AC3E}">
        <p14:creationId xmlns:p14="http://schemas.microsoft.com/office/powerpoint/2010/main" val="147303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Poleg splošnih določb o upravičenosti velja da</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 partner kot lastnik opreme zagotovi, da je oprema med izvajanjem projekta funkcionalna in se uporablja za namene projekta;</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 partner kot lastnik opreme hrani opremo in izvaja vzdrževalna dela na opremi vsaj pet let od končnega plačila ali v roku, določenem v pravilih o državnih pomočeh, kjer je to primerno, ter vodi evidenco o izvedenih naložbah;</a:t>
            </a:r>
          </a:p>
          <a:p>
            <a:pPr marL="342900" lvl="0" indent="-342900">
              <a:lnSpc>
                <a:spcPct val="107000"/>
              </a:lnSpc>
              <a:spcAft>
                <a:spcPts val="800"/>
              </a:spcAft>
              <a:buFont typeface="Wingdings" panose="05000000000000000000" pitchFamily="2"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opreme ni mogoče nabaviti, najeti ali zakupiti pri drugem partnerju ali osebju partnerja v okviru projekta</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28</a:t>
            </a:fld>
            <a:endParaRPr lang="sl-SI"/>
          </a:p>
        </p:txBody>
      </p:sp>
    </p:spTree>
    <p:extLst>
      <p:ext uri="{BB962C8B-B14F-4D97-AF65-F5344CB8AC3E}">
        <p14:creationId xmlns:p14="http://schemas.microsoft.com/office/powerpoint/2010/main" val="3545235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Zadnja kategorija stroškov je Stroški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Ti se lahko nanašajo bodisi na objekt (npr. zgradbo), ki bo zgrajena na novo, bodisi na prenovo že obstoječe infrastrukture.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omejeni so na naslednje elemente: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nakup zemljišča</a:t>
            </a:r>
            <a:r>
              <a:rPr lang="sl-SI" sz="900" i="1" dirty="0">
                <a:solidFill>
                  <a:srgbClr val="262626"/>
                </a:solidFill>
                <a:effectLst/>
                <a:latin typeface="Open Sans" panose="020B0606030504020204" pitchFamily="34" charset="0"/>
                <a:ea typeface="Times New Roman" panose="02020603050405020304" pitchFamily="18" charset="0"/>
                <a:cs typeface="Times New Roman" panose="02020603050405020304" pitchFamily="18" charset="0"/>
              </a:rPr>
              <a:t> </a:t>
            </a:r>
            <a:r>
              <a:rPr lang="sl-SI" sz="1200" i="1" dirty="0">
                <a:effectLst/>
                <a:latin typeface="Calibri" panose="020F0502020204030204" pitchFamily="34" charset="0"/>
                <a:ea typeface="Calibri" panose="020F0502020204030204" pitchFamily="34" charset="0"/>
                <a:cs typeface="Times New Roman" panose="02020603050405020304" pitchFamily="18" charset="0"/>
              </a:rPr>
              <a:t>za znesek, ki ne presega 10 % vseh upravičenih izdatkov za projekt</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c) gradbeni material;</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d) delovna sila;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e) posebni ukrepi (npr. sanacija tal, razminiranje).</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29</a:t>
            </a:fld>
            <a:endParaRPr lang="sl-SI"/>
          </a:p>
        </p:txBody>
      </p:sp>
    </p:spTree>
    <p:extLst>
      <p:ext uri="{BB962C8B-B14F-4D97-AF65-F5344CB8AC3E}">
        <p14:creationId xmlns:p14="http://schemas.microsoft.com/office/powerpoint/2010/main" val="104516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Izdatki so upravičeni do financiranja, če izpolnjujejo VSE splošne zahteve glede upravičenosti; torej se:</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nanašajo na stroške izvajanja projekta v zadnji veljavni prijavnici;</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nanašajo se na dejavnosti, povezane s projektom, ki niso prejele podpore iz drugih skladov EU ali drugih prispevkov tretjih oseb;</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bistvenega pomena za doseganje projektnih ciljev/učinkov in ne bi nastali, če projekt ne bi bil izveden;</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v skladu z načelom dejanskih stroškov, razen stroškov, izračunanih kot poenostavljene možnosti obračunavanja stroškov</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a:t>
            </a:fld>
            <a:endParaRPr lang="sl-SI"/>
          </a:p>
        </p:txBody>
      </p:sp>
    </p:spTree>
    <p:extLst>
      <p:ext uri="{BB962C8B-B14F-4D97-AF65-F5344CB8AC3E}">
        <p14:creationId xmlns:p14="http://schemas.microsoft.com/office/powerpoint/2010/main" val="568809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Tu bi poudarila, da je Vse stroške, povezane z izpolnjevanjem obveznih zahtev, ki jih določata evropska in nacionalna zakonodaja v zvezi z zadevno naložbo v infrastrukturo (npr. gradbeni nadzor), treba vključiti v kategorijo stroškov zunanjih strokovnjakov in storitev. </a:t>
            </a:r>
          </a:p>
          <a:p>
            <a:pPr>
              <a:lnSpc>
                <a:spcPct val="107000"/>
              </a:lnSpc>
              <a:spcAft>
                <a:spcPts val="800"/>
              </a:spcAft>
            </a:pP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študij, presoj vplivov na okolje, arhitekturnih ali inženirskih dejavnosti in vseh drugih strokovnih znanj, potrebnih za izvedbo naložbe, se razporedijo v stroške zunanjih strokovnjakov in storitev (če jih opravijo zunanji strokovnjaki) lahko pa tudi v stroške osebja (če jih opravi osebje zaposleno pri projektnemu partnerju).</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30</a:t>
            </a:fld>
            <a:endParaRPr lang="sl-SI"/>
          </a:p>
        </p:txBody>
      </p:sp>
    </p:spTree>
    <p:extLst>
      <p:ext uri="{BB962C8B-B14F-4D97-AF65-F5344CB8AC3E}">
        <p14:creationId xmlns:p14="http://schemas.microsoft.com/office/powerpoint/2010/main" val="522455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Poleg splošnih določb o upravičenosti velja da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Je upravičenost stroškov za infrastrukturo in gradnje pogojena s polnim spoštovanjem evropskih, nacionalnih in programskih pravil glede javnih naročil ter mora biti v skladu s temeljnimi načeli preglednosti, nediskriminacije in enake obravnave.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za infrastrukturo in gradnje zunaj programskega območja niso upravičeni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kjer je to primerno, morajo gradnje predhodno odobriti nacionalni/regionalni/lokalni organi (npr. gradbeno dovoljenje)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zemljišče in/ali zgradbe, za katere se načrtuje izvedba del, morajo biti v lasti projektnega partnerja ali pa mora obstajati dolgoročni pravno zavezujoč sporazum, ki velja še vsaj pet let po končnem plačilu projektnemu partnerju ali kadar je ustrezno, v obdobju, določenem v pravilih o državnih pomočeh.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31</a:t>
            </a:fld>
            <a:endParaRPr lang="sl-SI"/>
          </a:p>
        </p:txBody>
      </p:sp>
    </p:spTree>
    <p:extLst>
      <p:ext uri="{BB962C8B-B14F-4D97-AF65-F5344CB8AC3E}">
        <p14:creationId xmlns:p14="http://schemas.microsoft.com/office/powerpoint/2010/main" val="11512788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PP kot lastnik naložbe mora izvajati vzdrževalna dela na investiciji v času trajanja projekta in še vsaj pet let od končnega plačila projektnemu partnerju ali v roku, določenem v pravilih o državnih pomočeh, kjer je to primerno, ter vodi evidenco o izvedenih naložbah;</a:t>
            </a:r>
          </a:p>
          <a:p>
            <a:pPr>
              <a:lnSpc>
                <a:spcPct val="107000"/>
              </a:lnSpc>
              <a:spcAft>
                <a:spcPts val="80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l-PL" sz="1200" dirty="0">
                <a:effectLst/>
                <a:latin typeface="Calibri" panose="020F0502020204030204" pitchFamily="34" charset="0"/>
                <a:ea typeface="Calibri" panose="020F0502020204030204" pitchFamily="34" charset="0"/>
                <a:cs typeface="Times New Roman" panose="02020603050405020304" pitchFamily="18" charset="0"/>
              </a:rPr>
              <a:t>Če so infrastruktura in gradnje del večje infrastrukturne naložbe, ki se financira iz drugih virov, mora biti del, ki ga financira IP SI-HR projekt, jasno in nedvoumno določljiv (npr. Določitev projektnih dejavnosti, ki se financirajo iz projekta ali odstotka skupne pogodbene vrednosti)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32</a:t>
            </a:fld>
            <a:endParaRPr lang="sl-SI"/>
          </a:p>
        </p:txBody>
      </p:sp>
    </p:spTree>
    <p:extLst>
      <p:ext uri="{BB962C8B-B14F-4D97-AF65-F5344CB8AC3E}">
        <p14:creationId xmlns:p14="http://schemas.microsoft.com/office/powerpoint/2010/main" val="25807932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gn="just">
              <a:lnSpc>
                <a:spcPct val="107000"/>
              </a:lnSpc>
              <a:spcAft>
                <a:spcPts val="800"/>
              </a:spcAft>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Tu bi omenila še en strošek, ki ga je potrebno upoštevati v primeru projektov, ki vključujejo investicije ali nakup opreme v skupni vrednosti nad 100.000 EUR.</a:t>
            </a:r>
          </a:p>
          <a:p>
            <a:pPr algn="just">
              <a:lnSpc>
                <a:spcPct val="107000"/>
              </a:lnSpc>
              <a:spcAft>
                <a:spcPts val="800"/>
              </a:spcAft>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Projekt mora v tem primeru na javno vidnem mestu prikazati trajne plošče ali table.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V primeru več infrastrukturnih ali gradbenih ukrepov, ki se izvajajo v okviru enega projekta na različnih lokacijah, je treba na vse lokacije postaviti panoje ali stalne table.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Predlogo za izdelavo table ali panoja zagotavlja program, strošek izdelave table pa je na projektnem partnerju. </a:t>
            </a:r>
          </a:p>
          <a:p>
            <a:pPr marL="0" marR="0" lvl="0" indent="0" algn="just" defTabSz="914400" rtl="0" eaLnBrk="1" fontAlgn="auto" latinLnBrk="0" hangingPunct="1">
              <a:lnSpc>
                <a:spcPct val="107000"/>
              </a:lnSpc>
              <a:spcBef>
                <a:spcPts val="0"/>
              </a:spcBef>
              <a:spcAft>
                <a:spcPts val="800"/>
              </a:spcAft>
              <a:buClrTx/>
              <a:buSzTx/>
              <a:buFontTx/>
              <a:buNone/>
              <a:tabLst/>
              <a:defRPr/>
            </a:pPr>
            <a:r>
              <a:rPr lang="sl-SI" sz="1800" dirty="0">
                <a:solidFill>
                  <a:srgbClr val="262626"/>
                </a:solidFill>
                <a:effectLst/>
                <a:latin typeface="Open Sans" panose="020B0606030504020204" pitchFamily="34" charset="0"/>
                <a:ea typeface="Times New Roman" panose="02020603050405020304" pitchFamily="18" charset="0"/>
                <a:cs typeface="Times New Roman (Body CS)"/>
              </a:rPr>
              <a:t>Več informacij o tabli in navodilih za komuniciranje si lahko preberete v 6. delu priročnika za upravičence - Komuniciranje in prepoznavnost.</a:t>
            </a:r>
          </a:p>
          <a:p>
            <a:endParaRPr lang="sl-SI" dirty="0"/>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33</a:t>
            </a:fld>
            <a:endParaRPr lang="sl-SI"/>
          </a:p>
        </p:txBody>
      </p:sp>
    </p:spTree>
    <p:extLst>
      <p:ext uri="{BB962C8B-B14F-4D97-AF65-F5344CB8AC3E}">
        <p14:creationId xmlns:p14="http://schemas.microsoft.com/office/powerpoint/2010/main" val="6221171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nadaljevanju še malo bolj podrobno o pavšalni stopnji 40%</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Ta pavšalna stopnja se izračuna kot 40 % upravičenih neposrednih stroškov osebja in zajema vse preostale projektne dejavnosti projektnega partnerja. Stroškovni načrt projektnega partnerja je tako sestavljen samo iz dveh kategorij stroškov: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stroški osebja in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b) drugi stroški v okviru te pavšalne stopnje (pisarniški in administrativni stroški, potni in namestitveni stroški, stroški zunanjih strokovnjakov in storitev, stroški opreme, stroški za infrastrukturo in gradnje).</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fazi poročanja se poročajo samo stroški osebja. Projektne dejavnosti in dosežki pa se poročajo in bolj podrobno spremljajo v opisu dejavnosti.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Pavšalna stopnja je neposredno povezana s stroški osebja in je vedno izračunana na podlagi upravičenih neposrednih stroškov osebja. To tudi pomeni da če kontrolorji ali druga programska telesa znižajo stroške osebja, se tudi znesek drugih stroškov sorazmerno zniža.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Projektnim partnerjem ni treba dokumentirati, da so izdatki nastali in bili plačani ali da pavšalna stopnja ustreza dejanskemu stanju. V skladu s tem ni treba kontrolorju predložiti nobene dokumentacije o drugih stroških ali jo hraniti za naknadne kontrole s strani programa.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primerna je za uporabo pri projektih, ki imajo velik delež stroškov osebja, ni pa primerna za projekte, ki imajo  velike naložbe ali imajo majhen delež stroškov plač</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34</a:t>
            </a:fld>
            <a:endParaRPr lang="sl-SI"/>
          </a:p>
        </p:txBody>
      </p:sp>
    </p:spTree>
    <p:extLst>
      <p:ext uri="{BB962C8B-B14F-4D97-AF65-F5344CB8AC3E}">
        <p14:creationId xmlns:p14="http://schemas.microsoft.com/office/powerpoint/2010/main" val="1441021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Čisto za konec pa še nekaj pravilih javnega naročanja.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Pri javnem naročanju pogodbenih del, blaga ali storitev in izbiri najugodnejšega ponudnika je treba upoštevati pravila javnega naročanja. Namen teh pravil je zagotavljanje transparentnih in pravičnih pogojev konkurenčnosti na skupnem trgu, zato jih morajo upravičenci upoštevati pri naročanju omenjenih storitev.</a:t>
            </a:r>
          </a:p>
          <a:p>
            <a:pPr algn="just">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od projektnih partnerjev zahteva naslednje: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a) za naročila, katerih vrednost je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nižja od 10 000 EUR (brez DDV)</a:t>
            </a:r>
            <a:r>
              <a:rPr lang="sl-SI" sz="1200" dirty="0">
                <a:effectLst/>
                <a:latin typeface="Calibri" panose="020F0502020204030204" pitchFamily="34" charset="0"/>
                <a:ea typeface="Calibri" panose="020F0502020204030204" pitchFamily="34" charset="0"/>
                <a:cs typeface="Times New Roman" panose="02020603050405020304" pitchFamily="18" charset="0"/>
              </a:rPr>
              <a:t> ali nižja od nacionalnega praga (če so strožja od programskih pravil), se od projektnih partnerjev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ne zahteva</a:t>
            </a:r>
            <a:r>
              <a:rPr lang="sl-SI" sz="1200" dirty="0">
                <a:effectLst/>
                <a:latin typeface="Calibri" panose="020F0502020204030204" pitchFamily="34" charset="0"/>
                <a:ea typeface="Calibri" panose="020F0502020204030204" pitchFamily="34" charset="0"/>
                <a:cs typeface="Times New Roman" panose="02020603050405020304" pitchFamily="18" charset="0"/>
              </a:rPr>
              <a:t>,  da kontrolorjem predložijo dokumente v zvezi s posebnim izbirnim postopkom.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b) za naročila katerih vrednost je nad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10 000 EUR (brez DDV) pa morajo izvesti in </a:t>
            </a:r>
            <a:r>
              <a:rPr lang="sl-SI" sz="1200" dirty="0">
                <a:effectLst/>
                <a:latin typeface="Calibri" panose="020F0502020204030204" pitchFamily="34" charset="0"/>
                <a:ea typeface="Calibri" panose="020F0502020204030204" pitchFamily="34" charset="0"/>
                <a:cs typeface="Times New Roman" panose="02020603050405020304" pitchFamily="18" charset="0"/>
              </a:rPr>
              <a:t>dokazati ustrezne tržne raziskave (npr. zahtevajo vsaj tri različne ponudbe). To omogoča projektnim partnerjem, da zberejo zadostne informacije o ustreznem trgu in izvedejo zanesljivo primerjavo ponudb v smislu cene ali kakovosti.</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35</a:t>
            </a:fld>
            <a:endParaRPr lang="sl-SI"/>
          </a:p>
        </p:txBody>
      </p:sp>
    </p:spTree>
    <p:extLst>
      <p:ext uri="{BB962C8B-B14F-4D97-AF65-F5344CB8AC3E}">
        <p14:creationId xmlns:p14="http://schemas.microsoft.com/office/powerpoint/2010/main" val="38530074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Javni organi in druge institucije, ki so zavezani k upoštevanju zakonodaje s področja javnega naročanja (npr. državni, regionalni ali lokalni organi, združenja, ki jih ustanovijo taki organi, osebe javnega prava in njihova združenja), morajo upoštevati veljavna pravila in načela javnega naročanja.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Institucije, ki ne spadajo v področje uporabe zakonodaje o javnem naročanju (npr. zasebna podjetja, nevladne organizacije ali druga združenja zasebnih teles), morajo dokazati, da so bila s projektom povezana naročila oddana v skladu z veljavnimi nacionalnimi pravili in načeli dobrega finančnega upravljanja, torej </a:t>
            </a:r>
            <a:r>
              <a:rPr lang="sl-SI" sz="1050" dirty="0">
                <a:solidFill>
                  <a:srgbClr val="262626"/>
                </a:solidFill>
                <a:effectLst/>
                <a:latin typeface="Open Sans" panose="020B0606030504020204" pitchFamily="34" charset="0"/>
                <a:ea typeface="Times New Roman" panose="02020603050405020304" pitchFamily="18" charset="0"/>
                <a:cs typeface="Times New Roman (Body CS)"/>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načelom gospodarnosti, učinkovitosti in uspešnosti.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36</a:t>
            </a:fld>
            <a:endParaRPr lang="sl-SI"/>
          </a:p>
        </p:txBody>
      </p:sp>
    </p:spTree>
    <p:extLst>
      <p:ext uri="{BB962C8B-B14F-4D97-AF65-F5344CB8AC3E}">
        <p14:creationId xmlns:p14="http://schemas.microsoft.com/office/powerpoint/2010/main" val="5147797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ne dopušča, da projektni partnerji (ali zaposleni v organizacijah projektnega partnerja) najemajo drug drugega za izvajanje projektnih dejavnosti. Edina pravna podlaga za dejavnost projektnega partnerja v projektu je prijavnica.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Program upošteva izjemo pri javnem naročanju, in sicer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sklepanje pogodb</a:t>
            </a:r>
            <a:r>
              <a:rPr lang="sl-SI" sz="1200" dirty="0">
                <a:effectLst/>
                <a:latin typeface="Calibri" panose="020F0502020204030204" pitchFamily="34" charset="0"/>
                <a:ea typeface="Calibri" panose="020F0502020204030204" pitchFamily="34" charset="0"/>
                <a:cs typeface="Times New Roman" panose="02020603050405020304" pitchFamily="18" charset="0"/>
              </a:rPr>
              <a:t> med naročniki v javnem sektorju v skladu z zahtevami v nacionalni zakonodaji in direktivi EU o javnih naročilih. Ko so izpolnjeni vsi zakonski pogoji za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pogodbo, lahko projektni partner sklene pogodbo z «in-</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house</a:t>
            </a:r>
            <a:r>
              <a:rPr lang="sl-SI" sz="1200" dirty="0">
                <a:effectLst/>
                <a:latin typeface="Calibri" panose="020F0502020204030204" pitchFamily="34" charset="0"/>
                <a:ea typeface="Calibri" panose="020F0502020204030204" pitchFamily="34" charset="0"/>
                <a:cs typeface="Times New Roman" panose="02020603050405020304" pitchFamily="18" charset="0"/>
              </a:rPr>
              <a:t>« pravno osebo preko neposredne oddaje. </a:t>
            </a:r>
            <a:r>
              <a:rPr lang="sl-SI" sz="1200" dirty="0">
                <a:solidFill>
                  <a:srgbClr val="2F5496"/>
                </a:solidFill>
                <a:effectLst/>
                <a:latin typeface="Calibri" panose="020F0502020204030204" pitchFamily="34" charset="0"/>
                <a:ea typeface="Calibri" panose="020F0502020204030204" pitchFamily="34" charset="0"/>
                <a:cs typeface="Open Sans" panose="020B0606030504020204" pitchFamily="34" charset="0"/>
              </a:rPr>
              <a:t>Upoštevajte, da je treba namero o sklepanju »in-</a:t>
            </a:r>
            <a:r>
              <a:rPr lang="sl-SI" sz="1200" dirty="0" err="1">
                <a:solidFill>
                  <a:srgbClr val="2F5496"/>
                </a:solidFill>
                <a:effectLst/>
                <a:latin typeface="Calibri" panose="020F0502020204030204" pitchFamily="34" charset="0"/>
                <a:ea typeface="Calibri" panose="020F0502020204030204" pitchFamily="34" charset="0"/>
                <a:cs typeface="Open Sans" panose="020B0606030504020204" pitchFamily="34" charset="0"/>
              </a:rPr>
              <a:t>house</a:t>
            </a:r>
            <a:r>
              <a:rPr lang="sl-SI" sz="1200" dirty="0">
                <a:solidFill>
                  <a:srgbClr val="2F5496"/>
                </a:solidFill>
                <a:effectLst/>
                <a:latin typeface="Calibri" panose="020F0502020204030204" pitchFamily="34" charset="0"/>
                <a:ea typeface="Calibri" panose="020F0502020204030204" pitchFamily="34" charset="0"/>
                <a:cs typeface="Open Sans" panose="020B0606030504020204" pitchFamily="34" charset="0"/>
              </a:rPr>
              <a:t>« pogodb navesti v prijavnici.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37</a:t>
            </a:fld>
            <a:endParaRPr lang="sl-SI"/>
          </a:p>
        </p:txBody>
      </p:sp>
    </p:spTree>
    <p:extLst>
      <p:ext uri="{BB962C8B-B14F-4D97-AF65-F5344CB8AC3E}">
        <p14:creationId xmlns:p14="http://schemas.microsoft.com/office/powerpoint/2010/main" val="11395843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l-SI"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Kar se tiče predstavitve je to vse, hvala za vašo pozornost in seveda smo vam kasneje na voljo za vprašanja v zvezi z upravičenimi stroški.</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38</a:t>
            </a:fld>
            <a:endParaRPr lang="sl-SI"/>
          </a:p>
        </p:txBody>
      </p:sp>
    </p:spTree>
    <p:extLst>
      <p:ext uri="{BB962C8B-B14F-4D97-AF65-F5344CB8AC3E}">
        <p14:creationId xmlns:p14="http://schemas.microsoft.com/office/powerpoint/2010/main" val="3831322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projektni partner je te stroške imel in plačal (razen stroškov, izračunanih kot poenostavljene možnosti obračunavanja stroškov) za dejavnosti, ki so navedene v zadnji odobreni prijavnici, v obdobju med datumom začetka in zaključka projekta kot je določeno v pogodbi o sofinanciranju s sredstvi ESRR.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so zavedeni v računovodskih izkazih projektnega partnerja na podlagi ločene računovodske evidence in/ali ustrezne računovodske kode, določene posebej za namene projekta (razen stroškov, izračunanih kot poenostavljena možnost obračunavanja stroškov);</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 niso v nasprotju z nobenim posebnim merilom za upravičenost, ki se uporablja za zadevno kategorijo stroškov</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4</a:t>
            </a:fld>
            <a:endParaRPr lang="sl-SI"/>
          </a:p>
        </p:txBody>
      </p:sp>
    </p:spTree>
    <p:extLst>
      <p:ext uri="{BB962C8B-B14F-4D97-AF65-F5344CB8AC3E}">
        <p14:creationId xmlns:p14="http://schemas.microsoft.com/office/powerpoint/2010/main" val="34078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računi in dokazila so predloženi v skenirani obliki v elektronskem sistemu </a:t>
            </a:r>
            <a:r>
              <a:rPr lang="sl-SI" sz="1200" dirty="0" err="1">
                <a:effectLst/>
                <a:latin typeface="Calibri" panose="020F0502020204030204" pitchFamily="34" charset="0"/>
                <a:ea typeface="Calibri" panose="020F0502020204030204" pitchFamily="34" charset="0"/>
                <a:cs typeface="Times New Roman" panose="02020603050405020304" pitchFamily="18" charset="0"/>
              </a:rPr>
              <a:t>Jems</a:t>
            </a:r>
            <a:r>
              <a:rPr lang="sl-SI" sz="1200" dirty="0">
                <a:effectLst/>
                <a:latin typeface="Calibri" panose="020F0502020204030204" pitchFamily="34" charset="0"/>
                <a:ea typeface="Calibri" panose="020F0502020204030204" pitchFamily="34" charset="0"/>
                <a:cs typeface="Times New Roman" panose="02020603050405020304" pitchFamily="18" charset="0"/>
              </a:rPr>
              <a:t>, izvirniki računov in e-računi se lahko preverjajo na kraju samem;</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v skladu z načeli javnega naročanja, ki veljajo za vse projektne partnerje, ne glede na njihov pravni status</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so bili potrjeni s strani nacionalnega kontrolorja.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Potrebno je upoštevati, da morajo biti izdatki skladni z načeli dobrega finančnega upravljanja (načela gospodarnosti, učinkovitosti in uspešnosti) </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5</a:t>
            </a:fld>
            <a:endParaRPr lang="sl-SI"/>
          </a:p>
        </p:txBody>
      </p:sp>
    </p:spTree>
    <p:extLst>
      <p:ext uri="{BB962C8B-B14F-4D97-AF65-F5344CB8AC3E}">
        <p14:creationId xmlns:p14="http://schemas.microsoft.com/office/powerpoint/2010/main" val="1548553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Naslednji stroški niso upravičeni: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sponzorstva;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prispevki v naravi, ki so določeni v členu 67(1) Uredbe (EU) 2021/1060;</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globe, denarne kazni in izdatki za pravne spore in sodne postopke; </a:t>
            </a:r>
          </a:p>
          <a:p>
            <a:pPr marL="342900" lvl="0" indent="-342900" algn="just">
              <a:lnSpc>
                <a:spcPct val="115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Davek na dodano vrednost za aktivnosti, ki zapadejo pod pravila o državnih pomočeh,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daril;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povezani z nihanjem deviznega tečaja;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obresti na dolg;</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nakup zemljišč</a:t>
            </a:r>
            <a:r>
              <a:rPr lang="sl-SI" sz="900" i="1" dirty="0">
                <a:solidFill>
                  <a:srgbClr val="262626"/>
                </a:solidFill>
                <a:effectLst/>
                <a:latin typeface="Open Sans" panose="020B0606030504020204" pitchFamily="34" charset="0"/>
                <a:ea typeface="Times New Roman" panose="02020603050405020304" pitchFamily="18" charset="0"/>
                <a:cs typeface="Times New Roman (Body CS)"/>
              </a:rPr>
              <a:t> </a:t>
            </a:r>
            <a:r>
              <a:rPr lang="sl-SI" sz="1200" i="1" dirty="0">
                <a:effectLst/>
                <a:latin typeface="Calibri" panose="020F0502020204030204" pitchFamily="34" charset="0"/>
                <a:ea typeface="Calibri" panose="020F0502020204030204" pitchFamily="34" charset="0"/>
                <a:cs typeface="Times New Roman" panose="02020603050405020304" pitchFamily="18" charset="0"/>
              </a:rPr>
              <a:t>za znesek, ki presega 10 % vseh upravičenih izdatkov projekta</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 in drugih nepremičnin;</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6</a:t>
            </a:fld>
            <a:endParaRPr lang="sl-SI"/>
          </a:p>
        </p:txBody>
      </p:sp>
    </p:spTree>
    <p:extLst>
      <p:ext uri="{BB962C8B-B14F-4D97-AF65-F5344CB8AC3E}">
        <p14:creationId xmlns:p14="http://schemas.microsoft.com/office/powerpoint/2010/main" val="201960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stroški za gradbena dovoljenja;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napitnine;</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delitev stroškov med projektnimi partnerji (porazdelitev določenih projektnih izdatkov, ki jih je imel en projektni partner, različnim drugim projektnim partnerjem);</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delitev stroškovnih postavk med projektnimi partnerji (tj. delitev skupnih stroškov); </a:t>
            </a:r>
            <a:r>
              <a:rPr lang="sl-SI"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npr. ne more en PP izvesti JN za druge partnerje oz. razdelit računov iz tega JN med druge partnerje</a:t>
            </a:r>
            <a:r>
              <a:rPr lang="sl-SI"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popusti (upravičen je samo znižani znesek);</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pristojbine med projektnimi partnerji istega projekta; </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zadržani zneski ne glede na to, ali so že plačani, in ne glede na to, ali je bila izdana bančna garancija;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samostojne spletne strani projekta izven spletne strani programa (Razen če je spletna stran namenjena izgradnji vsebinskih platform ali podatkovnih baz kot del rešitev in presega trajanje projekta);</a:t>
            </a:r>
          </a:p>
          <a:p>
            <a:pPr marL="342900" lvl="0" indent="-342900">
              <a:lnSpc>
                <a:spcPct val="107000"/>
              </a:lnSpc>
              <a:spcAft>
                <a:spcPts val="800"/>
              </a:spcAft>
              <a:buFont typeface="Symbol" panose="05050102010706020507" pitchFamily="18" charset="2"/>
              <a:buChar char=""/>
            </a:pPr>
            <a:r>
              <a:rPr lang="sl-SI" sz="1200" dirty="0">
                <a:effectLst/>
                <a:latin typeface="Calibri" panose="020F0502020204030204" pitchFamily="34" charset="0"/>
                <a:ea typeface="Calibri" panose="020F0502020204030204" pitchFamily="34" charset="0"/>
                <a:cs typeface="Times New Roman" panose="02020603050405020304" pitchFamily="18" charset="0"/>
              </a:rPr>
              <a:t>logotipi projekta ali samostojne blagovne znamke</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r>
              <a:rPr lang="sl-SI" sz="1200" i="1" dirty="0">
                <a:effectLst/>
                <a:latin typeface="Calibri" panose="020F0502020204030204" pitchFamily="34" charset="0"/>
                <a:ea typeface="Calibri" panose="020F0502020204030204" pitchFamily="34" charset="0"/>
                <a:cs typeface="Times New Roman" panose="02020603050405020304" pitchFamily="18" charset="0"/>
              </a:rPr>
              <a:t>Logotipi projekta temeljijo na programskih logotipih in jih za projekte zagotavlja program. Vendar pa so lahko posebni logotipi (če so potrebni npr. za razvoj in trženje blagovne znamke v časovnem okviru projekta) upravičeni, če jih odobri Odbor za spremljanje ali skupni sekretariat)</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7</a:t>
            </a:fld>
            <a:endParaRPr lang="sl-SI"/>
          </a:p>
        </p:txBody>
      </p:sp>
    </p:spTree>
    <p:extLst>
      <p:ext uri="{BB962C8B-B14F-4D97-AF65-F5344CB8AC3E}">
        <p14:creationId xmlns:p14="http://schemas.microsoft.com/office/powerpoint/2010/main" val="4131646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Načeloma se lahko upošteva kot najzgodnejši datum upravičenosti stroškov datum odobritve projekta s strani Odbora za spremljanje programa. Vendar pa se obdobje upravičenosti stroškov odobrenega projekta določi v pogodbi o sofinanciranju s sredstvi ESRR z datumom začetka in zaključka projekta.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Vse projektne dejavnosti je treba zaključiti do datuma zaključka projekta.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V zadnjem obdobju poročanja je treba izdati račune</a:t>
            </a:r>
            <a:r>
              <a:rPr lang="sl-SI" sz="12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sl-SI" sz="1200" dirty="0">
                <a:effectLst/>
                <a:latin typeface="Calibri" panose="020F0502020204030204" pitchFamily="34" charset="0"/>
                <a:ea typeface="Calibri" panose="020F0502020204030204" pitchFamily="34" charset="0"/>
                <a:cs typeface="Times New Roman" panose="02020603050405020304" pitchFamily="18" charset="0"/>
              </a:rPr>
              <a:t>in plačati stroške, nastale v zadnjem obdobju poročanja, najpozneje v 30 dneh po datumu zaključka projekta, ki je določen v pogodbi o sofinanciranju s sredstvi ESRR.</a:t>
            </a:r>
          </a:p>
          <a:p>
            <a:r>
              <a:rPr lang="sl-SI" sz="900" i="1" dirty="0">
                <a:effectLst/>
                <a:latin typeface="Calibri" panose="020F0502020204030204" pitchFamily="34" charset="0"/>
                <a:ea typeface="Calibri" panose="020F0502020204030204" pitchFamily="34" charset="0"/>
                <a:cs typeface="Times New Roman" panose="02020603050405020304" pitchFamily="18" charset="0"/>
              </a:rPr>
              <a:t>Z izjemo pripravljalnih stroškov.</a:t>
            </a:r>
            <a:endParaRPr lang="sl-SI" sz="1050" dirty="0">
              <a:effectLst/>
              <a:latin typeface="Calibri" panose="020F0502020204030204" pitchFamily="34" charset="0"/>
              <a:ea typeface="Calibri" panose="020F0502020204030204" pitchFamily="34" charset="0"/>
              <a:cs typeface="Times New Roman" panose="02020603050405020304" pitchFamily="18" charset="0"/>
            </a:endParaRP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8</a:t>
            </a:fld>
            <a:endParaRPr lang="sl-SI"/>
          </a:p>
        </p:txBody>
      </p:sp>
    </p:spTree>
    <p:extLst>
      <p:ext uri="{BB962C8B-B14F-4D97-AF65-F5344CB8AC3E}">
        <p14:creationId xmlns:p14="http://schemas.microsoft.com/office/powerpoint/2010/main" val="3950387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Preden bolj podrobno pojasnimo kategorije stroškov in možne kombinacije poenostavljenih možnosti obračunavanja stroškov v stroškovnem načrtu, bi želeli poudariti nekaj zadev, na katere bodite pozorni pri načrtovanju stroškovnega načrta projekta.</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Seznanite se s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pravili o upravičenosti.</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Razmislite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kateri stroški so relevantni in nujni za implementacijo projekta</a:t>
            </a:r>
            <a:r>
              <a:rPr lang="sl-SI" sz="1200" dirty="0">
                <a:effectLst/>
                <a:latin typeface="Calibri" panose="020F0502020204030204" pitchFamily="34" charset="0"/>
                <a:ea typeface="Calibri" panose="020F0502020204030204" pitchFamily="34" charset="0"/>
                <a:cs typeface="Times New Roman" panose="02020603050405020304" pitchFamily="18" charset="0"/>
              </a:rPr>
              <a:t> in izvedbo planiranih aktivnosti.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Planirani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stroški morajo biti potrebni in nujni za predvidene projektne aktivnosti</a:t>
            </a:r>
            <a:r>
              <a:rPr lang="sl-SI" sz="1200" dirty="0">
                <a:effectLst/>
                <a:latin typeface="Calibri" panose="020F0502020204030204" pitchFamily="34" charset="0"/>
                <a:ea typeface="Calibri" panose="020F0502020204030204" pitchFamily="34" charset="0"/>
                <a:cs typeface="Times New Roman" panose="02020603050405020304" pitchFamily="18" charset="0"/>
              </a:rPr>
              <a:t> v delovnem načrtu, pazite da se stroški ujemajo s predvidenimi aktivnostmi. </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Upoštevajte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načela dobrega finančnega upravljanja</a:t>
            </a:r>
            <a:r>
              <a:rPr lang="sl-SI" sz="1200" dirty="0">
                <a:effectLst/>
                <a:latin typeface="Calibri" panose="020F0502020204030204" pitchFamily="34" charset="0"/>
                <a:ea typeface="Calibri" panose="020F0502020204030204" pitchFamily="34" charset="0"/>
                <a:cs typeface="Times New Roman" panose="02020603050405020304" pitchFamily="18" charset="0"/>
              </a:rPr>
              <a:t> – načela gospodarnosti, učinkovitosti in uspešnosti.</a:t>
            </a:r>
          </a:p>
          <a:p>
            <a:pPr>
              <a:lnSpc>
                <a:spcPct val="107000"/>
              </a:lnSpc>
              <a:spcAft>
                <a:spcPts val="800"/>
              </a:spcAft>
            </a:pPr>
            <a:r>
              <a:rPr lang="sl-SI" sz="1200" dirty="0">
                <a:effectLst/>
                <a:latin typeface="Calibri" panose="020F0502020204030204" pitchFamily="34" charset="0"/>
                <a:ea typeface="Calibri" panose="020F0502020204030204" pitchFamily="34" charset="0"/>
                <a:cs typeface="Times New Roman" panose="02020603050405020304" pitchFamily="18" charset="0"/>
              </a:rPr>
              <a:t>Upoštevajte, da </a:t>
            </a:r>
            <a:r>
              <a:rPr lang="sl-SI" sz="1200" b="1" dirty="0">
                <a:effectLst/>
                <a:latin typeface="Calibri" panose="020F0502020204030204" pitchFamily="34" charset="0"/>
                <a:ea typeface="Calibri" panose="020F0502020204030204" pitchFamily="34" charset="0"/>
                <a:cs typeface="Times New Roman" panose="02020603050405020304" pitchFamily="18" charset="0"/>
              </a:rPr>
              <a:t>program ne predvideva pred financiranja</a:t>
            </a:r>
            <a:r>
              <a:rPr lang="sl-SI" sz="1200" dirty="0">
                <a:effectLst/>
                <a:latin typeface="Calibri" panose="020F0502020204030204" pitchFamily="34" charset="0"/>
                <a:ea typeface="Calibri" panose="020F0502020204030204" pitchFamily="34" charset="0"/>
                <a:cs typeface="Times New Roman" panose="02020603050405020304" pitchFamily="18" charset="0"/>
              </a:rPr>
              <a:t> – projektni partnerji morate financirati projekt vsaj 12 mesecev preden je izvedeno povračilo – premislite kaj to pomeni za vašo organizacijo oziroma likvidnost organizacije ter ali realno tak projekt lahko izvedete.</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Stopnja povračila za nastale izdatke je 80% sredstev ESRR</a:t>
            </a:r>
            <a:r>
              <a:rPr lang="sl-SI" sz="1200" dirty="0">
                <a:effectLst/>
                <a:latin typeface="Calibri" panose="020F0502020204030204" pitchFamily="34" charset="0"/>
                <a:ea typeface="Calibri" panose="020F0502020204030204" pitchFamily="34" charset="0"/>
                <a:cs typeface="Times New Roman" panose="02020603050405020304" pitchFamily="18" charset="0"/>
              </a:rPr>
              <a:t>, torej upoštevajte, da morate projektni partnerji zagotoviti dovolj sredstev za lastni prispevek.</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Upoštevajte vaše organizacijske in finančne možnosti in </a:t>
            </a:r>
            <a:r>
              <a:rPr lang="sl-SI" sz="1200" dirty="0">
                <a:effectLst/>
                <a:latin typeface="Calibri" panose="020F0502020204030204" pitchFamily="34" charset="0"/>
                <a:ea typeface="Calibri" panose="020F0502020204030204" pitchFamily="34" charset="0"/>
                <a:cs typeface="Times New Roman" panose="02020603050405020304" pitchFamily="18" charset="0"/>
              </a:rPr>
              <a:t>kapacitete. Recimo imeli smo primer, kjer se je šele tekom projekta ugotovilo, da partner ne more zaposliti nobene osebe za delo na projektu, čeprav in s tem ogrozil potek celotnega projekta.</a:t>
            </a:r>
          </a:p>
          <a:p>
            <a:pPr>
              <a:lnSpc>
                <a:spcPct val="107000"/>
              </a:lnSpc>
              <a:spcAft>
                <a:spcPts val="800"/>
              </a:spcAft>
            </a:pPr>
            <a:r>
              <a:rPr lang="sl-SI" sz="1200" b="1" dirty="0">
                <a:effectLst/>
                <a:latin typeface="Calibri" panose="020F0502020204030204" pitchFamily="34" charset="0"/>
                <a:ea typeface="Calibri" panose="020F0502020204030204" pitchFamily="34" charset="0"/>
                <a:cs typeface="Times New Roman" panose="02020603050405020304" pitchFamily="18" charset="0"/>
              </a:rPr>
              <a:t>Stroškovni načrt boste planirali v določenih kategorijah stroškov</a:t>
            </a:r>
            <a:r>
              <a:rPr lang="sl-SI" sz="1200" dirty="0">
                <a:effectLst/>
                <a:latin typeface="Calibri" panose="020F0502020204030204" pitchFamily="34" charset="0"/>
                <a:ea typeface="Calibri" panose="020F0502020204030204" pitchFamily="34" charset="0"/>
                <a:cs typeface="Times New Roman" panose="02020603050405020304" pitchFamily="18" charset="0"/>
              </a:rPr>
              <a:t>.</a:t>
            </a:r>
          </a:p>
          <a:p>
            <a:endParaRPr lang="sl-SI" dirty="0"/>
          </a:p>
        </p:txBody>
      </p:sp>
      <p:sp>
        <p:nvSpPr>
          <p:cNvPr id="4" name="Označba mesta številke diapozitiva 3"/>
          <p:cNvSpPr>
            <a:spLocks noGrp="1"/>
          </p:cNvSpPr>
          <p:nvPr>
            <p:ph type="sldNum" sz="quarter" idx="5"/>
          </p:nvPr>
        </p:nvSpPr>
        <p:spPr/>
        <p:txBody>
          <a:bodyPr/>
          <a:lstStyle/>
          <a:p>
            <a:fld id="{C8719810-EDB7-475D-8FD4-25527EAB2BEA}" type="slidenum">
              <a:rPr lang="sl-SI" smtClean="0"/>
              <a:t>9</a:t>
            </a:fld>
            <a:endParaRPr lang="sl-SI"/>
          </a:p>
        </p:txBody>
      </p:sp>
    </p:spTree>
    <p:extLst>
      <p:ext uri="{BB962C8B-B14F-4D97-AF65-F5344CB8AC3E}">
        <p14:creationId xmlns:p14="http://schemas.microsoft.com/office/powerpoint/2010/main" val="1863374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 diapozitiv">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E950E11-F051-EF48-8F8B-C914153FF4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662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slov in vsebina">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896D61A-4728-0340-8883-9CF39E0D8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PoljeZBesedilom 13">
            <a:extLst>
              <a:ext uri="{FF2B5EF4-FFF2-40B4-BE49-F238E27FC236}">
                <a16:creationId xmlns:a16="http://schemas.microsoft.com/office/drawing/2014/main" id="{E71017B2-A755-514A-8A7C-04A117F47DE4}"/>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1568832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lava odsek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63798EE-4045-7D41-8194-0B3EE968A6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PoljeZBesedilom 13">
            <a:extLst>
              <a:ext uri="{FF2B5EF4-FFF2-40B4-BE49-F238E27FC236}">
                <a16:creationId xmlns:a16="http://schemas.microsoft.com/office/drawing/2014/main" id="{31251919-5E34-F04D-9EBB-20245CB68ECE}"/>
              </a:ext>
            </a:extLst>
          </p:cNvPr>
          <p:cNvSpPr txBox="1"/>
          <p:nvPr userDrawn="1"/>
        </p:nvSpPr>
        <p:spPr>
          <a:xfrm>
            <a:off x="11106912" y="6277245"/>
            <a:ext cx="652271" cy="369332"/>
          </a:xfrm>
          <a:prstGeom prst="rect">
            <a:avLst/>
          </a:prstGeom>
          <a:noFill/>
        </p:spPr>
        <p:txBody>
          <a:bodyPr wrap="square" lIns="72000" tIns="0" bIns="0" rtlCol="0" anchor="t" anchorCtr="0">
            <a:spAutoFit/>
          </a:bodyPr>
          <a:lstStyle/>
          <a:p>
            <a:r>
              <a:rPr lang="sl-SI" sz="1600" dirty="0"/>
              <a:t>  </a:t>
            </a:r>
            <a:fld id="{6ECE92B7-F74E-1D45-BE72-282E32C47F73}" type="slidenum">
              <a:rPr lang="sl-SI" sz="2400" smtClean="0">
                <a:solidFill>
                  <a:schemeClr val="bg1"/>
                </a:solidFill>
              </a:rPr>
              <a:t>‹#›</a:t>
            </a:fld>
            <a:endParaRPr lang="sl-SI" sz="2400" dirty="0">
              <a:solidFill>
                <a:schemeClr val="bg1"/>
              </a:solidFill>
            </a:endParaRPr>
          </a:p>
        </p:txBody>
      </p:sp>
    </p:spTree>
    <p:extLst>
      <p:ext uri="{BB962C8B-B14F-4D97-AF65-F5344CB8AC3E}">
        <p14:creationId xmlns:p14="http://schemas.microsoft.com/office/powerpoint/2010/main" val="214984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C2F34-E0ED-4526-B1C9-7A381920BB07}" type="datetimeFigureOut">
              <a:rPr lang="sl-SI" smtClean="0"/>
              <a:t>4. 12. 2024</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1DAC-CE6B-449A-91DC-F563232A1A8D}" type="slidenum">
              <a:rPr lang="sl-SI" smtClean="0"/>
              <a:t>‹#›</a:t>
            </a:fld>
            <a:endParaRPr lang="sl-SI"/>
          </a:p>
        </p:txBody>
      </p:sp>
    </p:spTree>
    <p:extLst>
      <p:ext uri="{BB962C8B-B14F-4D97-AF65-F5344CB8AC3E}">
        <p14:creationId xmlns:p14="http://schemas.microsoft.com/office/powerpoint/2010/main" val="2883019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1.sv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i-hr.e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986CF4A0-36E3-8D42-8204-0B67725D3647}"/>
              </a:ext>
            </a:extLst>
          </p:cNvPr>
          <p:cNvSpPr txBox="1">
            <a:spLocks/>
          </p:cNvSpPr>
          <p:nvPr/>
        </p:nvSpPr>
        <p:spPr>
          <a:xfrm>
            <a:off x="120502" y="4089992"/>
            <a:ext cx="11355572" cy="276800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b="1" dirty="0">
                <a:solidFill>
                  <a:schemeClr val="bg1"/>
                </a:solidFill>
                <a:latin typeface="Open Sans" panose="020B0606030504020204" pitchFamily="34" charset="0"/>
                <a:ea typeface="Open Sans" panose="020B0606030504020204" pitchFamily="34" charset="0"/>
                <a:cs typeface="Open Sans" panose="020B0606030504020204" pitchFamily="34" charset="0"/>
              </a:rPr>
              <a:t>UPRAVIČENOST IZDATKOV / </a:t>
            </a:r>
          </a:p>
          <a:p>
            <a:r>
              <a:rPr lang="sl-SI" b="1" dirty="0">
                <a:solidFill>
                  <a:schemeClr val="bg1"/>
                </a:solidFill>
                <a:latin typeface="Open Sans" panose="020B0606030504020204" pitchFamily="34" charset="0"/>
                <a:ea typeface="Open Sans" panose="020B0606030504020204" pitchFamily="34" charset="0"/>
                <a:cs typeface="Open Sans" panose="020B0606030504020204" pitchFamily="34" charset="0"/>
              </a:rPr>
              <a:t>PRIHVATLJIVOST TROŠKOVA</a:t>
            </a:r>
          </a:p>
          <a:p>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Delavnica za prijavitelje /</a:t>
            </a:r>
            <a:r>
              <a:rPr lang="sl-SI" sz="20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Radionica</a:t>
            </a:r>
            <a:r>
              <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 za prijavitelje, Ptuj, 5.12.2024</a:t>
            </a:r>
          </a:p>
          <a:p>
            <a:endParaRPr lang="sl-SI"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Mirela Guzej</a:t>
            </a:r>
          </a:p>
          <a:p>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Skupni sekretariat / Zajedničko tajništvo </a:t>
            </a:r>
            <a:r>
              <a:rPr lang="sl-SI" sz="180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Interreg</a:t>
            </a:r>
            <a:r>
              <a:rPr lang="sl-SI"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 SI-HR</a:t>
            </a:r>
          </a:p>
        </p:txBody>
      </p:sp>
    </p:spTree>
    <p:extLst>
      <p:ext uri="{BB962C8B-B14F-4D97-AF65-F5344CB8AC3E}">
        <p14:creationId xmlns:p14="http://schemas.microsoft.com/office/powerpoint/2010/main" val="2913957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a:t> </a:t>
            </a:r>
            <a:endParaRPr lang="en-SI" dirty="0"/>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KATEGORIJE STROŠKOV /</a:t>
            </a:r>
          </a:p>
          <a:p>
            <a:r>
              <a:rPr lang="hr-HR" sz="2800" b="1" dirty="0">
                <a:solidFill>
                  <a:schemeClr val="accent5">
                    <a:lumMod val="75000"/>
                  </a:schemeClr>
                </a:solidFill>
                <a:latin typeface="Open Sans" panose="020B0606030504020204"/>
                <a:ea typeface="Times New Roman" panose="02020603050405020304" pitchFamily="18" charset="0"/>
                <a:cs typeface="Times New Roman (Body CS)"/>
              </a:rPr>
              <a:t>KATEGORIJE TROŠKOVA</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0" name="Content Placeholder 2">
            <a:extLst>
              <a:ext uri="{FF2B5EF4-FFF2-40B4-BE49-F238E27FC236}">
                <a16:creationId xmlns:a16="http://schemas.microsoft.com/office/drawing/2014/main" id="{80E64F32-E8A1-8929-83F4-14CF35EE40B3}"/>
              </a:ext>
            </a:extLst>
          </p:cNvPr>
          <p:cNvGraphicFramePr/>
          <p:nvPr>
            <p:extLst>
              <p:ext uri="{D42A27DB-BD31-4B8C-83A1-F6EECF244321}">
                <p14:modId xmlns:p14="http://schemas.microsoft.com/office/powerpoint/2010/main" val="652524970"/>
              </p:ext>
            </p:extLst>
          </p:nvPr>
        </p:nvGraphicFramePr>
        <p:xfrm>
          <a:off x="838200" y="1604326"/>
          <a:ext cx="10634871" cy="4031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96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947843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POENOSTAVLJENE MOŽNOSTI OBRAČUNA</a:t>
            </a:r>
          </a:p>
          <a:p>
            <a:r>
              <a:rPr lang="sl-SI" sz="2800" b="1" dirty="0">
                <a:latin typeface="Open Sans" panose="020B0606030504020204" pitchFamily="34" charset="0"/>
                <a:ea typeface="Open Sans" panose="020B0606030504020204" pitchFamily="34" charset="0"/>
                <a:cs typeface="Open Sans" panose="020B0606030504020204" pitchFamily="34" charset="0"/>
              </a:rPr>
              <a:t>STROŠKOV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POJEDNOSTAVLJENE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10875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dirty="0">
                <a:latin typeface="Open Sans" panose="020B0606030504020204" pitchFamily="34" charset="0"/>
                <a:ea typeface="Open Sans" panose="020B0606030504020204" pitchFamily="34" charset="0"/>
                <a:cs typeface="Open Sans" panose="020B0606030504020204" pitchFamily="34" charset="0"/>
              </a:rPr>
              <a:t>Pavšalna stopnja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a:t>
            </a:r>
            <a:endParaRPr lang="en-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Zaobljeni pravokotnik 6"/>
          <p:cNvSpPr/>
          <p:nvPr/>
        </p:nvSpPr>
        <p:spPr>
          <a:xfrm>
            <a:off x="1101268" y="2189716"/>
            <a:ext cx="2447365" cy="815541"/>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cs typeface="Arial" panose="020B0604020202020204" pitchFamily="34" charset="0"/>
              </a:rPr>
              <a:t>Stroški osebja / </a:t>
            </a:r>
            <a:r>
              <a:rPr lang="hr-HR" sz="1400" dirty="0">
                <a:cs typeface="Arial" panose="020B0604020202020204" pitchFamily="34" charset="0"/>
              </a:rPr>
              <a:t>Troškovi osoblja </a:t>
            </a:r>
          </a:p>
        </p:txBody>
      </p:sp>
      <p:sp>
        <p:nvSpPr>
          <p:cNvPr id="8" name="Zaobljeni pravokotnik 7"/>
          <p:cNvSpPr/>
          <p:nvPr/>
        </p:nvSpPr>
        <p:spPr>
          <a:xfrm>
            <a:off x="1101266" y="3096353"/>
            <a:ext cx="2447365" cy="814911"/>
          </a:xfrm>
          <a:prstGeom prst="roundRect">
            <a:avLst/>
          </a:prstGeom>
          <a:solidFill>
            <a:schemeClr val="accent6"/>
          </a:solidFill>
          <a:ln>
            <a:solidFill>
              <a:schemeClr val="accent6">
                <a:lumMod val="7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Pisarniški in administrativni stroški / </a:t>
            </a:r>
            <a:r>
              <a:rPr lang="hr-HR" sz="1400" dirty="0"/>
              <a:t>Uredski i administrativni troškovi</a:t>
            </a:r>
          </a:p>
        </p:txBody>
      </p:sp>
      <p:sp>
        <p:nvSpPr>
          <p:cNvPr id="9" name="Zaobljeni pravokotnik 8"/>
          <p:cNvSpPr/>
          <p:nvPr/>
        </p:nvSpPr>
        <p:spPr>
          <a:xfrm>
            <a:off x="1101266" y="3977694"/>
            <a:ext cx="2447365" cy="782655"/>
          </a:xfrm>
          <a:prstGeom prst="roundRect">
            <a:avLst/>
          </a:prstGeom>
          <a:solidFill>
            <a:schemeClr val="accent6"/>
          </a:solidFill>
          <a:ln>
            <a:solidFill>
              <a:schemeClr val="accent6"/>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Potni in namestitveni stroški / </a:t>
            </a:r>
            <a:r>
              <a:rPr lang="hr-HR" sz="1400" dirty="0"/>
              <a:t>Troškovi putovanja i smještaja</a:t>
            </a:r>
          </a:p>
        </p:txBody>
      </p:sp>
      <p:sp>
        <p:nvSpPr>
          <p:cNvPr id="10" name="Zaobljeni pravokotnik 9"/>
          <p:cNvSpPr/>
          <p:nvPr/>
        </p:nvSpPr>
        <p:spPr>
          <a:xfrm>
            <a:off x="1101268" y="4839349"/>
            <a:ext cx="2447365" cy="822752"/>
          </a:xfrm>
          <a:prstGeom prst="roundRect">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l-SI" sz="1400" dirty="0"/>
              <a:t>Ostali stroški razen stroškov osebja / Ostali </a:t>
            </a:r>
            <a:r>
              <a:rPr lang="hr-HR" sz="1400" dirty="0"/>
              <a:t>troškovi osim troškova osoblja</a:t>
            </a:r>
          </a:p>
        </p:txBody>
      </p:sp>
      <p:sp>
        <p:nvSpPr>
          <p:cNvPr id="11" name="Zaobljeni pravokotnik 10"/>
          <p:cNvSpPr/>
          <p:nvPr/>
        </p:nvSpPr>
        <p:spPr>
          <a:xfrm>
            <a:off x="3770513" y="2189717"/>
            <a:ext cx="6777318" cy="815540"/>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l-SI" sz="2000" dirty="0">
              <a:solidFill>
                <a:srgbClr val="000000"/>
              </a:solidFill>
              <a:latin typeface="Trebuchet MS" panose="020B0603020202020204" pitchFamily="34" charset="0"/>
            </a:endParaRPr>
          </a:p>
          <a:p>
            <a:pPr marL="171450" indent="-171450">
              <a:buFont typeface="Wingdings" panose="05000000000000000000" pitchFamily="2" charset="2"/>
              <a:buChar char="Ø"/>
            </a:pPr>
            <a:r>
              <a:rPr lang="en-US" sz="1200" dirty="0">
                <a:solidFill>
                  <a:schemeClr val="accent1">
                    <a:lumMod val="75000"/>
                  </a:schemeClr>
                </a:solidFill>
                <a:latin typeface="Trebuchet MS" panose="020B0603020202020204" pitchFamily="34" charset="0"/>
              </a:rPr>
              <a:t>20</a:t>
            </a:r>
            <a:r>
              <a:rPr lang="sl-SI" sz="1200" dirty="0">
                <a:solidFill>
                  <a:schemeClr val="accent1">
                    <a:lumMod val="75000"/>
                  </a:schemeClr>
                </a:solidFill>
                <a:latin typeface="Trebuchet MS" panose="020B0603020202020204" pitchFamily="34" charset="0"/>
              </a:rPr>
              <a:t> </a:t>
            </a:r>
            <a:r>
              <a:rPr lang="en-US" sz="1200" dirty="0">
                <a:solidFill>
                  <a:schemeClr val="accent1">
                    <a:lumMod val="75000"/>
                  </a:schemeClr>
                </a:solidFill>
                <a:latin typeface="Trebuchet MS" panose="020B0603020202020204" pitchFamily="34" charset="0"/>
              </a:rPr>
              <a:t>% </a:t>
            </a:r>
            <a:r>
              <a:rPr lang="sl-SI" sz="1200" dirty="0">
                <a:solidFill>
                  <a:schemeClr val="accent1">
                    <a:lumMod val="75000"/>
                  </a:schemeClr>
                </a:solidFill>
                <a:latin typeface="Trebuchet MS" panose="020B0603020202020204" pitchFamily="34" charset="0"/>
              </a:rPr>
              <a:t>neposrednih stroškov od kategorij stroški zunanjih izvajalcev in storitev, stroški opreme in stroški za infrastrukturo in gradnje / 20% </a:t>
            </a:r>
            <a:r>
              <a:rPr lang="hr-HR" sz="1200" dirty="0">
                <a:solidFill>
                  <a:schemeClr val="accent1">
                    <a:lumMod val="75000"/>
                  </a:schemeClr>
                </a:solidFill>
                <a:latin typeface="Trebuchet MS" panose="020B0603020202020204" pitchFamily="34" charset="0"/>
              </a:rPr>
              <a:t>izravnih troškova od troškova vanjskih stručnjaka i usluga, troškova opreme i troškova infrastrukture i radova</a:t>
            </a:r>
          </a:p>
          <a:p>
            <a:pPr marL="171450" indent="-171450">
              <a:buFont typeface="Wingdings" panose="05000000000000000000" pitchFamily="2" charset="2"/>
              <a:buChar char="Ø"/>
            </a:pPr>
            <a:r>
              <a:rPr lang="sl-SI" sz="1200" b="1" dirty="0">
                <a:solidFill>
                  <a:schemeClr val="accent1">
                    <a:lumMod val="75000"/>
                  </a:schemeClr>
                </a:solidFill>
                <a:latin typeface="Trebuchet MS" panose="020B0603020202020204" pitchFamily="34" charset="0"/>
              </a:rPr>
              <a:t>Ni obvezno / Nije obvezno</a:t>
            </a:r>
            <a:endParaRPr lang="en-US" sz="1200" b="1" dirty="0">
              <a:solidFill>
                <a:schemeClr val="accent1">
                  <a:lumMod val="75000"/>
                </a:schemeClr>
              </a:solidFill>
              <a:latin typeface="Trebuchet MS" panose="020B0603020202020204" pitchFamily="34" charset="0"/>
            </a:endParaRPr>
          </a:p>
          <a:p>
            <a:endParaRPr lang="sl-SI" dirty="0">
              <a:solidFill>
                <a:srgbClr val="000000"/>
              </a:solidFill>
              <a:latin typeface="Trebuchet MS" panose="020B0603020202020204" pitchFamily="34" charset="0"/>
            </a:endParaRPr>
          </a:p>
        </p:txBody>
      </p:sp>
      <p:sp>
        <p:nvSpPr>
          <p:cNvPr id="12" name="Zaobljeni pravokotnik 11"/>
          <p:cNvSpPr/>
          <p:nvPr/>
        </p:nvSpPr>
        <p:spPr>
          <a:xfrm>
            <a:off x="3770513" y="3096353"/>
            <a:ext cx="6777318" cy="814911"/>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en-GB" sz="1200" dirty="0">
                <a:solidFill>
                  <a:schemeClr val="accent6">
                    <a:lumMod val="50000"/>
                  </a:schemeClr>
                </a:solidFill>
                <a:latin typeface="Trebuchet MS" panose="020B0603020202020204" pitchFamily="34" charset="0"/>
              </a:rPr>
              <a:t>15</a:t>
            </a:r>
            <a:r>
              <a:rPr lang="sl-SI" sz="1200" dirty="0">
                <a:solidFill>
                  <a:schemeClr val="accent6">
                    <a:lumMod val="50000"/>
                  </a:schemeClr>
                </a:solidFill>
                <a:latin typeface="Trebuchet MS" panose="020B0603020202020204" pitchFamily="34" charset="0"/>
              </a:rPr>
              <a:t> </a:t>
            </a:r>
            <a:r>
              <a:rPr lang="en-GB" sz="1200" dirty="0">
                <a:solidFill>
                  <a:schemeClr val="accent6">
                    <a:lumMod val="50000"/>
                  </a:schemeClr>
                </a:solidFill>
                <a:latin typeface="Trebuchet MS" panose="020B0603020202020204" pitchFamily="34" charset="0"/>
              </a:rPr>
              <a:t>% </a:t>
            </a:r>
            <a:r>
              <a:rPr lang="sl-SI" sz="1200" dirty="0">
                <a:solidFill>
                  <a:schemeClr val="accent6">
                    <a:lumMod val="50000"/>
                  </a:schemeClr>
                </a:solidFill>
                <a:latin typeface="Trebuchet MS" panose="020B0603020202020204" pitchFamily="34" charset="0"/>
              </a:rPr>
              <a:t>neposrednih stroškov osebja / 15 % </a:t>
            </a:r>
            <a:r>
              <a:rPr lang="hr-HR" sz="1200" dirty="0">
                <a:solidFill>
                  <a:schemeClr val="accent6">
                    <a:lumMod val="50000"/>
                  </a:schemeClr>
                </a:solidFill>
                <a:latin typeface="Trebuchet MS" panose="020B0603020202020204" pitchFamily="34" charset="0"/>
              </a:rPr>
              <a:t>izravnih troškova osoblja</a:t>
            </a:r>
          </a:p>
          <a:p>
            <a:pPr marL="171450" lvl="0" indent="-171450">
              <a:buFont typeface="Wingdings" panose="05000000000000000000" pitchFamily="2" charset="2"/>
              <a:buChar char="Ø"/>
            </a:pPr>
            <a:r>
              <a:rPr lang="sl-SI" sz="1200" b="1" dirty="0">
                <a:solidFill>
                  <a:schemeClr val="accent6">
                    <a:lumMod val="50000"/>
                  </a:schemeClr>
                </a:solidFill>
                <a:latin typeface="Trebuchet MS" panose="020B0603020202020204" pitchFamily="34" charset="0"/>
              </a:rPr>
              <a:t>Obvezno / Obvezno</a:t>
            </a:r>
            <a:endParaRPr lang="en-GB" sz="1200" b="1" dirty="0">
              <a:solidFill>
                <a:schemeClr val="accent6">
                  <a:lumMod val="50000"/>
                </a:schemeClr>
              </a:solidFill>
              <a:latin typeface="Trebuchet MS" panose="020B0603020202020204" pitchFamily="34" charset="0"/>
            </a:endParaRPr>
          </a:p>
        </p:txBody>
      </p:sp>
      <p:sp>
        <p:nvSpPr>
          <p:cNvPr id="13" name="Zaobljeni pravokotnik 12"/>
          <p:cNvSpPr/>
          <p:nvPr/>
        </p:nvSpPr>
        <p:spPr>
          <a:xfrm>
            <a:off x="3770513" y="4002360"/>
            <a:ext cx="6777318" cy="782656"/>
          </a:xfrm>
          <a:prstGeom prst="roundRect">
            <a:avLst/>
          </a:prstGeom>
          <a:solidFill>
            <a:schemeClr val="accent6">
              <a:lumMod val="40000"/>
              <a:lumOff val="60000"/>
            </a:schemeClr>
          </a:solidFill>
          <a:ln>
            <a:solidFill>
              <a:schemeClr val="accent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sl-SI" sz="1200" dirty="0">
                <a:solidFill>
                  <a:schemeClr val="accent6">
                    <a:lumMod val="50000"/>
                  </a:schemeClr>
                </a:solidFill>
                <a:latin typeface="Trebuchet MS" panose="020B0603020202020204" pitchFamily="34" charset="0"/>
              </a:rPr>
              <a:t>5 </a:t>
            </a:r>
            <a:r>
              <a:rPr lang="en-US" sz="1200" dirty="0">
                <a:solidFill>
                  <a:schemeClr val="accent6">
                    <a:lumMod val="50000"/>
                  </a:schemeClr>
                </a:solidFill>
                <a:latin typeface="Trebuchet MS" panose="020B0603020202020204" pitchFamily="34" charset="0"/>
              </a:rPr>
              <a:t>% </a:t>
            </a:r>
            <a:r>
              <a:rPr lang="en-GB" sz="1200" noProof="1">
                <a:solidFill>
                  <a:schemeClr val="accent6">
                    <a:lumMod val="50000"/>
                  </a:schemeClr>
                </a:solidFill>
                <a:latin typeface="Trebuchet MS" panose="020B0603020202020204" pitchFamily="34" charset="0"/>
              </a:rPr>
              <a:t>neposrednih</a:t>
            </a:r>
            <a:r>
              <a:rPr lang="en-GB" sz="1200" dirty="0">
                <a:solidFill>
                  <a:schemeClr val="accent6">
                    <a:lumMod val="50000"/>
                  </a:schemeClr>
                </a:solidFill>
                <a:latin typeface="Trebuchet MS" panose="020B0603020202020204" pitchFamily="34" charset="0"/>
              </a:rPr>
              <a:t> </a:t>
            </a:r>
            <a:r>
              <a:rPr lang="en-GB" sz="1200" dirty="0" err="1">
                <a:solidFill>
                  <a:schemeClr val="accent6">
                    <a:lumMod val="50000"/>
                  </a:schemeClr>
                </a:solidFill>
                <a:latin typeface="Trebuchet MS" panose="020B0603020202020204" pitchFamily="34" charset="0"/>
              </a:rPr>
              <a:t>stroškov</a:t>
            </a:r>
            <a:r>
              <a:rPr lang="en-GB" sz="1200" dirty="0">
                <a:solidFill>
                  <a:schemeClr val="accent6">
                    <a:lumMod val="50000"/>
                  </a:schemeClr>
                </a:solidFill>
                <a:latin typeface="Trebuchet MS" panose="020B0603020202020204" pitchFamily="34" charset="0"/>
              </a:rPr>
              <a:t> </a:t>
            </a:r>
            <a:r>
              <a:rPr lang="en-GB" sz="1200" dirty="0" err="1">
                <a:solidFill>
                  <a:schemeClr val="accent6">
                    <a:lumMod val="50000"/>
                  </a:schemeClr>
                </a:solidFill>
                <a:latin typeface="Trebuchet MS" panose="020B0603020202020204" pitchFamily="34" charset="0"/>
              </a:rPr>
              <a:t>osebja</a:t>
            </a:r>
            <a:r>
              <a:rPr lang="sl-SI" sz="1200" dirty="0">
                <a:solidFill>
                  <a:schemeClr val="accent6">
                    <a:lumMod val="50000"/>
                  </a:schemeClr>
                </a:solidFill>
                <a:latin typeface="Trebuchet MS" panose="020B0603020202020204" pitchFamily="34" charset="0"/>
              </a:rPr>
              <a:t> / 5 </a:t>
            </a:r>
            <a:r>
              <a:rPr lang="hr-HR" sz="1200" dirty="0">
                <a:solidFill>
                  <a:schemeClr val="accent6">
                    <a:lumMod val="50000"/>
                  </a:schemeClr>
                </a:solidFill>
                <a:latin typeface="Trebuchet MS" panose="020B0603020202020204" pitchFamily="34" charset="0"/>
              </a:rPr>
              <a:t>% izravnih troškova </a:t>
            </a:r>
            <a:r>
              <a:rPr lang="hr-HR" sz="1200" dirty="0" err="1">
                <a:solidFill>
                  <a:schemeClr val="accent6">
                    <a:lumMod val="50000"/>
                  </a:schemeClr>
                </a:solidFill>
                <a:latin typeface="Trebuchet MS" panose="020B0603020202020204" pitchFamily="34" charset="0"/>
              </a:rPr>
              <a:t>osoblj</a:t>
            </a:r>
            <a:r>
              <a:rPr lang="sl-SI" sz="1200" dirty="0">
                <a:solidFill>
                  <a:schemeClr val="accent6">
                    <a:lumMod val="50000"/>
                  </a:schemeClr>
                </a:solidFill>
                <a:latin typeface="Trebuchet MS" panose="020B0603020202020204" pitchFamily="34" charset="0"/>
              </a:rPr>
              <a:t>a</a:t>
            </a:r>
            <a:endParaRPr lang="en-GB" sz="1200" dirty="0">
              <a:solidFill>
                <a:schemeClr val="accent6">
                  <a:lumMod val="50000"/>
                </a:schemeClr>
              </a:solidFill>
              <a:latin typeface="Trebuchet MS" panose="020B0603020202020204" pitchFamily="34" charset="0"/>
            </a:endParaRPr>
          </a:p>
          <a:p>
            <a:pPr marL="171450" lvl="0" indent="-171450">
              <a:buFont typeface="Wingdings" panose="05000000000000000000" pitchFamily="2" charset="2"/>
              <a:buChar char="Ø"/>
            </a:pPr>
            <a:r>
              <a:rPr lang="sl-SI" sz="1200" b="1" dirty="0">
                <a:solidFill>
                  <a:schemeClr val="accent6">
                    <a:lumMod val="50000"/>
                  </a:schemeClr>
                </a:solidFill>
                <a:latin typeface="Trebuchet MS" panose="020B0603020202020204" pitchFamily="34" charset="0"/>
              </a:rPr>
              <a:t>Obvezno / Obvezno</a:t>
            </a:r>
          </a:p>
        </p:txBody>
      </p:sp>
      <p:sp>
        <p:nvSpPr>
          <p:cNvPr id="14" name="Zaobljeni pravokotnik 13"/>
          <p:cNvSpPr/>
          <p:nvPr/>
        </p:nvSpPr>
        <p:spPr>
          <a:xfrm>
            <a:off x="3770513" y="4838749"/>
            <a:ext cx="6777318" cy="822752"/>
          </a:xfrm>
          <a:prstGeom prst="roundRect">
            <a:avLst/>
          </a:prstGeom>
          <a:solidFill>
            <a:schemeClr val="accent1">
              <a:lumMod val="20000"/>
              <a:lumOff val="80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Wingdings" panose="05000000000000000000" pitchFamily="2" charset="2"/>
              <a:buChar char="Ø"/>
            </a:pPr>
            <a:r>
              <a:rPr lang="sl-SI" sz="1200" dirty="0">
                <a:solidFill>
                  <a:srgbClr val="5B9BD5">
                    <a:lumMod val="75000"/>
                  </a:srgbClr>
                </a:solidFill>
                <a:latin typeface="Trebuchet MS" panose="020B0603020202020204" pitchFamily="34" charset="0"/>
              </a:rPr>
              <a:t>40 </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neposrednih</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stroškov</a:t>
            </a:r>
            <a:r>
              <a:rPr lang="en-GB" sz="1200" dirty="0">
                <a:solidFill>
                  <a:srgbClr val="5B9BD5">
                    <a:lumMod val="75000"/>
                  </a:srgbClr>
                </a:solidFill>
                <a:latin typeface="Trebuchet MS" panose="020B0603020202020204" pitchFamily="34" charset="0"/>
              </a:rPr>
              <a:t> </a:t>
            </a:r>
            <a:r>
              <a:rPr lang="en-GB" sz="1200" dirty="0" err="1">
                <a:solidFill>
                  <a:srgbClr val="5B9BD5">
                    <a:lumMod val="75000"/>
                  </a:srgbClr>
                </a:solidFill>
                <a:latin typeface="Trebuchet MS" panose="020B0603020202020204" pitchFamily="34" charset="0"/>
              </a:rPr>
              <a:t>osebja</a:t>
            </a:r>
            <a:r>
              <a:rPr lang="sl-SI" sz="1200" dirty="0">
                <a:solidFill>
                  <a:srgbClr val="5B9BD5">
                    <a:lumMod val="75000"/>
                  </a:srgbClr>
                </a:solidFill>
                <a:latin typeface="Trebuchet MS" panose="020B0603020202020204" pitchFamily="34" charset="0"/>
              </a:rPr>
              <a:t> / 40 % i</a:t>
            </a:r>
            <a:r>
              <a:rPr lang="hr-HR" sz="1200" dirty="0" err="1">
                <a:solidFill>
                  <a:srgbClr val="5B9BD5">
                    <a:lumMod val="75000"/>
                  </a:srgbClr>
                </a:solidFill>
                <a:latin typeface="Trebuchet MS" panose="020B0603020202020204" pitchFamily="34" charset="0"/>
              </a:rPr>
              <a:t>zravnih</a:t>
            </a:r>
            <a:r>
              <a:rPr lang="hr-HR" sz="1200" dirty="0">
                <a:solidFill>
                  <a:srgbClr val="5B9BD5">
                    <a:lumMod val="75000"/>
                  </a:srgbClr>
                </a:solidFill>
                <a:latin typeface="Trebuchet MS" panose="020B0603020202020204" pitchFamily="34" charset="0"/>
              </a:rPr>
              <a:t> troškova osoblja</a:t>
            </a:r>
          </a:p>
          <a:p>
            <a:pPr marL="171450" lvl="0" indent="-171450">
              <a:buFont typeface="Wingdings" panose="05000000000000000000" pitchFamily="2" charset="2"/>
              <a:buChar char="Ø"/>
            </a:pPr>
            <a:r>
              <a:rPr lang="en-US" sz="1200" dirty="0">
                <a:solidFill>
                  <a:schemeClr val="accent6">
                    <a:lumMod val="50000"/>
                  </a:schemeClr>
                </a:solidFill>
                <a:latin typeface="Trebuchet MS" panose="020B0603020202020204" pitchFamily="34" charset="0"/>
              </a:rPr>
              <a:t>Ni </a:t>
            </a:r>
            <a:r>
              <a:rPr lang="en-US" sz="1200" dirty="0" err="1">
                <a:solidFill>
                  <a:schemeClr val="accent6">
                    <a:lumMod val="50000"/>
                  </a:schemeClr>
                </a:solidFill>
                <a:latin typeface="Trebuchet MS" panose="020B0603020202020204" pitchFamily="34" charset="0"/>
              </a:rPr>
              <a:t>obvezno</a:t>
            </a:r>
            <a:r>
              <a:rPr lang="en-US" sz="1200" dirty="0">
                <a:solidFill>
                  <a:schemeClr val="accent6">
                    <a:lumMod val="50000"/>
                  </a:schemeClr>
                </a:solidFill>
                <a:latin typeface="Trebuchet MS" panose="020B0603020202020204" pitchFamily="34" charset="0"/>
              </a:rPr>
              <a:t> / </a:t>
            </a:r>
            <a:r>
              <a:rPr lang="hr-HR" sz="1200" dirty="0">
                <a:solidFill>
                  <a:schemeClr val="accent6">
                    <a:lumMod val="50000"/>
                  </a:schemeClr>
                </a:solidFill>
                <a:latin typeface="Trebuchet MS" panose="020B0603020202020204" pitchFamily="34" charset="0"/>
              </a:rPr>
              <a:t>Nije obvezno</a:t>
            </a:r>
          </a:p>
        </p:txBody>
      </p:sp>
    </p:spTree>
    <p:extLst>
      <p:ext uri="{BB962C8B-B14F-4D97-AF65-F5344CB8AC3E}">
        <p14:creationId xmlns:p14="http://schemas.microsoft.com/office/powerpoint/2010/main" val="1199380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zaokroženi vogali 2">
            <a:extLst>
              <a:ext uri="{FF2B5EF4-FFF2-40B4-BE49-F238E27FC236}">
                <a16:creationId xmlns:a16="http://schemas.microsoft.com/office/drawing/2014/main" id="{151BB645-509D-BFE7-4A26-082A3418B492}"/>
              </a:ext>
            </a:extLst>
          </p:cNvPr>
          <p:cNvSpPr/>
          <p:nvPr/>
        </p:nvSpPr>
        <p:spPr>
          <a:xfrm>
            <a:off x="1135761" y="2208204"/>
            <a:ext cx="5878286" cy="758890"/>
          </a:xfrm>
          <a:prstGeom prst="roundRect">
            <a:avLst/>
          </a:prstGeom>
          <a:ln>
            <a:solidFill>
              <a:schemeClr val="accent1">
                <a:lumMod val="75000"/>
              </a:schemeClr>
            </a:solid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POENOSTAVLJENE MOŽNOSTI OBRAČUNA</a:t>
            </a:r>
          </a:p>
          <a:p>
            <a:r>
              <a:rPr lang="sl-SI" sz="2800" b="1" dirty="0">
                <a:latin typeface="Open Sans" panose="020B0606030504020204" pitchFamily="34" charset="0"/>
                <a:ea typeface="Open Sans" panose="020B0606030504020204" pitchFamily="34" charset="0"/>
                <a:cs typeface="Open Sans" panose="020B0606030504020204" pitchFamily="34" charset="0"/>
              </a:rPr>
              <a:t>STROŠKOV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POJEDNOSTAVLJENE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 (2)</a:t>
            </a: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1721461"/>
            <a:ext cx="10515600" cy="640816"/>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sl-SI" sz="3100" dirty="0">
                <a:latin typeface="Open Sans" panose="020B0606030504020204" pitchFamily="34" charset="0"/>
                <a:ea typeface="Open Sans" panose="020B0606030504020204" pitchFamily="34" charset="0"/>
                <a:cs typeface="Open Sans" panose="020B0606030504020204" pitchFamily="34" charset="0"/>
              </a:rPr>
              <a:t>Pavšalni</a:t>
            </a:r>
            <a:r>
              <a:rPr lang="sl-SI" dirty="0">
                <a:latin typeface="Open Sans" panose="020B0606030504020204" pitchFamily="34" charset="0"/>
                <a:ea typeface="Open Sans" panose="020B0606030504020204" pitchFamily="34" charset="0"/>
                <a:cs typeface="Open Sans" panose="020B0606030504020204" pitchFamily="34" charset="0"/>
              </a:rPr>
              <a:t> znesek za </a:t>
            </a:r>
            <a:r>
              <a:rPr lang="sl-SI" b="1" dirty="0">
                <a:latin typeface="Open Sans" panose="020B0606030504020204" pitchFamily="34" charset="0"/>
                <a:ea typeface="Open Sans" panose="020B0606030504020204" pitchFamily="34" charset="0"/>
                <a:cs typeface="Open Sans" panose="020B0606030504020204" pitchFamily="34" charset="0"/>
              </a:rPr>
              <a:t>pripravljalne stroške</a:t>
            </a:r>
            <a:r>
              <a:rPr lang="sl-SI" dirty="0">
                <a:latin typeface="Open Sans" panose="020B0606030504020204" pitchFamily="34" charset="0"/>
                <a:ea typeface="Open Sans" panose="020B0606030504020204" pitchFamily="34" charset="0"/>
                <a:cs typeface="Open Sans" panose="020B0606030504020204" pitchFamily="34" charset="0"/>
              </a:rPr>
              <a:t> / </a:t>
            </a:r>
            <a:r>
              <a:rPr lang="sl-SI"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Fiksni iznos za </a:t>
            </a:r>
            <a:r>
              <a:rPr lang="sl-SI" b="1" dirty="0" err="1">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troškove</a:t>
            </a:r>
            <a:r>
              <a:rPr lang="sl-SI" b="1"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rPr>
              <a:t>pripreme</a:t>
            </a:r>
            <a:endParaRPr lang="sl-SI" b="1" dirty="0">
              <a:solidFill>
                <a:srgbClr val="4472C4">
                  <a:lumMod val="75000"/>
                </a:srgb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2362277"/>
            <a:ext cx="10515600" cy="355249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pPr marL="0" lvl="0" indent="0">
              <a:buNone/>
            </a:pPr>
            <a:r>
              <a:rPr lang="sl-SI" sz="2400" dirty="0">
                <a:latin typeface="Open Sans" panose="020B0606030504020204" pitchFamily="34" charset="0"/>
                <a:ea typeface="Open Sans" panose="020B0606030504020204" pitchFamily="34" charset="0"/>
                <a:cs typeface="Open Sans" panose="020B0606030504020204" pitchFamily="34" charset="0"/>
              </a:rPr>
              <a:t>se povrne če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plaćanje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iznosa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a:t>
            </a:r>
            <a:r>
              <a:rPr lang="sl-SI" sz="2400" dirty="0">
                <a:solidFill>
                  <a:srgbClr val="E7E6E6">
                    <a:lumMod val="50000"/>
                  </a:srgbClr>
                </a:solidFill>
                <a:latin typeface="Open Sans" panose="020B0606030504020204" pitchFamily="34" charset="0"/>
                <a:ea typeface="Open Sans" panose="020B0606030504020204" pitchFamily="34" charset="0"/>
                <a:cs typeface="Open Sans" panose="020B0606030504020204" pitchFamily="34" charset="0"/>
              </a:rPr>
              <a:t>:</a:t>
            </a:r>
          </a:p>
          <a:p>
            <a:pPr lvl="0">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je projektni partner/so projektni partnerji zaprosili zanj in </a:t>
            </a:r>
            <a:r>
              <a:rPr lang="sl-SI" sz="2400" b="1" dirty="0">
                <a:latin typeface="Open Sans" panose="020B0606030504020204" pitchFamily="34" charset="0"/>
                <a:ea typeface="Open Sans" panose="020B0606030504020204" pitchFamily="34" charset="0"/>
                <a:cs typeface="Open Sans" panose="020B0606030504020204" pitchFamily="34" charset="0"/>
              </a:rPr>
              <a:t>pripravljalne stroške vključili v prijavnico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je/su projektni partner/i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zatražili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pripreme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uključili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obrazac</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prijavu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pPr lvl="0">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je </a:t>
            </a:r>
            <a:r>
              <a:rPr lang="sl-SI" sz="2400" b="1" dirty="0">
                <a:latin typeface="Open Sans" panose="020B0606030504020204" pitchFamily="34" charset="0"/>
                <a:ea typeface="Open Sans" panose="020B0606030504020204" pitchFamily="34" charset="0"/>
                <a:cs typeface="Open Sans" panose="020B0606030504020204" pitchFamily="34" charset="0"/>
              </a:rPr>
              <a:t>podpisana pogodba </a:t>
            </a:r>
            <a:r>
              <a:rPr lang="sl-SI" sz="2400" dirty="0">
                <a:latin typeface="Open Sans" panose="020B0606030504020204" pitchFamily="34" charset="0"/>
                <a:ea typeface="Open Sans" panose="020B0606030504020204" pitchFamily="34" charset="0"/>
                <a:cs typeface="Open Sans" panose="020B0606030504020204" pitchFamily="34" charset="0"/>
              </a:rPr>
              <a:t>o sofinanciranju s sredstvi ESRR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potpisan</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sufinanciranju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sredstava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EFRR-a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 name="Pravokotnik 6">
            <a:extLst>
              <a:ext uri="{FF2B5EF4-FFF2-40B4-BE49-F238E27FC236}">
                <a16:creationId xmlns:a16="http://schemas.microsoft.com/office/drawing/2014/main" id="{D23E1032-81A9-6B85-8750-A3CC33DE8421}"/>
              </a:ext>
            </a:extLst>
          </p:cNvPr>
          <p:cNvSpPr/>
          <p:nvPr/>
        </p:nvSpPr>
        <p:spPr>
          <a:xfrm>
            <a:off x="1334892" y="2351356"/>
            <a:ext cx="5125978" cy="461665"/>
          </a:xfrm>
          <a:prstGeom prst="rect">
            <a:avLst/>
          </a:prstGeom>
          <a:noFill/>
        </p:spPr>
        <p:txBody>
          <a:bodyPr wrap="square" lIns="91440" tIns="45720" rIns="91440" bIns="45720">
            <a:spAutoFit/>
          </a:bodyPr>
          <a:lstStyle/>
          <a:p>
            <a:pPr algn="ctr"/>
            <a:r>
              <a:rPr lang="sl-SI" sz="2400" b="0" cap="none" spc="0" dirty="0">
                <a:ln w="0"/>
                <a:effectLst>
                  <a:outerShdw blurRad="38100" dist="25400" dir="5400000" algn="ctr" rotWithShape="0">
                    <a:srgbClr val="6E747A">
                      <a:alpha val="43000"/>
                    </a:srgbClr>
                  </a:outerShdw>
                </a:effectLst>
              </a:rPr>
              <a:t>   6.000,00 EUR (4.800 EUR ESRR / EFRR) </a:t>
            </a:r>
          </a:p>
        </p:txBody>
      </p:sp>
    </p:spTree>
    <p:extLst>
      <p:ext uri="{BB962C8B-B14F-4D97-AF65-F5344CB8AC3E}">
        <p14:creationId xmlns:p14="http://schemas.microsoft.com/office/powerpoint/2010/main" val="1547241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75828"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MOŽNE KOMBINACIJE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MOGUĆE KOMBINACIJE</a:t>
            </a:r>
          </a:p>
        </p:txBody>
      </p:sp>
      <p:graphicFrame>
        <p:nvGraphicFramePr>
          <p:cNvPr id="6" name="Tabela 5">
            <a:extLst>
              <a:ext uri="{FF2B5EF4-FFF2-40B4-BE49-F238E27FC236}">
                <a16:creationId xmlns:a16="http://schemas.microsoft.com/office/drawing/2014/main" id="{8A184178-ABF8-E158-2C15-3BA22455AFBB}"/>
              </a:ext>
            </a:extLst>
          </p:cNvPr>
          <p:cNvGraphicFramePr>
            <a:graphicFrameLocks noGrp="1"/>
          </p:cNvGraphicFramePr>
          <p:nvPr>
            <p:extLst>
              <p:ext uri="{D42A27DB-BD31-4B8C-83A1-F6EECF244321}">
                <p14:modId xmlns:p14="http://schemas.microsoft.com/office/powerpoint/2010/main" val="480102419"/>
              </p:ext>
            </p:extLst>
          </p:nvPr>
        </p:nvGraphicFramePr>
        <p:xfrm>
          <a:off x="1660848" y="1346653"/>
          <a:ext cx="8640147" cy="4970172"/>
        </p:xfrm>
        <a:graphic>
          <a:graphicData uri="http://schemas.openxmlformats.org/drawingml/2006/table">
            <a:tbl>
              <a:tblPr firstCol="1" bandRow="1"/>
              <a:tblGrid>
                <a:gridCol w="2511088">
                  <a:extLst>
                    <a:ext uri="{9D8B030D-6E8A-4147-A177-3AD203B41FA5}">
                      <a16:colId xmlns:a16="http://schemas.microsoft.com/office/drawing/2014/main" val="3468237385"/>
                    </a:ext>
                  </a:extLst>
                </a:gridCol>
                <a:gridCol w="1918922">
                  <a:extLst>
                    <a:ext uri="{9D8B030D-6E8A-4147-A177-3AD203B41FA5}">
                      <a16:colId xmlns:a16="http://schemas.microsoft.com/office/drawing/2014/main" val="1493941643"/>
                    </a:ext>
                  </a:extLst>
                </a:gridCol>
                <a:gridCol w="2061343">
                  <a:extLst>
                    <a:ext uri="{9D8B030D-6E8A-4147-A177-3AD203B41FA5}">
                      <a16:colId xmlns:a16="http://schemas.microsoft.com/office/drawing/2014/main" val="3060276401"/>
                    </a:ext>
                  </a:extLst>
                </a:gridCol>
                <a:gridCol w="2148794">
                  <a:extLst>
                    <a:ext uri="{9D8B030D-6E8A-4147-A177-3AD203B41FA5}">
                      <a16:colId xmlns:a16="http://schemas.microsoft.com/office/drawing/2014/main" val="4141650073"/>
                    </a:ext>
                  </a:extLst>
                </a:gridCol>
              </a:tblGrid>
              <a:tr h="514155">
                <a:tc>
                  <a:txBody>
                    <a:bodyPr/>
                    <a:lstStyle/>
                    <a:p>
                      <a:pPr algn="l" rtl="0" fontAlgn="ctr"/>
                      <a:r>
                        <a:rPr lang="sl-SI" sz="1000" b="0" i="0" u="none" strike="noStrike" dirty="0">
                          <a:solidFill>
                            <a:srgbClr val="262626"/>
                          </a:solidFill>
                          <a:effectLst/>
                          <a:latin typeface="Open Sans" panose="020B0606030504020204" pitchFamily="34" charset="0"/>
                        </a:rPr>
                        <a:t> Pripravljalni stroški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pripreme</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3">
                  <a:txBody>
                    <a:bodyPr/>
                    <a:lstStyle/>
                    <a:p>
                      <a:pPr algn="ctr" rtl="0" fontAlgn="ctr"/>
                      <a:r>
                        <a:rPr lang="sl-SI" sz="1000" b="0" i="0" u="none" strike="noStrike" dirty="0">
                          <a:solidFill>
                            <a:srgbClr val="262626"/>
                          </a:solidFill>
                          <a:effectLst/>
                          <a:latin typeface="Open Sans" panose="020B0606030504020204" pitchFamily="34" charset="0"/>
                        </a:rPr>
                        <a:t>Pavšalni znesek za pripravljalne stroške / Fiksni iznos za </a:t>
                      </a:r>
                      <a:r>
                        <a:rPr lang="sl-SI" sz="1000" b="0" i="0" u="none" strike="noStrike" dirty="0" err="1">
                          <a:solidFill>
                            <a:srgbClr val="262626"/>
                          </a:solidFill>
                          <a:effectLst/>
                          <a:latin typeface="Open Sans" panose="020B0606030504020204" pitchFamily="34" charset="0"/>
                        </a:rPr>
                        <a:t>troškove</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pripreme</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113517547"/>
                  </a:ext>
                </a:extLst>
              </a:tr>
              <a:tr h="336179">
                <a:tc>
                  <a:txBody>
                    <a:bodyPr/>
                    <a:lstStyle/>
                    <a:p>
                      <a:pPr algn="just" rtl="0" fontAlgn="ctr"/>
                      <a:r>
                        <a:rPr lang="sl-SI" sz="600" b="0" i="0" u="none" strike="noStrike">
                          <a:solidFill>
                            <a:srgbClr val="262626"/>
                          </a:solidFill>
                          <a:effectLst/>
                          <a:latin typeface="Open Sans" panose="020B0606030504020204" pitchFamily="34" charset="0"/>
                        </a:rPr>
                        <a:t>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sl-SI" sz="1100" b="1" i="0" u="none" strike="noStrike" dirty="0">
                          <a:solidFill>
                            <a:srgbClr val="262626"/>
                          </a:solidFill>
                          <a:effectLst/>
                          <a:latin typeface="Open Sans" panose="020B0606030504020204" pitchFamily="34" charset="0"/>
                        </a:rPr>
                        <a:t>Možnost 1 / Opcija 1</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100" b="1" i="0" u="none" strike="noStrike" dirty="0">
                          <a:solidFill>
                            <a:srgbClr val="262626"/>
                          </a:solidFill>
                          <a:effectLst/>
                          <a:latin typeface="Open Sans" panose="020B0606030504020204" pitchFamily="34" charset="0"/>
                        </a:rPr>
                        <a:t>Možnost 2 / Opcija 2 </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0" fontAlgn="ctr"/>
                      <a:r>
                        <a:rPr lang="sl-SI" sz="1100" b="1" i="0" u="none" strike="noStrike" dirty="0">
                          <a:solidFill>
                            <a:srgbClr val="262626"/>
                          </a:solidFill>
                          <a:effectLst/>
                          <a:latin typeface="Open Sans" panose="020B0606030504020204" pitchFamily="34" charset="0"/>
                        </a:rPr>
                        <a:t>Možnost 3 / Opcija 3</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44045381"/>
                  </a:ext>
                </a:extLst>
              </a:tr>
              <a:tr h="744867">
                <a:tc>
                  <a:txBody>
                    <a:bodyPr/>
                    <a:lstStyle/>
                    <a:p>
                      <a:pPr algn="l" rtl="0" fontAlgn="ctr"/>
                      <a:r>
                        <a:rPr lang="sl-SI" sz="1000" b="0" i="0" u="none" strike="noStrike" dirty="0">
                          <a:solidFill>
                            <a:srgbClr val="262626"/>
                          </a:solidFill>
                          <a:effectLst/>
                          <a:latin typeface="Open Sans" panose="020B0606030504020204" pitchFamily="34" charset="0"/>
                        </a:rPr>
                        <a:t> Stroški osebja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20 % neposrednih stroškov/ Fiksna stopa od 20 % </a:t>
                      </a:r>
                      <a:r>
                        <a:rPr lang="sl-SI" sz="1000" b="0" i="0" u="none" strike="noStrike" dirty="0" err="1">
                          <a:solidFill>
                            <a:srgbClr val="262626"/>
                          </a:solidFill>
                          <a:effectLst/>
                          <a:latin typeface="Open Sans" panose="020B0606030504020204" pitchFamily="34" charset="0"/>
                        </a:rPr>
                        <a:t>izravnih</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troškova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52564277"/>
                  </a:ext>
                </a:extLst>
              </a:tr>
              <a:tr h="738275">
                <a:tc>
                  <a:txBody>
                    <a:bodyPr/>
                    <a:lstStyle/>
                    <a:p>
                      <a:pPr algn="l" rtl="0" fontAlgn="ctr"/>
                      <a:r>
                        <a:rPr lang="sl-SI" sz="1000" b="0" i="0" u="none" strike="noStrike" dirty="0">
                          <a:solidFill>
                            <a:srgbClr val="262626"/>
                          </a:solidFill>
                          <a:effectLst/>
                          <a:latin typeface="Open Sans" panose="020B0606030504020204" pitchFamily="34" charset="0"/>
                        </a:rPr>
                        <a:t> Pisarniški in administrativni stroški /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Uredski</a:t>
                      </a:r>
                      <a:r>
                        <a:rPr lang="sl-SI" sz="1000" b="0" i="0" u="none" strike="noStrike" dirty="0">
                          <a:solidFill>
                            <a:srgbClr val="262626"/>
                          </a:solidFill>
                          <a:effectLst/>
                          <a:latin typeface="Open Sans" panose="020B0606030504020204" pitchFamily="34" charset="0"/>
                        </a:rPr>
                        <a:t> i administrativni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15 % stroškov osebja / Fiksna stopa od 15 %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15 % stroškov osebja/ Fiksna stopa od 15 %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rowSpan="5">
                  <a:txBody>
                    <a:bodyPr/>
                    <a:lstStyle/>
                    <a:p>
                      <a:pPr algn="ctr" rtl="0" fontAlgn="ctr"/>
                      <a:r>
                        <a:rPr lang="sl-SI" sz="1000" b="0" i="0" u="none" strike="noStrike" dirty="0">
                          <a:solidFill>
                            <a:srgbClr val="262626"/>
                          </a:solidFill>
                          <a:effectLst/>
                          <a:latin typeface="Open Sans" panose="020B0606030504020204" pitchFamily="34" charset="0"/>
                        </a:rPr>
                        <a:t>Pavšalna stopnja 40 % stroškov osebja/ Fiksna stopa od 40 %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565905011"/>
                  </a:ext>
                </a:extLst>
              </a:tr>
              <a:tr h="725092">
                <a:tc>
                  <a:txBody>
                    <a:bodyPr/>
                    <a:lstStyle/>
                    <a:p>
                      <a:pPr algn="l" rtl="0" fontAlgn="ctr"/>
                      <a:r>
                        <a:rPr lang="sl-SI" sz="1000" b="0" i="0" u="none" strike="noStrike" dirty="0">
                          <a:solidFill>
                            <a:srgbClr val="262626"/>
                          </a:solidFill>
                          <a:effectLst/>
                          <a:latin typeface="Open Sans" panose="020B0606030504020204" pitchFamily="34" charset="0"/>
                        </a:rPr>
                        <a:t> Potni in namestitveni stroški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putovanja</a:t>
                      </a:r>
                      <a:r>
                        <a:rPr lang="sl-SI" sz="1000" b="0" i="0" u="none" strike="noStrike" dirty="0">
                          <a:solidFill>
                            <a:srgbClr val="262626"/>
                          </a:solidFill>
                          <a:effectLst/>
                          <a:latin typeface="Open Sans" panose="020B0606030504020204" pitchFamily="34" charset="0"/>
                        </a:rPr>
                        <a:t> i </a:t>
                      </a:r>
                      <a:r>
                        <a:rPr lang="sl-SI" sz="1000" b="0" i="0" u="none" strike="noStrike" dirty="0" err="1">
                          <a:solidFill>
                            <a:srgbClr val="262626"/>
                          </a:solidFill>
                          <a:effectLst/>
                          <a:latin typeface="Open Sans" panose="020B0606030504020204" pitchFamily="34" charset="0"/>
                        </a:rPr>
                        <a:t>smještaja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Pavšalna stopnja 5 % stroškov osebja / Fiksna stopa od 5 % troškova osoblja</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Pavšalna stopnja 5 % stroškov osebja/ Fiksna stopa od 5 % </a:t>
                      </a:r>
                      <a:r>
                        <a:rPr lang="sl-SI" sz="1000" b="0" i="0" u="none" strike="noStrike" dirty="0" err="1">
                          <a:solidFill>
                            <a:srgbClr val="262626"/>
                          </a:solidFill>
                          <a:effectLst/>
                          <a:latin typeface="Open Sans" panose="020B0606030504020204" pitchFamily="34" charset="0"/>
                        </a:rPr>
                        <a:t>troškova</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osoblja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319554738"/>
                  </a:ext>
                </a:extLst>
              </a:tr>
              <a:tr h="764642">
                <a:tc>
                  <a:txBody>
                    <a:bodyPr/>
                    <a:lstStyle/>
                    <a:p>
                      <a:pPr algn="l" rtl="0" fontAlgn="ctr"/>
                      <a:r>
                        <a:rPr lang="sl-SI" sz="1000" b="0" i="0" u="none" strike="noStrike" dirty="0">
                          <a:solidFill>
                            <a:srgbClr val="262626"/>
                          </a:solidFill>
                          <a:effectLst/>
                          <a:latin typeface="Open Sans" panose="020B0606030504020204" pitchFamily="34" charset="0"/>
                        </a:rPr>
                        <a:t> Stroški zunanjih strokovnjakov in storitev  </a:t>
                      </a:r>
                    </a:p>
                    <a:p>
                      <a:pPr algn="l" rtl="0" fontAlgn="ctr"/>
                      <a:r>
                        <a:rPr lang="sl-SI" sz="1000" b="0" i="0" u="none" strike="noStrike" dirty="0">
                          <a:solidFill>
                            <a:srgbClr val="262626"/>
                          </a:solidFill>
                          <a:effectLst/>
                          <a:latin typeface="Open Sans" panose="020B0606030504020204" pitchFamily="34" charset="0"/>
                        </a:rPr>
                        <a:t> /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vanjskih</a:t>
                      </a: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stručnjaka</a:t>
                      </a:r>
                      <a:r>
                        <a:rPr lang="sl-SI" sz="1000" b="0" i="0" u="none" strike="noStrike" dirty="0">
                          <a:solidFill>
                            <a:srgbClr val="262626"/>
                          </a:solidFill>
                          <a:effectLst/>
                          <a:latin typeface="Open Sans" panose="020B0606030504020204" pitchFamily="34" charset="0"/>
                        </a:rPr>
                        <a:t> i usluga</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3659242554"/>
                  </a:ext>
                </a:extLst>
              </a:tr>
              <a:tr h="547114">
                <a:tc>
                  <a:txBody>
                    <a:bodyPr/>
                    <a:lstStyle/>
                    <a:p>
                      <a:pPr algn="l" rtl="0" fontAlgn="ctr"/>
                      <a:r>
                        <a:rPr lang="sl-SI" sz="1000" b="0" i="0" u="none" strike="noStrike" dirty="0">
                          <a:solidFill>
                            <a:srgbClr val="262626"/>
                          </a:solidFill>
                          <a:effectLst/>
                          <a:latin typeface="Open Sans" panose="020B0606030504020204" pitchFamily="34" charset="0"/>
                        </a:rPr>
                        <a:t> Stroški opreme/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opreme</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1945240679"/>
                  </a:ext>
                </a:extLst>
              </a:tr>
              <a:tr h="599848">
                <a:tc>
                  <a:txBody>
                    <a:bodyPr/>
                    <a:lstStyle/>
                    <a:p>
                      <a:pPr algn="l" rtl="0" fontAlgn="ctr"/>
                      <a:r>
                        <a:rPr lang="sl-SI" sz="1000" b="0" i="0" u="none" strike="noStrike" dirty="0">
                          <a:solidFill>
                            <a:srgbClr val="262626"/>
                          </a:solidFill>
                          <a:effectLst/>
                          <a:latin typeface="Open Sans" panose="020B0606030504020204" pitchFamily="34" charset="0"/>
                        </a:rPr>
                        <a:t> Stroški za infrastrukturo in gradnje/  </a:t>
                      </a:r>
                    </a:p>
                    <a:p>
                      <a:pPr algn="l" rtl="0" fontAlgn="ctr"/>
                      <a:r>
                        <a:rPr lang="sl-SI" sz="1000" b="0" i="0" u="none" strike="noStrike" dirty="0">
                          <a:solidFill>
                            <a:srgbClr val="262626"/>
                          </a:solidFill>
                          <a:effectLst/>
                          <a:latin typeface="Open Sans" panose="020B0606030504020204" pitchFamily="34" charset="0"/>
                        </a:rPr>
                        <a:t> </a:t>
                      </a:r>
                      <a:r>
                        <a:rPr lang="sl-SI" sz="1000" b="0" i="0" u="none" strike="noStrike" dirty="0" err="1">
                          <a:solidFill>
                            <a:srgbClr val="262626"/>
                          </a:solidFill>
                          <a:effectLst/>
                          <a:latin typeface="Open Sans" panose="020B0606030504020204" pitchFamily="34" charset="0"/>
                        </a:rPr>
                        <a:t>Troškovi</a:t>
                      </a:r>
                      <a:r>
                        <a:rPr lang="sl-SI" sz="1000" b="0" i="0" u="none" strike="noStrike" dirty="0">
                          <a:solidFill>
                            <a:srgbClr val="262626"/>
                          </a:solidFill>
                          <a:effectLst/>
                          <a:latin typeface="Open Sans" panose="020B0606030504020204" pitchFamily="34" charset="0"/>
                        </a:rPr>
                        <a:t> infrastrukture i </a:t>
                      </a:r>
                      <a:r>
                        <a:rPr lang="sl-SI" sz="1000" b="0" i="0" u="none" strike="noStrike" dirty="0" err="1">
                          <a:solidFill>
                            <a:srgbClr val="262626"/>
                          </a:solidFill>
                          <a:effectLst/>
                          <a:latin typeface="Open Sans" panose="020B0606030504020204" pitchFamily="34" charset="0"/>
                        </a:rPr>
                        <a:t>radova</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sl-SI" sz="1000" b="0" i="0" u="none" strike="noStrike">
                          <a:solidFill>
                            <a:srgbClr val="262626"/>
                          </a:solidFill>
                          <a:effectLst/>
                          <a:latin typeface="Open Sans" panose="020B0606030504020204" pitchFamily="34" charset="0"/>
                        </a:rPr>
                        <a:t>Dejanski stroški / Stvarni troškovi</a:t>
                      </a: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rtl="0" fontAlgn="ctr"/>
                      <a:r>
                        <a:rPr lang="sl-SI" sz="1000" b="0" i="0" u="none" strike="noStrike" dirty="0">
                          <a:solidFill>
                            <a:srgbClr val="262626"/>
                          </a:solidFill>
                          <a:effectLst/>
                          <a:latin typeface="Open Sans" panose="020B0606030504020204" pitchFamily="34" charset="0"/>
                        </a:rPr>
                        <a:t>Dejanski stroški / Stvarni </a:t>
                      </a:r>
                      <a:r>
                        <a:rPr lang="sl-SI" sz="1000" b="0" i="0" u="none" strike="noStrike" dirty="0" err="1">
                          <a:solidFill>
                            <a:srgbClr val="262626"/>
                          </a:solidFill>
                          <a:effectLst/>
                          <a:latin typeface="Open Sans" panose="020B0606030504020204" pitchFamily="34" charset="0"/>
                        </a:rPr>
                        <a:t>troškovi</a:t>
                      </a:r>
                      <a:endParaRPr lang="sl-SI" sz="1000" b="0" i="0" u="none" strike="noStrike" dirty="0">
                        <a:solidFill>
                          <a:srgbClr val="262626"/>
                        </a:solidFill>
                        <a:effectLst/>
                        <a:latin typeface="Open Sans" panose="020B0606030504020204" pitchFamily="34" charset="0"/>
                      </a:endParaRPr>
                    </a:p>
                  </a:txBody>
                  <a:tcPr marL="5771" marR="5771" marT="577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vMerge="1">
                  <a:txBody>
                    <a:bodyPr/>
                    <a:lstStyle/>
                    <a:p>
                      <a:endParaRPr lang="sl-SI"/>
                    </a:p>
                  </a:txBody>
                  <a:tcPr/>
                </a:tc>
                <a:extLst>
                  <a:ext uri="{0D108BD9-81ED-4DB2-BD59-A6C34878D82A}">
                    <a16:rowId xmlns:a16="http://schemas.microsoft.com/office/drawing/2014/main" val="105470977"/>
                  </a:ext>
                </a:extLst>
              </a:tr>
            </a:tbl>
          </a:graphicData>
        </a:graphic>
      </p:graphicFrame>
    </p:spTree>
    <p:extLst>
      <p:ext uri="{BB962C8B-B14F-4D97-AF65-F5344CB8AC3E}">
        <p14:creationId xmlns:p14="http://schemas.microsoft.com/office/powerpoint/2010/main" val="3977587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STROŠKI OSEBJA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izdatki zajemajo </a:t>
            </a:r>
            <a:r>
              <a:rPr lang="sl-SI" sz="2400" b="1" dirty="0">
                <a:latin typeface="Open Sans" panose="020B0606030504020204" pitchFamily="34" charset="0"/>
                <a:ea typeface="Open Sans" panose="020B0606030504020204" pitchFamily="34" charset="0"/>
                <a:cs typeface="Open Sans" panose="020B0606030504020204" pitchFamily="34" charset="0"/>
              </a:rPr>
              <a:t>bruto stroške osebja</a:t>
            </a:r>
            <a:r>
              <a:rPr lang="sl-SI" sz="2400" dirty="0">
                <a:latin typeface="Open Sans" panose="020B0606030504020204" pitchFamily="34" charset="0"/>
                <a:ea typeface="Open Sans" panose="020B0606030504020204" pitchFamily="34" charset="0"/>
                <a:cs typeface="Open Sans" panose="020B0606030504020204" pitchFamily="34" charset="0"/>
              </a:rPr>
              <a:t>, ki je </a:t>
            </a:r>
            <a:r>
              <a:rPr lang="sl-SI" sz="2400" b="1" dirty="0">
                <a:latin typeface="Open Sans" panose="020B0606030504020204" pitchFamily="34" charset="0"/>
                <a:ea typeface="Open Sans" panose="020B0606030504020204" pitchFamily="34" charset="0"/>
                <a:cs typeface="Open Sans" panose="020B0606030504020204" pitchFamily="34" charset="0"/>
              </a:rPr>
              <a:t>zaposleno v instituciji PP </a:t>
            </a:r>
            <a:r>
              <a:rPr lang="sl-SI" sz="2400" dirty="0">
                <a:latin typeface="Open Sans" panose="020B0606030504020204" pitchFamily="34" charset="0"/>
                <a:ea typeface="Open Sans" panose="020B0606030504020204" pitchFamily="34" charset="0"/>
                <a:cs typeface="Open Sans" panose="020B0606030504020204" pitchFamily="34" charset="0"/>
              </a:rPr>
              <a:t>in ki dela na projektu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uključuju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bruto iznos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koje je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zaposleno u instituciji PP</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 koje radi na projektu</a:t>
            </a:r>
            <a:endPar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osebje je lahko zaposleno pri PP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potrebe projekta PP može zaposliti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t>
            </a:r>
            <a:r>
              <a:rPr lang="sl-SI" sz="2400" dirty="0" err="1">
                <a:solidFill>
                  <a:srgbClr val="003399"/>
                </a:solidFill>
                <a:latin typeface="Open Sans" panose="020B0606030504020204" pitchFamily="34" charset="0"/>
                <a:ea typeface="Open Sans" panose="020B0606030504020204" pitchFamily="34" charset="0"/>
                <a:cs typeface="Open Sans" panose="020B0606030504020204" pitchFamily="34" charset="0"/>
              </a:rPr>
              <a:t>e</a:t>
            </a:r>
            <a:r>
              <a:rPr lang="sl-SI" sz="2400" dirty="0">
                <a:solidFill>
                  <a:srgbClr val="003399"/>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s </a:t>
            </a:r>
            <a:r>
              <a:rPr lang="sl-SI" sz="2400" b="1" dirty="0">
                <a:latin typeface="Open Sans" panose="020B0606030504020204" pitchFamily="34" charset="0"/>
                <a:ea typeface="Open Sans" panose="020B0606030504020204" pitchFamily="34" charset="0"/>
                <a:cs typeface="Open Sans" panose="020B0606030504020204" pitchFamily="34" charset="0"/>
              </a:rPr>
              <a:t>polnim delovnim časom </a:t>
            </a:r>
            <a:r>
              <a:rPr lang="sl-SI" sz="2400" dirty="0">
                <a:latin typeface="Open Sans" panose="020B0606030504020204" pitchFamily="34" charset="0"/>
                <a:ea typeface="Open Sans" panose="020B0606030504020204" pitchFamily="34" charset="0"/>
                <a:cs typeface="Open Sans" panose="020B0606030504020204" pitchFamily="34" charset="0"/>
              </a:rPr>
              <a:t>na projektu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 radno vrijeme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a:t>
            </a: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s </a:t>
            </a:r>
            <a:r>
              <a:rPr lang="sl-SI" sz="2400" b="1" dirty="0">
                <a:latin typeface="Open Sans" panose="020B0606030504020204" pitchFamily="34" charset="0"/>
                <a:ea typeface="Open Sans" panose="020B0606030504020204" pitchFamily="34" charset="0"/>
                <a:cs typeface="Open Sans" panose="020B0606030504020204" pitchFamily="34" charset="0"/>
              </a:rPr>
              <a:t>krajšim delovnim časom </a:t>
            </a:r>
            <a:r>
              <a:rPr lang="sl-SI" sz="2400" dirty="0">
                <a:latin typeface="Open Sans" panose="020B0606030504020204" pitchFamily="34" charset="0"/>
                <a:ea typeface="Open Sans" panose="020B0606030504020204" pitchFamily="34" charset="0"/>
                <a:cs typeface="Open Sans" panose="020B0606030504020204" pitchFamily="34" charset="0"/>
              </a:rPr>
              <a:t>na projektu </a:t>
            </a:r>
            <a:r>
              <a:rPr lang="pl-PL" sz="2400" dirty="0">
                <a:latin typeface="Open Sans" panose="020B0606030504020204" pitchFamily="34" charset="0"/>
                <a:ea typeface="Open Sans" panose="020B0606030504020204" pitchFamily="34" charset="0"/>
                <a:cs typeface="Open Sans" panose="020B0606030504020204" pitchFamily="34" charset="0"/>
              </a:rPr>
              <a:t>s </a:t>
            </a:r>
            <a:r>
              <a:rPr lang="pl-PL" sz="2400" b="1" dirty="0">
                <a:latin typeface="Open Sans" panose="020B0606030504020204" pitchFamily="34" charset="0"/>
                <a:ea typeface="Open Sans" panose="020B0606030504020204" pitchFamily="34" charset="0"/>
                <a:cs typeface="Open Sans" panose="020B0606030504020204" pitchFamily="34" charset="0"/>
              </a:rPr>
              <a:t>fiksnim deležem </a:t>
            </a:r>
            <a:r>
              <a:rPr lang="pl-PL" sz="2400" dirty="0">
                <a:latin typeface="Open Sans" panose="020B0606030504020204" pitchFamily="34" charset="0"/>
                <a:ea typeface="Open Sans" panose="020B0606030504020204" pitchFamily="34" charset="0"/>
                <a:cs typeface="Open Sans" panose="020B0606030504020204" pitchFamily="34" charset="0"/>
              </a:rPr>
              <a:t>časa za delo na projektu na mesec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nepuno radno vrijeme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 s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fiksnim postotkom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vremena odrađenog mjesečno na projektu</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12153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STROŠKI OSEBJA / </a:t>
            </a:r>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OSOBLJA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izplačila plač </a:t>
            </a:r>
            <a:r>
              <a:rPr lang="sl-SI" sz="2400" dirty="0">
                <a:latin typeface="Open Sans" panose="020B0606030504020204" pitchFamily="34" charset="0"/>
                <a:ea typeface="Open Sans" panose="020B0606030504020204" pitchFamily="34" charset="0"/>
                <a:cs typeface="Open Sans" panose="020B0606030504020204" pitchFamily="34" charset="0"/>
              </a:rPr>
              <a:t>za dejavnosti, ki jih PP ne bi izvajal, če ne bi izvajal zadevnega projekta /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isplate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odnosi na aktivnosti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PP ne bi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izvršavao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da se relevantni projekt ne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provodi</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r>
              <a:rPr lang="sl-SI" sz="2400" b="1" dirty="0">
                <a:latin typeface="Open Sans" panose="020B0606030504020204" pitchFamily="34" charset="0"/>
                <a:ea typeface="Open Sans" panose="020B0606030504020204" pitchFamily="34" charset="0"/>
                <a:cs typeface="Open Sans" panose="020B0606030504020204" pitchFamily="34" charset="0"/>
              </a:rPr>
              <a:t>drugi stroški </a:t>
            </a:r>
            <a:r>
              <a:rPr lang="sl-SI" sz="2400" dirty="0">
                <a:latin typeface="Open Sans" panose="020B0606030504020204" pitchFamily="34" charset="0"/>
                <a:ea typeface="Open Sans" panose="020B0606030504020204" pitchFamily="34" charset="0"/>
                <a:cs typeface="Open Sans" panose="020B0606030504020204" pitchFamily="34" charset="0"/>
              </a:rPr>
              <a:t>izplačanih plač in jih poravna delodajalec (davki na plače in prispevki za socialno varnost, vključno s pokojninskim zavarovanjem)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drugi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izravno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povezani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isplatom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nastali kod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poslodavac</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poput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poreza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socijalnog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osiguranja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uključujući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mirovinsko</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osiguranje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8542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OBLIKE POVRAČIL STROŠKOV OSEBJA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OBLICI POVRATA TROŠKOVA OSOBLJA</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ü"/>
            </a:pPr>
            <a:r>
              <a:rPr lang="pl-PL" sz="2400" dirty="0">
                <a:latin typeface="Open Sans" panose="020B0606030504020204" pitchFamily="34" charset="0"/>
                <a:ea typeface="Open Sans" panose="020B0606030504020204" pitchFamily="34" charset="0"/>
                <a:cs typeface="Open Sans" panose="020B0606030504020204" pitchFamily="34" charset="0"/>
              </a:rPr>
              <a:t>na podlagi </a:t>
            </a:r>
            <a:r>
              <a:rPr lang="sl-SI" sz="2400" b="1" dirty="0">
                <a:latin typeface="Open Sans" panose="020B0606030504020204" pitchFamily="34" charset="0"/>
                <a:ea typeface="Open Sans" panose="020B0606030504020204" pitchFamily="34" charset="0"/>
                <a:cs typeface="Open Sans" panose="020B0606030504020204" pitchFamily="34" charset="0"/>
              </a:rPr>
              <a:t>dejanskih stroškov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osnovi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stvarnih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endPar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ü"/>
            </a:pPr>
            <a:r>
              <a:rPr lang="sl-SI" sz="2400" dirty="0">
                <a:latin typeface="Open Sans" panose="020B0606030504020204" pitchFamily="34" charset="0"/>
                <a:ea typeface="Open Sans" panose="020B0606030504020204" pitchFamily="34" charset="0"/>
                <a:cs typeface="Open Sans" panose="020B0606030504020204" pitchFamily="34" charset="0"/>
              </a:rPr>
              <a:t>na podlagi </a:t>
            </a:r>
            <a:r>
              <a:rPr lang="sl-SI" sz="2400" b="1" dirty="0">
                <a:latin typeface="Open Sans" panose="020B0606030504020204" pitchFamily="34" charset="0"/>
                <a:ea typeface="Open Sans" panose="020B0606030504020204" pitchFamily="34" charset="0"/>
                <a:cs typeface="Open Sans" panose="020B0606030504020204" pitchFamily="34" charset="0"/>
              </a:rPr>
              <a:t>pavšalne stopnje 20 % </a:t>
            </a:r>
            <a:r>
              <a:rPr lang="sl-SI" sz="2400" dirty="0">
                <a:latin typeface="Open Sans" panose="020B0606030504020204" pitchFamily="34" charset="0"/>
                <a:ea typeface="Open Sans" panose="020B0606030504020204" pitchFamily="34" charset="0"/>
                <a:cs typeface="Open Sans" panose="020B0606030504020204" pitchFamily="34" charset="0"/>
              </a:rPr>
              <a:t>neposrednih stroškov, ki niso stroški osebja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osnovi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fiksne stope od 20 %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izravnih troškova koji nisu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vsak PP eno od oblik povračila izbere že v prijavnici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svaki PP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dužan</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odabrati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opciju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već</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obrascu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prijavu</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ista oblika povračila se uporablja za vse zaposlene PP za celotno obdobje trajanja projekta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ista opcija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primjenjuje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članove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PP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vrijedi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tijekom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cjelokupnog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trajanja projekta</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Comment Important with solid fill">
            <a:extLst>
              <a:ext uri="{FF2B5EF4-FFF2-40B4-BE49-F238E27FC236}">
                <a16:creationId xmlns:a16="http://schemas.microsoft.com/office/drawing/2014/main" id="{4813BB79-00D7-15C7-2801-40A6A66CB9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6" y="4002499"/>
            <a:ext cx="972207" cy="972207"/>
          </a:xfrm>
          <a:prstGeom prst="rect">
            <a:avLst/>
          </a:prstGeom>
        </p:spPr>
      </p:pic>
    </p:spTree>
    <p:extLst>
      <p:ext uri="{BB962C8B-B14F-4D97-AF65-F5344CB8AC3E}">
        <p14:creationId xmlns:p14="http://schemas.microsoft.com/office/powerpoint/2010/main" val="2054241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POLNI DELOVNI ČAS NA PROJEKTU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 RADNO VRIJEME NA PROJEKTU</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latin typeface="Open Sans" panose="020B0606030504020204" pitchFamily="34" charset="0"/>
                <a:ea typeface="Open Sans" panose="020B0606030504020204" pitchFamily="34" charset="0"/>
                <a:cs typeface="Open Sans" panose="020B0606030504020204" pitchFamily="34" charset="0"/>
              </a:rPr>
              <a:t>upravičeni </a:t>
            </a:r>
            <a:r>
              <a:rPr lang="sl-SI" b="1" dirty="0">
                <a:latin typeface="Open Sans" panose="020B0606030504020204" pitchFamily="34" charset="0"/>
                <a:ea typeface="Open Sans" panose="020B0606030504020204" pitchFamily="34" charset="0"/>
                <a:cs typeface="Open Sans" panose="020B0606030504020204" pitchFamily="34" charset="0"/>
              </a:rPr>
              <a:t>skupni bruto stroški </a:t>
            </a:r>
            <a:r>
              <a:rPr lang="sl-SI" dirty="0">
                <a:latin typeface="Open Sans" panose="020B0606030504020204" pitchFamily="34" charset="0"/>
                <a:ea typeface="Open Sans" panose="020B0606030504020204" pitchFamily="34" charset="0"/>
                <a:cs typeface="Open Sans" panose="020B0606030504020204" pitchFamily="34" charset="0"/>
              </a:rPr>
              <a:t>za zaposlenega, ki jih ima delodajalec /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ukupan</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bruto iznos</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zapošljavanja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nastanu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poslodavcu</a:t>
            </a:r>
            <a:endPar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dirty="0">
                <a:latin typeface="Open Sans" panose="020B0606030504020204" pitchFamily="34" charset="0"/>
                <a:ea typeface="Open Sans" panose="020B0606030504020204" pitchFamily="34" charset="0"/>
                <a:cs typeface="Open Sans" panose="020B0606030504020204" pitchFamily="34" charset="0"/>
              </a:rPr>
              <a:t>dejstvo, da zaposleni dela s </a:t>
            </a:r>
            <a:r>
              <a:rPr lang="sl-SI" b="1" dirty="0">
                <a:latin typeface="Open Sans" panose="020B0606030504020204" pitchFamily="34" charset="0"/>
                <a:ea typeface="Open Sans" panose="020B0606030504020204" pitchFamily="34" charset="0"/>
                <a:cs typeface="Open Sans" panose="020B0606030504020204" pitchFamily="34" charset="0"/>
              </a:rPr>
              <a:t>polnim delovnim časom na projektu</a:t>
            </a:r>
            <a:r>
              <a:rPr lang="sl-SI" dirty="0">
                <a:latin typeface="Open Sans" panose="020B0606030504020204" pitchFamily="34" charset="0"/>
                <a:ea typeface="Open Sans" panose="020B0606030504020204" pitchFamily="34" charset="0"/>
                <a:cs typeface="Open Sans" panose="020B0606030504020204" pitchFamily="34" charset="0"/>
              </a:rPr>
              <a:t>, mora biti jasno navedeno v dokumentu o zaposlitvi in/ali v dokumentu o dodelitvi nalog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činjenica da relevantna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radi </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projektu na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puno</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radno</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vrijeme</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 biti jasno navedena u dokumentu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zaposlenju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i/ili izjavi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795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KRAJŠI DELOVNI ČAS S FIKSNIM DELEŽEM </a:t>
            </a:r>
          </a:p>
          <a:p>
            <a:r>
              <a:rPr lang="pl-PL" sz="2800" b="1" dirty="0">
                <a:latin typeface="Open Sans" panose="020B0606030504020204" pitchFamily="34" charset="0"/>
                <a:ea typeface="Open Sans" panose="020B0606030504020204" pitchFamily="34" charset="0"/>
                <a:cs typeface="Open Sans" panose="020B0606030504020204" pitchFamily="34" charset="0"/>
              </a:rPr>
              <a:t>ČASA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NEPUNO RADNO VRIJEME S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FIKSNIM POSTOTKOM VREMENA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dirty="0">
                <a:latin typeface="Open Sans" panose="020B0606030504020204" pitchFamily="34" charset="0"/>
                <a:ea typeface="Open Sans" panose="020B0606030504020204" pitchFamily="34" charset="0"/>
                <a:cs typeface="Open Sans" panose="020B0606030504020204" pitchFamily="34" charset="0"/>
              </a:rPr>
              <a:t>upravičen </a:t>
            </a:r>
            <a:r>
              <a:rPr lang="sl-SI" b="1" dirty="0">
                <a:latin typeface="Open Sans" panose="020B0606030504020204" pitchFamily="34" charset="0"/>
                <a:ea typeface="Open Sans" panose="020B0606030504020204" pitchFamily="34" charset="0"/>
                <a:cs typeface="Open Sans" panose="020B0606030504020204" pitchFamily="34" charset="0"/>
              </a:rPr>
              <a:t>% mesečnih bruto stroškov </a:t>
            </a:r>
            <a:r>
              <a:rPr lang="sl-SI" dirty="0">
                <a:latin typeface="Open Sans" panose="020B0606030504020204" pitchFamily="34" charset="0"/>
                <a:ea typeface="Open Sans" panose="020B0606030504020204" pitchFamily="34" charset="0"/>
                <a:cs typeface="Open Sans" panose="020B0606030504020204" pitchFamily="34" charset="0"/>
              </a:rPr>
              <a:t>za zaposlene, ki jih ima delodajalec /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ukupan</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bruto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zapošljavanja</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nastanu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poslodavcu</a:t>
            </a:r>
            <a:endPar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b="1" dirty="0">
                <a:latin typeface="Open Sans" panose="020B0606030504020204" pitchFamily="34" charset="0"/>
                <a:ea typeface="Open Sans" panose="020B0606030504020204" pitchFamily="34" charset="0"/>
                <a:cs typeface="Open Sans" panose="020B0606030504020204" pitchFamily="34" charset="0"/>
              </a:rPr>
              <a:t>odstotek dodelitve </a:t>
            </a:r>
            <a:r>
              <a:rPr lang="sl-SI" dirty="0">
                <a:latin typeface="Open Sans" panose="020B0606030504020204" pitchFamily="34" charset="0"/>
                <a:ea typeface="Open Sans" panose="020B0606030504020204" pitchFamily="34" charset="0"/>
                <a:cs typeface="Open Sans" panose="020B0606030504020204" pitchFamily="34" charset="0"/>
              </a:rPr>
              <a:t>delovnega časa zaposlenega za projekt  mora biti jasno naveden v dokumentu o zaposlitvi in/ali v dokumentu o dodelitvi nalog /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postotak</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angažmana</a:t>
            </a:r>
            <a:r>
              <a:rPr lang="sl-SI"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 biti jasno naveden u dokumentu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zaposlenju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i/ili izjavi o </a:t>
            </a:r>
            <a:r>
              <a:rPr lang="sl-SI"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radu</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p>
          <a:p>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7150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DOKUMENT O DODELITVI NALOG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IZJAVA O RADU NA PROJEKTU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0" y="1604326"/>
            <a:ext cx="5505959" cy="4132595"/>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lahko je del dokumenta o zaposlitvi ali ločen dokument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može biti dio dokumenta o zaposlenju ili zaseban dokument</a:t>
            </a:r>
          </a:p>
          <a:p>
            <a:r>
              <a:rPr lang="sl-SI" sz="2400" dirty="0">
                <a:latin typeface="Open Sans" panose="020B0606030504020204" pitchFamily="34" charset="0"/>
                <a:ea typeface="Open Sans" panose="020B0606030504020204" pitchFamily="34" charset="0"/>
                <a:cs typeface="Open Sans" panose="020B0606030504020204" pitchFamily="34" charset="0"/>
              </a:rPr>
              <a:t>se izda posamično za vsakega zaposlenega in za vsak projekt posebej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izdaje se pojedinačno za svakog zaposlenika i svaki projekt</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osnovne informacije o projektu (akronim projekta, ime partnerja, ime zaposlenega)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osnovne informacije o projektu (naziv projekta, akronim projekta, naziv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ime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400" dirty="0">
                <a:latin typeface="Open Sans" panose="020B0606030504020204" pitchFamily="34" charset="0"/>
                <a:ea typeface="Open Sans" panose="020B0606030504020204" pitchFamily="34" charset="0"/>
                <a:cs typeface="Open Sans" panose="020B0606030504020204" pitchFamily="34" charset="0"/>
              </a:rPr>
              <a:t>datum, od kdaj velja dokument o dodelitvi nalog in številko njegove različice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 navedeno od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kada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je dokument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primjenjiv</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broj njegove verzije</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A361B278-ECA0-1684-C3BE-7971D5CE05F9}"/>
              </a:ext>
            </a:extLst>
          </p:cNvPr>
          <p:cNvPicPr>
            <a:picLocks noChangeAspect="1"/>
          </p:cNvPicPr>
          <p:nvPr/>
        </p:nvPicPr>
        <p:blipFill>
          <a:blip r:embed="rId3"/>
          <a:stretch>
            <a:fillRect/>
          </a:stretch>
        </p:blipFill>
        <p:spPr>
          <a:xfrm>
            <a:off x="6703512" y="1410085"/>
            <a:ext cx="3868455" cy="4947867"/>
          </a:xfrm>
          <a:prstGeom prst="rect">
            <a:avLst/>
          </a:prstGeom>
          <a:effectLst>
            <a:innerShdw blurRad="114300">
              <a:prstClr val="black"/>
            </a:innerShdw>
          </a:effectLst>
        </p:spPr>
      </p:pic>
    </p:spTree>
    <p:extLst>
      <p:ext uri="{BB962C8B-B14F-4D97-AF65-F5344CB8AC3E}">
        <p14:creationId xmlns:p14="http://schemas.microsoft.com/office/powerpoint/2010/main" val="2908382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sz="28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HIERARHIJA PRAVIL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HIJERARHIJA PRAVILA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Pravila EU</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Pravila EU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2021/1060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2021/1058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pt-BR" sz="2800" b="0" i="0" u="none" strike="noStrike" kern="1200" cap="none" spc="0" normalizeH="0" baseline="0" noProof="0" dirty="0">
                <a:ln>
                  <a:noFill/>
                </a:ln>
                <a:solidFill>
                  <a:schemeClr val="accent6">
                    <a:lumMod val="75000"/>
                  </a:schemeClr>
                </a:solidFill>
                <a:effectLst/>
                <a:uLnTx/>
                <a:uFillTx/>
                <a:latin typeface="Open Sans" panose="020B0606030504020204" pitchFamily="34" charset="0"/>
                <a:ea typeface="Open Sans" panose="020B0606030504020204" pitchFamily="34" charset="0"/>
                <a:cs typeface="Open Sans" panose="020B0606030504020204" pitchFamily="34" charset="0"/>
              </a:rPr>
              <a:t>Uredba (EU) 2021/1059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Programska pravila</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Programska pravila </a:t>
            </a:r>
            <a:endParaRPr kumimoji="0" lang="pt-BR"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pt-BR"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Nacionalna (institucionalna) pravila</a:t>
            </a:r>
            <a:r>
              <a:rPr kumimoji="0" lang="sl-SI" sz="28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 / </a:t>
            </a:r>
            <a:r>
              <a:rPr kumimoji="0" lang="sl-SI" sz="2800" b="0"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Nacionalna (institucionalna) pravila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SI" sz="2000" b="0" i="0" u="none" strike="noStrike" kern="1200" cap="none" spc="0" normalizeH="0" baseline="0" noProof="0" dirty="0">
              <a:ln>
                <a:noFill/>
              </a:ln>
              <a:solidFill>
                <a:srgbClr val="E7E6E6">
                  <a:lumMod val="50000"/>
                </a:srgb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C040BD04-9EE6-99D1-DA1A-1263BFD4196A}"/>
              </a:ext>
            </a:extLst>
          </p:cNvPr>
          <p:cNvPicPr>
            <a:picLocks noChangeAspect="1"/>
          </p:cNvPicPr>
          <p:nvPr/>
        </p:nvPicPr>
        <p:blipFill>
          <a:blip r:embed="rId3"/>
          <a:stretch>
            <a:fillRect/>
          </a:stretch>
        </p:blipFill>
        <p:spPr>
          <a:xfrm>
            <a:off x="6289170" y="2020210"/>
            <a:ext cx="3706689" cy="1237595"/>
          </a:xfrm>
          <a:prstGeom prst="rect">
            <a:avLst/>
          </a:prstGeom>
        </p:spPr>
      </p:pic>
    </p:spTree>
    <p:extLst>
      <p:ext uri="{BB962C8B-B14F-4D97-AF65-F5344CB8AC3E}">
        <p14:creationId xmlns:p14="http://schemas.microsoft.com/office/powerpoint/2010/main" val="93897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DOKUMENT O DODELITVI NALOG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IZJAVA O RADU NA PROJEKTU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5455855" cy="404755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lastna izjava o odsotnosti dvojnega financiranja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osobna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izjava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nepostojanju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dvojnog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financiranja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opis nalog zaposlenega v projektu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opis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zadataka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odstotek delovnega časa zaposlenega v projektu na mesec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postotak</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radnog</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vremena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projektu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mjesečno</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je podpisan s strani delodajalca (nadzornika itd.) in zaposlenega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sadržava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potpise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poslodavca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nadređene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itd.)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zaposlenika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D9B06E9E-2203-5FE1-0D53-A119079E1392}"/>
              </a:ext>
            </a:extLst>
          </p:cNvPr>
          <p:cNvPicPr>
            <a:picLocks noChangeAspect="1"/>
          </p:cNvPicPr>
          <p:nvPr/>
        </p:nvPicPr>
        <p:blipFill>
          <a:blip r:embed="rId3"/>
          <a:stretch>
            <a:fillRect/>
          </a:stretch>
        </p:blipFill>
        <p:spPr>
          <a:xfrm>
            <a:off x="6708052" y="1390389"/>
            <a:ext cx="3829722" cy="4997886"/>
          </a:xfrm>
          <a:prstGeom prst="rect">
            <a:avLst/>
          </a:prstGeom>
          <a:effectLst>
            <a:innerShdw blurRad="114300">
              <a:prstClr val="black"/>
            </a:innerShdw>
          </a:effectLst>
        </p:spPr>
      </p:pic>
    </p:spTree>
    <p:extLst>
      <p:ext uri="{BB962C8B-B14F-4D97-AF65-F5344CB8AC3E}">
        <p14:creationId xmlns:p14="http://schemas.microsoft.com/office/powerpoint/2010/main" val="1097718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PAVŠALNA STOPNJA 20 % NEPOSREDNIH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STROŠKOV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20% IZRAVNIH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b="1" dirty="0">
                <a:latin typeface="Open Sans" panose="020B0606030504020204" pitchFamily="34" charset="0"/>
                <a:ea typeface="Open Sans" panose="020B0606030504020204" pitchFamily="34" charset="0"/>
                <a:cs typeface="Open Sans" panose="020B0606030504020204" pitchFamily="34" charset="0"/>
              </a:rPr>
              <a:t>20 % neposrednih stroškov PP </a:t>
            </a:r>
            <a:r>
              <a:rPr lang="pl-PL" sz="2400" dirty="0">
                <a:latin typeface="Open Sans" panose="020B0606030504020204" pitchFamily="34" charset="0"/>
                <a:ea typeface="Open Sans" panose="020B0606030504020204" pitchFamily="34" charset="0"/>
                <a:cs typeface="Open Sans" panose="020B0606030504020204" pitchFamily="34" charset="0"/>
              </a:rPr>
              <a:t>(stroški zunanjih strokovnjakov in storitev, stroški opreme, stroški za infrastrukturo in gradnje) / </a:t>
            </a:r>
            <a:r>
              <a:rPr lang="sv-SE"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20 % izravnih troškova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a:t>
            </a:r>
            <a:r>
              <a:rPr lang="sv-SE"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vanjskih</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usluga,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opreme,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infrastrukture 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pavšalna stopnja za stroške osebja </a:t>
            </a:r>
            <a:r>
              <a:rPr lang="sl-SI" sz="2400" b="1" dirty="0">
                <a:latin typeface="Open Sans" panose="020B0606030504020204" pitchFamily="34" charset="0"/>
                <a:ea typeface="Open Sans" panose="020B0606030504020204" pitchFamily="34" charset="0"/>
                <a:cs typeface="Open Sans" panose="020B0606030504020204" pitchFamily="34" charset="0"/>
              </a:rPr>
              <a:t>ni možna</a:t>
            </a:r>
            <a:r>
              <a:rPr lang="sl-SI" sz="2400" dirty="0">
                <a:latin typeface="Open Sans" panose="020B0606030504020204" pitchFamily="34" charset="0"/>
                <a:ea typeface="Open Sans" panose="020B0606030504020204" pitchFamily="34" charset="0"/>
                <a:cs typeface="Open Sans" panose="020B0606030504020204" pitchFamily="34" charset="0"/>
              </a:rPr>
              <a:t>, če projekt vključuje samo </a:t>
            </a:r>
            <a:r>
              <a:rPr lang="sl-SI" sz="2400" b="1" dirty="0">
                <a:latin typeface="Open Sans" panose="020B0606030504020204" pitchFamily="34" charset="0"/>
                <a:ea typeface="Open Sans" panose="020B0606030504020204" pitchFamily="34" charset="0"/>
                <a:cs typeface="Open Sans" panose="020B0606030504020204" pitchFamily="34" charset="0"/>
              </a:rPr>
              <a:t>stroške za infrastrukturo in gradnje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za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 projekte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uključuju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samo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infrastrukturu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radove</a:t>
            </a:r>
            <a:endPar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nacionalnemu kontrolorju ni treba predložiti dokumentacije o stroških osebja, </a:t>
            </a:r>
            <a:r>
              <a:rPr lang="sl-SI" sz="2400" b="1" dirty="0">
                <a:latin typeface="Open Sans" panose="020B0606030504020204" pitchFamily="34" charset="0"/>
                <a:ea typeface="Open Sans" panose="020B0606030504020204" pitchFamily="34" charset="0"/>
                <a:cs typeface="Open Sans" panose="020B0606030504020204" pitchFamily="34" charset="0"/>
              </a:rPr>
              <a:t>PP pa mora dokazati, da ima najmanj enega zaposlenega </a:t>
            </a:r>
            <a:r>
              <a:rPr lang="sl-SI" sz="2400" dirty="0">
                <a:latin typeface="Open Sans" panose="020B0606030504020204" pitchFamily="34" charset="0"/>
                <a:ea typeface="Open Sans" panose="020B0606030504020204" pitchFamily="34" charset="0"/>
                <a:cs typeface="Open Sans" panose="020B0606030504020204" pitchFamily="34" charset="0"/>
              </a:rPr>
              <a:t>(lastna izjava)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kontroloru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potrebno osigurati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dokumentaciju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troškovima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međutim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mora potvrditi da ima minimalno jednu zaposlenu osobu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(vlastita izjava)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Comment Important with solid fill">
            <a:extLst>
              <a:ext uri="{FF2B5EF4-FFF2-40B4-BE49-F238E27FC236}">
                <a16:creationId xmlns:a16="http://schemas.microsoft.com/office/drawing/2014/main" id="{1E8AA359-B575-4228-F056-A10E178B30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6" y="2734429"/>
            <a:ext cx="972207" cy="972207"/>
          </a:xfrm>
          <a:prstGeom prst="rect">
            <a:avLst/>
          </a:prstGeom>
        </p:spPr>
      </p:pic>
    </p:spTree>
    <p:extLst>
      <p:ext uri="{BB962C8B-B14F-4D97-AF65-F5344CB8AC3E}">
        <p14:creationId xmlns:p14="http://schemas.microsoft.com/office/powerpoint/2010/main" val="4140239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PISARNIŠKI IN ADMINISTRATIVNI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STROŠKI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UREDSKI I ADMINISTRATIVNI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operativni in administrativni stroški organizacije projektnega partnerja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operativni i administrativni troškovi organizacije projektnog partnera </a:t>
            </a:r>
          </a:p>
          <a:p>
            <a:r>
              <a:rPr lang="sl-SI" sz="2400" dirty="0">
                <a:latin typeface="Open Sans" panose="020B0606030504020204" pitchFamily="34" charset="0"/>
                <a:ea typeface="Open Sans" panose="020B0606030504020204" pitchFamily="34" charset="0"/>
                <a:cs typeface="Open Sans" panose="020B0606030504020204" pitchFamily="34" charset="0"/>
              </a:rPr>
              <a:t>povračilo </a:t>
            </a:r>
            <a:r>
              <a:rPr lang="sl-SI" sz="2400" b="1" dirty="0">
                <a:latin typeface="Open Sans" panose="020B0606030504020204" pitchFamily="34" charset="0"/>
                <a:ea typeface="Open Sans" panose="020B0606030504020204" pitchFamily="34" charset="0"/>
                <a:cs typeface="Open Sans" panose="020B0606030504020204" pitchFamily="34" charset="0"/>
              </a:rPr>
              <a:t>po pavšalni stopnji 15 % </a:t>
            </a:r>
            <a:r>
              <a:rPr lang="sl-SI" sz="2400" dirty="0">
                <a:latin typeface="Open Sans" panose="020B0606030504020204" pitchFamily="34" charset="0"/>
                <a:ea typeface="Open Sans" panose="020B0606030504020204" pitchFamily="34" charset="0"/>
                <a:cs typeface="Open Sans" panose="020B0606030504020204" pitchFamily="34" charset="0"/>
              </a:rPr>
              <a:t>upravičenih neposrednih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 fiksnoj stopi od 15 %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prihvatljivih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r>
              <a:rPr lang="pl-PL" sz="2400" dirty="0">
                <a:latin typeface="Open Sans" panose="020B0606030504020204" pitchFamily="34" charset="0"/>
                <a:ea typeface="Open Sans" panose="020B0606030504020204" pitchFamily="34" charset="0"/>
                <a:cs typeface="Open Sans" panose="020B0606030504020204" pitchFamily="34" charset="0"/>
              </a:rPr>
              <a:t>nacionalnemu kontrolorju </a:t>
            </a:r>
            <a:r>
              <a:rPr lang="pl-PL" sz="2400" b="1" dirty="0">
                <a:latin typeface="Open Sans" panose="020B0606030504020204" pitchFamily="34" charset="0"/>
                <a:ea typeface="Open Sans" panose="020B0606030504020204" pitchFamily="34" charset="0"/>
                <a:cs typeface="Open Sans" panose="020B0606030504020204" pitchFamily="34" charset="0"/>
              </a:rPr>
              <a:t>ni treba predložiti dokumentacije </a:t>
            </a:r>
            <a:r>
              <a:rPr lang="pl-PL" sz="2400" dirty="0">
                <a:latin typeface="Open Sans" panose="020B0606030504020204" pitchFamily="34" charset="0"/>
                <a:ea typeface="Open Sans" panose="020B0606030504020204" pitchFamily="34" charset="0"/>
                <a:cs typeface="Open Sans" panose="020B0606030504020204" pitchFamily="34" charset="0"/>
              </a:rPr>
              <a:t>o pisarniških in administrativnih stroških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 kontroloru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potrebno osigurati dokumentaciju</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 uredskim i administrativnim troškovima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64716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POTNI IN NAMESTITVENI STROŠKI /</a:t>
            </a:r>
          </a:p>
          <a:p>
            <a:r>
              <a:rPr lang="fi-F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PUTOVANJA I SMJEŠTAJA</a:t>
            </a:r>
            <a:endPar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9"/>
            <a:ext cx="10515600" cy="21650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400" dirty="0">
                <a:latin typeface="Open Sans" panose="020B0606030504020204" pitchFamily="34" charset="0"/>
                <a:ea typeface="Open Sans" panose="020B0606030504020204" pitchFamily="34" charset="0"/>
                <a:cs typeface="Open Sans" panose="020B0606030504020204" pitchFamily="34" charset="0"/>
              </a:rPr>
              <a:t>stroški za </a:t>
            </a:r>
            <a:r>
              <a:rPr lang="pl-PL" sz="2400" b="1" dirty="0">
                <a:latin typeface="Open Sans" panose="020B0606030504020204" pitchFamily="34" charset="0"/>
                <a:ea typeface="Open Sans" panose="020B0606030504020204" pitchFamily="34" charset="0"/>
                <a:cs typeface="Open Sans" panose="020B0606030504020204" pitchFamily="34" charset="0"/>
              </a:rPr>
              <a:t>potne stroške in stroške namestitve osebja PP </a:t>
            </a:r>
            <a:r>
              <a:rPr lang="pl-PL" sz="2400" dirty="0">
                <a:latin typeface="Open Sans" panose="020B0606030504020204" pitchFamily="34" charset="0"/>
                <a:ea typeface="Open Sans" panose="020B0606030504020204" pitchFamily="34" charset="0"/>
                <a:cs typeface="Open Sans" panose="020B0606030504020204" pitchFamily="34" charset="0"/>
              </a:rPr>
              <a:t>za službena potovanja, ki so potrebna za izvajanje projekta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za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putovanja i smještaj osoblja PP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službena putovanja koja su potrebna za provedbu projekta </a:t>
            </a:r>
          </a:p>
          <a:p>
            <a:r>
              <a:rPr lang="pl-PL" sz="2400" dirty="0">
                <a:latin typeface="Open Sans" panose="020B0606030504020204" pitchFamily="34" charset="0"/>
                <a:ea typeface="Open Sans" panose="020B0606030504020204" pitchFamily="34" charset="0"/>
                <a:cs typeface="Open Sans" panose="020B0606030504020204" pitchFamily="34" charset="0"/>
              </a:rPr>
              <a:t>povračilo </a:t>
            </a:r>
            <a:r>
              <a:rPr lang="pl-PL" sz="2400" b="1" dirty="0">
                <a:latin typeface="Open Sans" panose="020B0606030504020204" pitchFamily="34" charset="0"/>
                <a:ea typeface="Open Sans" panose="020B0606030504020204" pitchFamily="34" charset="0"/>
                <a:cs typeface="Open Sans" panose="020B0606030504020204" pitchFamily="34" charset="0"/>
              </a:rPr>
              <a:t>po pavšalni stopnji 5 % </a:t>
            </a:r>
            <a:r>
              <a:rPr lang="pl-PL" sz="2400" dirty="0">
                <a:latin typeface="Open Sans" panose="020B0606030504020204" pitchFamily="34" charset="0"/>
                <a:ea typeface="Open Sans" panose="020B0606030504020204" pitchFamily="34" charset="0"/>
                <a:cs typeface="Open Sans" panose="020B0606030504020204" pitchFamily="34" charset="0"/>
              </a:rPr>
              <a:t>upravičenih neposrednih stroškov osebja /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 fiksnoj stopi od 5 %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prihvatljivih troškova osoblja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pl-PL" sz="2400" dirty="0">
              <a:solidFill>
                <a:schemeClr val="accent6">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sl-SI" sz="2400" dirty="0">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Pravokotnik: zaokroženi vogali 4">
            <a:extLst>
              <a:ext uri="{FF2B5EF4-FFF2-40B4-BE49-F238E27FC236}">
                <a16:creationId xmlns:a16="http://schemas.microsoft.com/office/drawing/2014/main" id="{D9E2335E-4594-A889-511E-579722C50386}"/>
              </a:ext>
            </a:extLst>
          </p:cNvPr>
          <p:cNvSpPr/>
          <p:nvPr/>
        </p:nvSpPr>
        <p:spPr>
          <a:xfrm>
            <a:off x="1529715" y="3697279"/>
            <a:ext cx="4552578" cy="2072899"/>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potni in namestitveni stroški</a:t>
            </a:r>
          </a:p>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zunanjih strokovnjakov in ponudnikov storitev /</a:t>
            </a:r>
          </a:p>
          <a:p>
            <a:r>
              <a:rPr lang="hr-HR"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troškovi putovanja i smještaja vanjskih stručnjaka i pružatelja usluga</a:t>
            </a:r>
            <a:r>
              <a:rPr lang="pl-PL" sz="2000" b="1"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in ponudnikov storitev</a:t>
            </a:r>
            <a:endParaRPr lang="sl-SI" sz="20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gn="ctr"/>
            <a:endParaRPr lang="sl-SI" dirty="0"/>
          </a:p>
        </p:txBody>
      </p:sp>
      <p:sp>
        <p:nvSpPr>
          <p:cNvPr id="7" name="Diagram poteka: nadomestni process 6">
            <a:extLst>
              <a:ext uri="{FF2B5EF4-FFF2-40B4-BE49-F238E27FC236}">
                <a16:creationId xmlns:a16="http://schemas.microsoft.com/office/drawing/2014/main" id="{3A4C46CE-1604-E232-B95F-F5F516B337E4}"/>
              </a:ext>
            </a:extLst>
          </p:cNvPr>
          <p:cNvSpPr/>
          <p:nvPr/>
        </p:nvSpPr>
        <p:spPr>
          <a:xfrm>
            <a:off x="7010401" y="3864711"/>
            <a:ext cx="4237266" cy="1618594"/>
          </a:xfrm>
          <a:prstGeom prst="flowChartAlternateProcess">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Stroški zunanjih strokovnih izvajalcev in storitv / </a:t>
            </a:r>
            <a:r>
              <a:rPr lang="hr-HR"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T</a:t>
            </a:r>
            <a:r>
              <a:rPr lang="hr-HR" sz="1800" dirty="0">
                <a:solidFill>
                  <a:schemeClr val="accent1">
                    <a:lumMod val="50000"/>
                  </a:schemeClr>
                </a:solidFill>
                <a:latin typeface="Open Sans" panose="020B0606030504020204" pitchFamily="34" charset="0"/>
                <a:ea typeface="Open Sans" panose="020B0606030504020204" pitchFamily="34" charset="0"/>
                <a:cs typeface="Open Sans" panose="020B0606030504020204" pitchFamily="34" charset="0"/>
              </a:rPr>
              <a:t>roškovi vanjskih stručnjaka i usluga</a:t>
            </a:r>
            <a:endParaRPr lang="sl-SI" dirty="0">
              <a:solidFill>
                <a:schemeClr val="accent1">
                  <a:lumMod val="50000"/>
                </a:schemeClr>
              </a:solidFill>
            </a:endParaRPr>
          </a:p>
        </p:txBody>
      </p:sp>
      <p:sp>
        <p:nvSpPr>
          <p:cNvPr id="9" name="Puščica: desno 8">
            <a:extLst>
              <a:ext uri="{FF2B5EF4-FFF2-40B4-BE49-F238E27FC236}">
                <a16:creationId xmlns:a16="http://schemas.microsoft.com/office/drawing/2014/main" id="{12A57865-014E-FC70-8A92-4029EDA2AFE1}"/>
              </a:ext>
            </a:extLst>
          </p:cNvPr>
          <p:cNvSpPr/>
          <p:nvPr/>
        </p:nvSpPr>
        <p:spPr>
          <a:xfrm>
            <a:off x="6215271" y="4437526"/>
            <a:ext cx="662152" cy="47296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l-SI"/>
          </a:p>
        </p:txBody>
      </p:sp>
      <p:pic>
        <p:nvPicPr>
          <p:cNvPr id="12" name="Slika 11">
            <a:extLst>
              <a:ext uri="{FF2B5EF4-FFF2-40B4-BE49-F238E27FC236}">
                <a16:creationId xmlns:a16="http://schemas.microsoft.com/office/drawing/2014/main" id="{D22822B7-49CD-F93F-15FF-5B42677F71ED}"/>
              </a:ext>
            </a:extLst>
          </p:cNvPr>
          <p:cNvPicPr>
            <a:picLocks noChangeAspect="1"/>
          </p:cNvPicPr>
          <p:nvPr/>
        </p:nvPicPr>
        <p:blipFill>
          <a:blip r:embed="rId3"/>
          <a:stretch>
            <a:fillRect/>
          </a:stretch>
        </p:blipFill>
        <p:spPr>
          <a:xfrm>
            <a:off x="396231" y="3637524"/>
            <a:ext cx="1096204" cy="1096204"/>
          </a:xfrm>
          <a:prstGeom prst="rect">
            <a:avLst/>
          </a:prstGeom>
        </p:spPr>
      </p:pic>
    </p:spTree>
    <p:extLst>
      <p:ext uri="{BB962C8B-B14F-4D97-AF65-F5344CB8AC3E}">
        <p14:creationId xmlns:p14="http://schemas.microsoft.com/office/powerpoint/2010/main" val="2720280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4514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ZUNANJIH STROKOVNJAKOV </a:t>
            </a:r>
          </a:p>
          <a:p>
            <a:r>
              <a:rPr lang="pl-PL" sz="2800" b="1" dirty="0">
                <a:latin typeface="Open Sans" panose="020B0606030504020204" pitchFamily="34" charset="0"/>
                <a:ea typeface="Open Sans" panose="020B0606030504020204" pitchFamily="34" charset="0"/>
                <a:cs typeface="Open Sans" panose="020B0606030504020204" pitchFamily="34" charset="0"/>
              </a:rPr>
              <a:t>IN STORITEV / </a:t>
            </a:r>
            <a:r>
              <a:rPr lang="hr-HR"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VANJSKIH </a:t>
            </a:r>
          </a:p>
          <a:p>
            <a:r>
              <a:rPr lang="hr-HR"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 I USLUGA</a:t>
            </a:r>
            <a:endPar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endParaRPr lang="pl-PL" sz="28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1"/>
            <a:ext cx="10515600" cy="319434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dirty="0">
                <a:latin typeface="Open Sans" panose="020B0606030504020204" pitchFamily="34" charset="0"/>
                <a:ea typeface="Open Sans" panose="020B0606030504020204" pitchFamily="34" charset="0"/>
                <a:cs typeface="Open Sans" panose="020B0606030504020204" pitchFamily="34" charset="0"/>
              </a:rPr>
              <a:t>zunanje strokovnjake in storitve zagotavlja </a:t>
            </a:r>
            <a:r>
              <a:rPr lang="pl-PL" b="1" dirty="0">
                <a:latin typeface="Open Sans" panose="020B0606030504020204" pitchFamily="34" charset="0"/>
                <a:ea typeface="Open Sans" panose="020B0606030504020204" pitchFamily="34" charset="0"/>
                <a:cs typeface="Open Sans" panose="020B0606030504020204" pitchFamily="34" charset="0"/>
              </a:rPr>
              <a:t>javni ali zasebni subjekt ali fizična oseba zunaj PP </a:t>
            </a:r>
            <a:r>
              <a:rPr lang="pl-PL" dirty="0">
                <a:latin typeface="Open Sans" panose="020B0606030504020204" pitchFamily="34" charset="0"/>
                <a:ea typeface="Open Sans" panose="020B0606030504020204" pitchFamily="34" charset="0"/>
                <a:cs typeface="Open Sans" panose="020B0606030504020204" pitchFamily="34" charset="0"/>
              </a:rPr>
              <a:t>/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vanjske stručnjake i usluge pruža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javno ili privatno tijelo ili druga fizička osoba koja nije dio PP</a:t>
            </a:r>
          </a:p>
          <a:p>
            <a:r>
              <a:rPr lang="pl-PL" b="1" dirty="0">
                <a:latin typeface="Open Sans" panose="020B0606030504020204" pitchFamily="34" charset="0"/>
                <a:ea typeface="Open Sans" panose="020B0606030504020204" pitchFamily="34" charset="0"/>
                <a:cs typeface="Open Sans" panose="020B0606030504020204" pitchFamily="34" charset="0"/>
              </a:rPr>
              <a:t>dokazilo o izbirnem postopku</a:t>
            </a:r>
            <a:r>
              <a:rPr lang="pl-PL" dirty="0">
                <a:latin typeface="Open Sans" panose="020B0606030504020204" pitchFamily="34" charset="0"/>
                <a:ea typeface="Open Sans" panose="020B0606030504020204" pitchFamily="34" charset="0"/>
                <a:cs typeface="Open Sans" panose="020B0606030504020204" pitchFamily="34" charset="0"/>
              </a:rPr>
              <a:t> skladno s pravili EU ter nacionalnimi in programskimi pravili glede javnih naročil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dokaz o postupku odabira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 je u skladu s pravilima EU-a, nacionalnim ili programskim pravilima o javnoj nabavi</a:t>
            </a:r>
          </a:p>
          <a:p>
            <a:pPr marL="0" indent="0">
              <a:buNone/>
            </a:pPr>
            <a:endPar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Diagram poteka: nadomestni process 2">
            <a:extLst>
              <a:ext uri="{FF2B5EF4-FFF2-40B4-BE49-F238E27FC236}">
                <a16:creationId xmlns:a16="http://schemas.microsoft.com/office/drawing/2014/main" id="{372059B3-62EA-7974-C0E0-1FEF700E2FC7}"/>
              </a:ext>
            </a:extLst>
          </p:cNvPr>
          <p:cNvSpPr/>
          <p:nvPr/>
        </p:nvSpPr>
        <p:spPr>
          <a:xfrm>
            <a:off x="1429407" y="4761187"/>
            <a:ext cx="9637986"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podizvajalske pogodbe med PP v istem projektu niso upravičene / </a:t>
            </a:r>
          </a:p>
          <a:p>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  podugovaranje između projektnih partnera na istom projektu nije dozvoljeno</a:t>
            </a:r>
            <a:endParaRPr lang="sl-SI"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a 4" descr="Badge Cross with solid fill">
            <a:extLst>
              <a:ext uri="{FF2B5EF4-FFF2-40B4-BE49-F238E27FC236}">
                <a16:creationId xmlns:a16="http://schemas.microsoft.com/office/drawing/2014/main" id="{D0C69F13-C3C9-941A-72E5-779BF31793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4843920"/>
            <a:ext cx="863426" cy="863426"/>
          </a:xfrm>
          <a:prstGeom prst="rect">
            <a:avLst/>
          </a:prstGeom>
        </p:spPr>
      </p:pic>
    </p:spTree>
    <p:extLst>
      <p:ext uri="{BB962C8B-B14F-4D97-AF65-F5344CB8AC3E}">
        <p14:creationId xmlns:p14="http://schemas.microsoft.com/office/powerpoint/2010/main" val="436930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6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CELOTNA NABAVNA VREDNOST / PUNI TROŠAK NABAVE</a:t>
            </a:r>
          </a:p>
          <a:p>
            <a:r>
              <a:rPr lang="pl-PL" b="1" dirty="0">
                <a:latin typeface="Open Sans" panose="020B0606030504020204" pitchFamily="34" charset="0"/>
                <a:ea typeface="Open Sans" panose="020B0606030504020204" pitchFamily="34" charset="0"/>
                <a:cs typeface="Open Sans" panose="020B0606030504020204" pitchFamily="34" charset="0"/>
              </a:rPr>
              <a:t>oprema, ki je neposredno povezana s cilji projekta </a:t>
            </a:r>
            <a:r>
              <a:rPr lang="pl-PL" dirty="0">
                <a:latin typeface="Open Sans" panose="020B0606030504020204" pitchFamily="34" charset="0"/>
                <a:ea typeface="Open Sans" panose="020B0606030504020204" pitchFamily="34" charset="0"/>
                <a:cs typeface="Open Sans" panose="020B0606030504020204" pitchFamily="34" charset="0"/>
              </a:rPr>
              <a:t>in se uporablja izključno za namene projekta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je izravno povezana s ciljevima projekta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upotrebljava se isključivo za projekt </a:t>
            </a:r>
          </a:p>
          <a:p>
            <a:r>
              <a:rPr lang="pl-PL" b="1" dirty="0">
                <a:latin typeface="Open Sans" panose="020B0606030504020204" pitchFamily="34" charset="0"/>
                <a:ea typeface="Open Sans" panose="020B0606030504020204" pitchFamily="34" charset="0"/>
                <a:cs typeface="Open Sans" panose="020B0606030504020204" pitchFamily="34" charset="0"/>
              </a:rPr>
              <a:t>podporna/pisarniška oprema </a:t>
            </a:r>
            <a:r>
              <a:rPr lang="pl-PL" dirty="0">
                <a:latin typeface="Open Sans" panose="020B0606030504020204" pitchFamily="34" charset="0"/>
                <a:ea typeface="Open Sans" panose="020B0606030504020204" pitchFamily="34" charset="0"/>
                <a:cs typeface="Open Sans" panose="020B0606030504020204" pitchFamily="34" charset="0"/>
              </a:rPr>
              <a:t>če se uporablja izključno za namene projekta, </a:t>
            </a:r>
            <a:r>
              <a:rPr lang="pl-PL" b="1" dirty="0">
                <a:latin typeface="Open Sans" panose="020B0606030504020204" pitchFamily="34" charset="0"/>
                <a:ea typeface="Open Sans" panose="020B0606030504020204" pitchFamily="34" charset="0"/>
                <a:cs typeface="Open Sans" panose="020B0606030504020204" pitchFamily="34" charset="0"/>
              </a:rPr>
              <a:t>amortizacijska doba pa je enaka ali krajša </a:t>
            </a:r>
            <a:r>
              <a:rPr lang="pl-PL" dirty="0">
                <a:latin typeface="Open Sans" panose="020B0606030504020204" pitchFamily="34" charset="0"/>
                <a:ea typeface="Open Sans" panose="020B0606030504020204" pitchFamily="34" charset="0"/>
                <a:cs typeface="Open Sans" panose="020B0606030504020204" pitchFamily="34" charset="0"/>
              </a:rPr>
              <a:t>od trajanja projekta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za podršku/uredska oprema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 se upotrebljava isključivo za projekt,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amortizacije je jednako ili kraće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razdoblja trajanja projekta</a:t>
            </a:r>
          </a:p>
          <a:p>
            <a:endParaRPr lang="pl-PL"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48894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24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STROŠKI AMORTIZACIJE  / TROŠKOVI AMORTIZACIJE</a:t>
            </a:r>
          </a:p>
          <a:p>
            <a:r>
              <a:rPr lang="pl-PL" sz="2600" b="1" dirty="0">
                <a:latin typeface="Open Sans" panose="020B0606030504020204" pitchFamily="34" charset="0"/>
                <a:ea typeface="Open Sans" panose="020B0606030504020204" pitchFamily="34" charset="0"/>
                <a:cs typeface="Open Sans" panose="020B0606030504020204" pitchFamily="34" charset="0"/>
              </a:rPr>
              <a:t>podporna/pisarniška oprema </a:t>
            </a:r>
            <a:r>
              <a:rPr lang="pl-PL" sz="2600" dirty="0">
                <a:latin typeface="Open Sans" panose="020B0606030504020204" pitchFamily="34" charset="0"/>
                <a:ea typeface="Open Sans" panose="020B0606030504020204" pitchFamily="34" charset="0"/>
                <a:cs typeface="Open Sans" panose="020B0606030504020204" pitchFamily="34" charset="0"/>
              </a:rPr>
              <a:t>z ekonomsko življenjsko dobo, ki je </a:t>
            </a:r>
            <a:r>
              <a:rPr lang="pl-PL" sz="2600" b="1" dirty="0">
                <a:latin typeface="Open Sans" panose="020B0606030504020204" pitchFamily="34" charset="0"/>
                <a:ea typeface="Open Sans" panose="020B0606030504020204" pitchFamily="34" charset="0"/>
                <a:cs typeface="Open Sans" panose="020B0606030504020204" pitchFamily="34" charset="0"/>
              </a:rPr>
              <a:t>daljša</a:t>
            </a:r>
            <a:r>
              <a:rPr lang="pl-PL" sz="2600" dirty="0">
                <a:latin typeface="Open Sans" panose="020B0606030504020204" pitchFamily="34" charset="0"/>
                <a:ea typeface="Open Sans" panose="020B0606030504020204" pitchFamily="34" charset="0"/>
                <a:cs typeface="Open Sans" panose="020B0606030504020204" pitchFamily="34" charset="0"/>
              </a:rPr>
              <a:t> od trajanja projekta /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za podršku/uredska oprema</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čiji je ekonomski vijek trajanja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dulji</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od razdoblja trajanja projekta</a:t>
            </a:r>
          </a:p>
          <a:p>
            <a:r>
              <a:rPr lang="pl-PL" sz="2600" b="1" dirty="0">
                <a:latin typeface="Open Sans" panose="020B0606030504020204" pitchFamily="34" charset="0"/>
                <a:ea typeface="Open Sans" panose="020B0606030504020204" pitchFamily="34" charset="0"/>
                <a:cs typeface="Open Sans" panose="020B0606030504020204" pitchFamily="34" charset="0"/>
              </a:rPr>
              <a:t>oprema, ki je že v lasti PP </a:t>
            </a:r>
            <a:r>
              <a:rPr lang="pl-PL" sz="2600" dirty="0">
                <a:latin typeface="Open Sans" panose="020B0606030504020204" pitchFamily="34" charset="0"/>
                <a:ea typeface="Open Sans" panose="020B0606030504020204" pitchFamily="34" charset="0"/>
                <a:cs typeface="Open Sans" panose="020B0606030504020204" pitchFamily="34" charset="0"/>
              </a:rPr>
              <a:t>v primeru, da še </a:t>
            </a:r>
            <a:r>
              <a:rPr lang="pl-PL" sz="2600" b="1" dirty="0">
                <a:latin typeface="Open Sans" panose="020B0606030504020204" pitchFamily="34" charset="0"/>
                <a:ea typeface="Open Sans" panose="020B0606030504020204" pitchFamily="34" charset="0"/>
                <a:cs typeface="Open Sans" panose="020B0606030504020204" pitchFamily="34" charset="0"/>
              </a:rPr>
              <a:t>ni amortizirana </a:t>
            </a:r>
            <a:r>
              <a:rPr lang="pl-PL" sz="2600" dirty="0">
                <a:latin typeface="Open Sans" panose="020B0606030504020204" pitchFamily="34" charset="0"/>
                <a:ea typeface="Open Sans" panose="020B0606030504020204" pitchFamily="34" charset="0"/>
                <a:cs typeface="Open Sans" panose="020B0606030504020204" pitchFamily="34" charset="0"/>
              </a:rPr>
              <a:t>in nakup </a:t>
            </a:r>
            <a:r>
              <a:rPr lang="pl-PL" sz="2600" b="1" dirty="0">
                <a:latin typeface="Open Sans" panose="020B0606030504020204" pitchFamily="34" charset="0"/>
                <a:ea typeface="Open Sans" panose="020B0606030504020204" pitchFamily="34" charset="0"/>
                <a:cs typeface="Open Sans" panose="020B0606030504020204" pitchFamily="34" charset="0"/>
              </a:rPr>
              <a:t>ni bil sofinanciran </a:t>
            </a:r>
            <a:r>
              <a:rPr lang="pl-PL" sz="2600" dirty="0">
                <a:latin typeface="Open Sans" panose="020B0606030504020204" pitchFamily="34" charset="0"/>
                <a:ea typeface="Open Sans" panose="020B0606030504020204" pitchFamily="34" charset="0"/>
                <a:cs typeface="Open Sans" panose="020B0606030504020204" pitchFamily="34" charset="0"/>
              </a:rPr>
              <a:t>iz drugih sredstev EU ali javnih sredstev /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je već u posjedu PP </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ako već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amortizirana</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ako njezina kupnja </a:t>
            </a:r>
            <a:r>
              <a:rPr lang="pl-PL"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već sufinancirana </a:t>
            </a:r>
            <a:r>
              <a:rPr lang="pl-PL"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 drugih EU ili javnih sredstava</a:t>
            </a:r>
          </a:p>
          <a:p>
            <a:endParaRPr lang="pl-PL" sz="2000" u="sng"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9571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951088"/>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b="1" dirty="0">
                <a:latin typeface="Open Sans" panose="020B0606030504020204" pitchFamily="34" charset="0"/>
                <a:ea typeface="Open Sans" panose="020B0606030504020204" pitchFamily="34" charset="0"/>
                <a:cs typeface="Open Sans" panose="020B0606030504020204" pitchFamily="34" charset="0"/>
              </a:rPr>
              <a:t>oprema, ki se delno uporablja za namene projekta  </a:t>
            </a:r>
            <a:r>
              <a:rPr lang="pl-PL" dirty="0">
                <a:latin typeface="Open Sans" panose="020B0606030504020204" pitchFamily="34" charset="0"/>
                <a:ea typeface="Open Sans" panose="020B0606030504020204" pitchFamily="34" charset="0"/>
                <a:cs typeface="Open Sans" panose="020B0606030504020204" pitchFamily="34" charset="0"/>
              </a:rPr>
              <a:t>- sorazmerni delež dejanskih stroškov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oprema, koja se samo djelomično upotrebljava u projektne svrhe </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dio stvarnih troškova se može (razmjerno) raspodijeliti na projekt</a:t>
            </a:r>
          </a:p>
          <a:p>
            <a:r>
              <a:rPr lang="pl-PL" b="1" dirty="0">
                <a:latin typeface="Open Sans" panose="020B0606030504020204" pitchFamily="34" charset="0"/>
                <a:ea typeface="Open Sans" panose="020B0606030504020204" pitchFamily="34" charset="0"/>
                <a:cs typeface="Open Sans" panose="020B0606030504020204" pitchFamily="34" charset="0"/>
              </a:rPr>
              <a:t>rabljena oprema </a:t>
            </a:r>
            <a:r>
              <a:rPr lang="pl-PL" dirty="0">
                <a:latin typeface="Open Sans" panose="020B0606030504020204" pitchFamily="34" charset="0"/>
                <a:ea typeface="Open Sans" panose="020B0606030504020204" pitchFamily="34" charset="0"/>
                <a:cs typeface="Open Sans" panose="020B0606030504020204" pitchFamily="34" charset="0"/>
              </a:rPr>
              <a:t>je upravičena pod pogoji / </a:t>
            </a:r>
            <a:r>
              <a:rPr lang="pl-PL"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rabljene opreme</a:t>
            </a:r>
            <a:r>
              <a:rPr lang="pl-PL"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mogu biti prihvatljivi ako</a:t>
            </a:r>
            <a:r>
              <a:rPr lang="pl-PL"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 ni bila prejeta nobena druga pomoč iz skladov Interreg ali iz drugih skladov EU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 primljena nikakva druga pomoć iz Interreg fondova ili drugih EU fondova;</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njena cena ne presega običajne cene na zadevnem trgu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njena cijena ne premašuje općeprihvaćenu cijenu na odgovarajućem tržištu;</a:t>
            </a:r>
          </a:p>
          <a:p>
            <a:pPr>
              <a:buFont typeface="Wingdings" panose="05000000000000000000" pitchFamily="2" charset="2"/>
              <a:buChar char="ü"/>
            </a:pPr>
            <a:r>
              <a:rPr lang="sl-SI" dirty="0">
                <a:latin typeface="Open Sans" panose="020B0606030504020204" pitchFamily="34" charset="0"/>
                <a:ea typeface="Open Sans" panose="020B0606030504020204" pitchFamily="34" charset="0"/>
                <a:cs typeface="Open Sans" panose="020B0606030504020204" pitchFamily="34" charset="0"/>
              </a:rPr>
              <a:t>ima tehnične značilnosti, potrebne za projekt, in je v skladu z veljavnimi predpisi in standard / </a:t>
            </a:r>
            <a:r>
              <a:rPr lang="sl-SI"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 tehnička svojstva koja su potrebna za projekt i u skladu je s primjenjivim normama i standardima.</a:t>
            </a: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73505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OPREME /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OPREME (4)</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897836" y="1605128"/>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PP zagotovi, da je oprema med izvajanjem projekta </a:t>
            </a:r>
            <a:r>
              <a:rPr lang="pl-PL" sz="2200" b="1" dirty="0">
                <a:latin typeface="Open Sans" panose="020B0606030504020204" pitchFamily="34" charset="0"/>
                <a:ea typeface="Open Sans" panose="020B0606030504020204" pitchFamily="34" charset="0"/>
                <a:cs typeface="Open Sans" panose="020B0606030504020204" pitchFamily="34" charset="0"/>
              </a:rPr>
              <a:t>funkcionalna in se uporablja za namene projekta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dužan je osigurati da je oprema tijekom provedbe projekta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funkcionalna i da se upotrebljava za potrebe projekta</a:t>
            </a:r>
          </a:p>
          <a:p>
            <a:r>
              <a:rPr lang="pl-PL" sz="2200" dirty="0">
                <a:latin typeface="Open Sans" panose="020B0606030504020204" pitchFamily="34" charset="0"/>
                <a:ea typeface="Open Sans" panose="020B0606030504020204" pitchFamily="34" charset="0"/>
                <a:cs typeface="Open Sans" panose="020B0606030504020204" pitchFamily="34" charset="0"/>
              </a:rPr>
              <a:t>PP kot lastnik opreme </a:t>
            </a:r>
            <a:r>
              <a:rPr lang="pl-PL" sz="2200" b="1" dirty="0">
                <a:latin typeface="Open Sans" panose="020B0606030504020204" pitchFamily="34" charset="0"/>
                <a:ea typeface="Open Sans" panose="020B0606030504020204" pitchFamily="34" charset="0"/>
                <a:cs typeface="Open Sans" panose="020B0606030504020204" pitchFamily="34" charset="0"/>
              </a:rPr>
              <a:t>hrani opremo in izvaja vzdrževalna dela </a:t>
            </a:r>
            <a:r>
              <a:rPr lang="pl-PL" sz="2200" dirty="0">
                <a:latin typeface="Open Sans" panose="020B0606030504020204" pitchFamily="34" charset="0"/>
                <a:ea typeface="Open Sans" panose="020B0606030504020204" pitchFamily="34" charset="0"/>
                <a:cs typeface="Open Sans" panose="020B0606030504020204" pitchFamily="34" charset="0"/>
              </a:rPr>
              <a:t>na opremi </a:t>
            </a:r>
            <a:r>
              <a:rPr lang="pl-PL" sz="2200" b="1" dirty="0">
                <a:latin typeface="Open Sans" panose="020B0606030504020204" pitchFamily="34" charset="0"/>
                <a:ea typeface="Open Sans" panose="020B0606030504020204" pitchFamily="34" charset="0"/>
                <a:cs typeface="Open Sans" panose="020B0606030504020204" pitchFamily="34" charset="0"/>
              </a:rPr>
              <a:t>vsaj 5 let od končnega plačila </a:t>
            </a:r>
            <a:r>
              <a:rPr lang="pl-PL" sz="2200" dirty="0">
                <a:latin typeface="Open Sans" panose="020B0606030504020204" pitchFamily="34" charset="0"/>
                <a:ea typeface="Open Sans" panose="020B0606030504020204" pitchFamily="34" charset="0"/>
                <a:cs typeface="Open Sans" panose="020B0606030504020204" pitchFamily="34" charset="0"/>
              </a:rPr>
              <a:t>ali v roku, določenem v pravilih o DP, kjer je to primerno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kao vlasnik opreme dužan je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čuvati opremu u svom posjedu i održavati je minimalno 5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počevši od završne isplate PP ili tijekom razdoblja utvrđenog pravilima o DP, ako je primjenjivo</a:t>
            </a: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Diagram poteka: nadomestni process 4">
            <a:extLst>
              <a:ext uri="{FF2B5EF4-FFF2-40B4-BE49-F238E27FC236}">
                <a16:creationId xmlns:a16="http://schemas.microsoft.com/office/drawing/2014/main" id="{46E3DF1F-155A-DA30-2435-E1007645BE68}"/>
              </a:ext>
            </a:extLst>
          </p:cNvPr>
          <p:cNvSpPr/>
          <p:nvPr/>
        </p:nvSpPr>
        <p:spPr>
          <a:xfrm>
            <a:off x="1277007" y="4444300"/>
            <a:ext cx="9637986"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000" dirty="0">
                <a:solidFill>
                  <a:srgbClr val="FF0000"/>
                </a:solidFill>
                <a:latin typeface="Open Sans" panose="020B0606030504020204" pitchFamily="34" charset="0"/>
                <a:ea typeface="Open Sans" panose="020B0606030504020204" pitchFamily="34" charset="0"/>
                <a:cs typeface="Open Sans" panose="020B0606030504020204" pitchFamily="34" charset="0"/>
              </a:rPr>
              <a:t>opreme ni mogoče nabaviti, najeti ali zakupiti pri drugem PP ali osebju PP v okviru projekta / opremu nije moguće kupiti, unajmiti ni zakupiti od drugog PP ili osoblja partnera unutar projekta</a:t>
            </a:r>
            <a:endParaRPr lang="sl-SI" sz="20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a 6" descr="Badge Cross with solid fill">
            <a:extLst>
              <a:ext uri="{FF2B5EF4-FFF2-40B4-BE49-F238E27FC236}">
                <a16:creationId xmlns:a16="http://schemas.microsoft.com/office/drawing/2014/main" id="{8526A054-0A1F-46E9-9261-0310173781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1443" y="4559125"/>
            <a:ext cx="863426" cy="863426"/>
          </a:xfrm>
          <a:prstGeom prst="rect">
            <a:avLst/>
          </a:prstGeom>
        </p:spPr>
      </p:pic>
    </p:spTree>
    <p:extLst>
      <p:ext uri="{BB962C8B-B14F-4D97-AF65-F5344CB8AC3E}">
        <p14:creationId xmlns:p14="http://schemas.microsoft.com/office/powerpoint/2010/main" val="3340374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pl-PL" sz="2400" dirty="0">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nakup zemljišča (ne presega </a:t>
            </a:r>
            <a:r>
              <a:rPr lang="sl-SI" sz="2400" dirty="0">
                <a:latin typeface="Open Sans" panose="020B0606030504020204" pitchFamily="34" charset="0"/>
                <a:ea typeface="Open Sans" panose="020B0606030504020204" pitchFamily="34" charset="0"/>
                <a:cs typeface="Open Sans" panose="020B0606030504020204" pitchFamily="34" charset="0"/>
              </a:rPr>
              <a:t>10 % vseh upravičenih izdatkov za projekt) </a:t>
            </a:r>
            <a:r>
              <a:rPr lang="pl-PL" sz="2400" dirty="0">
                <a:latin typeface="Open Sans" panose="020B0606030504020204" pitchFamily="34" charset="0"/>
                <a:ea typeface="Open Sans" panose="020B0606030504020204" pitchFamily="34" charset="0"/>
                <a:cs typeface="Open Sans" panose="020B0606030504020204" pitchFamily="34" charset="0"/>
              </a:rPr>
              <a:t>/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kupnja zemljišta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 premašuje 10 % od ukupnih prihvatljivih troškova projekta)</a:t>
            </a:r>
            <a:endPar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pl-PL" sz="2400" dirty="0">
                <a:latin typeface="Open Sans" panose="020B0606030504020204" pitchFamily="34" charset="0"/>
                <a:ea typeface="Open Sans" panose="020B0606030504020204" pitchFamily="34" charset="0"/>
                <a:cs typeface="Open Sans" panose="020B0606030504020204" pitchFamily="34" charset="0"/>
              </a:rPr>
              <a:t>gradbeni material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građevinski materijal</a:t>
            </a:r>
          </a:p>
          <a:p>
            <a:r>
              <a:rPr lang="pl-PL" sz="2400" dirty="0">
                <a:latin typeface="Open Sans" panose="020B0606030504020204" pitchFamily="34" charset="0"/>
                <a:ea typeface="Open Sans" panose="020B0606030504020204" pitchFamily="34" charset="0"/>
                <a:cs typeface="Open Sans" panose="020B0606030504020204" pitchFamily="34" charset="0"/>
              </a:rPr>
              <a:t>delovna sila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rada</a:t>
            </a:r>
          </a:p>
          <a:p>
            <a:r>
              <a:rPr lang="pl-PL" sz="2400" dirty="0">
                <a:latin typeface="Open Sans" panose="020B0606030504020204" pitchFamily="34" charset="0"/>
                <a:ea typeface="Open Sans" panose="020B0606030504020204" pitchFamily="34" charset="0"/>
                <a:cs typeface="Open Sans" panose="020B0606030504020204" pitchFamily="34" charset="0"/>
              </a:rPr>
              <a:t>posebni ukrepi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specijalizirane intervencije (npr. sanacija tla, razminiranje)</a:t>
            </a:r>
            <a:endParaRPr lang="pl-PL"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75431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Content Placeholder 2">
            <a:extLst>
              <a:ext uri="{FF2B5EF4-FFF2-40B4-BE49-F238E27FC236}">
                <a16:creationId xmlns:a16="http://schemas.microsoft.com/office/drawing/2014/main" id="{72D1FEB3-6183-794B-834A-BDEC0FE77725}"/>
              </a:ext>
            </a:extLst>
          </p:cNvPr>
          <p:cNvSpPr txBox="1">
            <a:spLocks/>
          </p:cNvSpPr>
          <p:nvPr/>
        </p:nvSpPr>
        <p:spPr>
          <a:xfrm>
            <a:off x="957471" y="1612229"/>
            <a:ext cx="10515600" cy="5236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2400" dirty="0">
                <a:latin typeface="Open Sans" panose="020B0606030504020204" pitchFamily="34" charset="0"/>
                <a:ea typeface="Open Sans" panose="020B0606030504020204" pitchFamily="34" charset="0"/>
                <a:cs typeface="Open Sans" panose="020B0606030504020204" pitchFamily="34" charset="0"/>
              </a:rPr>
              <a:t>IZDATKI /</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01488" y="2135909"/>
            <a:ext cx="10515600" cy="366962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000" dirty="0">
                <a:latin typeface="Open Sans" panose="020B0606030504020204" pitchFamily="34" charset="0"/>
                <a:ea typeface="Open Sans" panose="020B0606030504020204" pitchFamily="34" charset="0"/>
                <a:cs typeface="Open Sans" panose="020B0606030504020204" pitchFamily="34" charset="0"/>
              </a:rPr>
              <a:t>se nanašajo na stroške izvajanja projekta </a:t>
            </a:r>
            <a:r>
              <a:rPr lang="sl-SI" sz="2000" b="1" dirty="0">
                <a:latin typeface="Open Sans" panose="020B0606030504020204" pitchFamily="34" charset="0"/>
                <a:ea typeface="Open Sans" panose="020B0606030504020204" pitchFamily="34" charset="0"/>
                <a:cs typeface="Open Sans" panose="020B0606030504020204" pitchFamily="34" charset="0"/>
              </a:rPr>
              <a:t>v zadnji veljavni prijavnici </a:t>
            </a:r>
            <a:r>
              <a:rPr lang="sl-SI" sz="2000" dirty="0">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odnose se na troškove provedbe projekta u </a:t>
            </a:r>
            <a:r>
              <a:rPr lang="pl-PL"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zadnjoj valjanoj verziji obrasca za prijavu</a:t>
            </a:r>
            <a:endParaRPr lang="pl-PL" sz="20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se nanašajo na projektne dejavnosti, ki </a:t>
            </a:r>
            <a:r>
              <a:rPr lang="sl-SI" sz="2000" b="1" dirty="0">
                <a:latin typeface="Open Sans" panose="020B0606030504020204" pitchFamily="34" charset="0"/>
                <a:ea typeface="Open Sans" panose="020B0606030504020204" pitchFamily="34" charset="0"/>
                <a:cs typeface="Open Sans" panose="020B0606030504020204" pitchFamily="34" charset="0"/>
              </a:rPr>
              <a:t>niso prejele podpore iz drugih skladov EU </a:t>
            </a:r>
            <a:r>
              <a:rPr lang="sl-SI" sz="2000" dirty="0">
                <a:latin typeface="Open Sans" panose="020B0606030504020204" pitchFamily="34" charset="0"/>
                <a:ea typeface="Open Sans" panose="020B0606030504020204" pitchFamily="34" charset="0"/>
                <a:cs typeface="Open Sans" panose="020B0606030504020204" pitchFamily="34" charset="0"/>
              </a:rPr>
              <a:t>ali drugih prispevkov tretjih oseb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odnose se na projektne aktivnosti,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 primile potporu iz drugih EU fondova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ili druge doprinose trećih strana</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so </a:t>
            </a:r>
            <a:r>
              <a:rPr lang="sl-SI" sz="2000" b="1" dirty="0">
                <a:latin typeface="Open Sans" panose="020B0606030504020204" pitchFamily="34" charset="0"/>
                <a:ea typeface="Open Sans" panose="020B0606030504020204" pitchFamily="34" charset="0"/>
                <a:cs typeface="Open Sans" panose="020B0606030504020204" pitchFamily="34" charset="0"/>
              </a:rPr>
              <a:t>bistvenega pomena za doseganje projektnih ciljev/učinkov </a:t>
            </a:r>
            <a:r>
              <a:rPr lang="sl-SI" sz="2000" dirty="0">
                <a:latin typeface="Open Sans" panose="020B0606030504020204" pitchFamily="34" charset="0"/>
                <a:ea typeface="Open Sans" panose="020B0606030504020204" pitchFamily="34" charset="0"/>
                <a:cs typeface="Open Sans" panose="020B0606030504020204" pitchFamily="34" charset="0"/>
              </a:rPr>
              <a:t>in ne bi nastali, če projekt ne bi bil izveden /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ključni su za postignuće projektnih ciljeva/ishoda</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ne bi nastali da projekt nije proveden</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so </a:t>
            </a:r>
            <a:r>
              <a:rPr lang="sl-SI" sz="2000" b="1" dirty="0">
                <a:latin typeface="Open Sans" panose="020B0606030504020204" pitchFamily="34" charset="0"/>
                <a:ea typeface="Open Sans" panose="020B0606030504020204" pitchFamily="34" charset="0"/>
                <a:cs typeface="Open Sans" panose="020B0606030504020204" pitchFamily="34" charset="0"/>
              </a:rPr>
              <a:t>v skladu z načelom dejanskih stroškov</a:t>
            </a:r>
            <a:r>
              <a:rPr lang="sl-SI" sz="2000" dirty="0">
                <a:latin typeface="Open Sans" panose="020B0606030504020204" pitchFamily="34" charset="0"/>
                <a:ea typeface="Open Sans" panose="020B0606030504020204" pitchFamily="34" charset="0"/>
                <a:cs typeface="Open Sans" panose="020B0606030504020204" pitchFamily="34" charset="0"/>
              </a:rPr>
              <a:t>, razen stroškov, izračunanih kot poenostavljene možnosti obračunavanja stroškov / </a:t>
            </a:r>
            <a:r>
              <a:rPr lang="sl-SI"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a:t>
            </a:r>
            <a:r>
              <a:rPr lang="hr-HR" sz="20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skladu su s načelom stvarnih troškova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osim troškova izračunatih s pomoću pojednostavljenih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mogućnosti obračuna troškova</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2252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pl-PL"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22" name="Slika 21">
            <a:extLst>
              <a:ext uri="{FF2B5EF4-FFF2-40B4-BE49-F238E27FC236}">
                <a16:creationId xmlns:a16="http://schemas.microsoft.com/office/drawing/2014/main" id="{BBD08530-B131-8F53-7253-DE78218481AC}"/>
              </a:ext>
            </a:extLst>
          </p:cNvPr>
          <p:cNvPicPr>
            <a:picLocks noChangeAspect="1"/>
          </p:cNvPicPr>
          <p:nvPr/>
        </p:nvPicPr>
        <p:blipFill>
          <a:blip r:embed="rId3"/>
          <a:stretch>
            <a:fillRect/>
          </a:stretch>
        </p:blipFill>
        <p:spPr>
          <a:xfrm>
            <a:off x="8021627" y="4141076"/>
            <a:ext cx="1293644" cy="1598886"/>
          </a:xfrm>
          <a:prstGeom prst="rect">
            <a:avLst/>
          </a:prstGeom>
        </p:spPr>
      </p:pic>
      <p:sp>
        <p:nvSpPr>
          <p:cNvPr id="23" name="Pravokotnik: zaokroženi vogali 22">
            <a:extLst>
              <a:ext uri="{FF2B5EF4-FFF2-40B4-BE49-F238E27FC236}">
                <a16:creationId xmlns:a16="http://schemas.microsoft.com/office/drawing/2014/main" id="{B4B53359-1D73-7FBC-A43B-8C804904BA82}"/>
              </a:ext>
            </a:extLst>
          </p:cNvPr>
          <p:cNvSpPr/>
          <p:nvPr/>
        </p:nvSpPr>
        <p:spPr>
          <a:xfrm>
            <a:off x="7483408" y="1524601"/>
            <a:ext cx="3541986" cy="2616475"/>
          </a:xfrm>
          <a:prstGeom prst="roundRect">
            <a:avLst/>
          </a:prstGeom>
          <a:solidFill>
            <a:schemeClr val="accent6">
              <a:lumMod val="40000"/>
              <a:lumOff val="6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študije, presoje vplivov na okolje, arhitekturne ali inženirske dejavnosti / </a:t>
            </a:r>
            <a:r>
              <a:rPr lang="pl-PL"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troškovi studija, procjene utjecaja na okoliš, aktivnosti povezane s arhitektima i inženjerima</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Pravokotnik 23">
            <a:extLst>
              <a:ext uri="{FF2B5EF4-FFF2-40B4-BE49-F238E27FC236}">
                <a16:creationId xmlns:a16="http://schemas.microsoft.com/office/drawing/2014/main" id="{6927BF21-7ED7-C1C3-1357-4F68BF87B016}"/>
              </a:ext>
            </a:extLst>
          </p:cNvPr>
          <p:cNvSpPr/>
          <p:nvPr/>
        </p:nvSpPr>
        <p:spPr>
          <a:xfrm>
            <a:off x="4183117" y="1826358"/>
            <a:ext cx="2522483" cy="1334774"/>
          </a:xfrm>
          <a:prstGeom prst="rect">
            <a:avLst/>
          </a:prstGeom>
          <a:solidFill>
            <a:schemeClr val="accent2">
              <a:lumMod val="60000"/>
              <a:lumOff val="40000"/>
            </a:schemeClr>
          </a:solidFill>
          <a:ln w="1905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dirty="0">
                <a:solidFill>
                  <a:schemeClr val="tx1"/>
                </a:solidFill>
              </a:rPr>
              <a:t>Stroški zunanjih strokovnjakov in storitev / </a:t>
            </a:r>
            <a:r>
              <a:rPr lang="sl-SI" i="1" dirty="0" err="1">
                <a:solidFill>
                  <a:schemeClr val="tx1"/>
                </a:solidFill>
              </a:rPr>
              <a:t>troškovi</a:t>
            </a:r>
            <a:r>
              <a:rPr lang="sl-SI" i="1" dirty="0">
                <a:solidFill>
                  <a:schemeClr val="tx1"/>
                </a:solidFill>
              </a:rPr>
              <a:t> </a:t>
            </a:r>
            <a:r>
              <a:rPr lang="sl-SI" i="1" dirty="0" err="1">
                <a:solidFill>
                  <a:schemeClr val="tx1"/>
                </a:solidFill>
              </a:rPr>
              <a:t>vanjsih</a:t>
            </a:r>
            <a:r>
              <a:rPr lang="sl-SI" i="1" dirty="0">
                <a:solidFill>
                  <a:schemeClr val="tx1"/>
                </a:solidFill>
              </a:rPr>
              <a:t> </a:t>
            </a:r>
            <a:r>
              <a:rPr lang="sl-SI" i="1" dirty="0" err="1">
                <a:solidFill>
                  <a:schemeClr val="tx1"/>
                </a:solidFill>
              </a:rPr>
              <a:t>stručnjaka</a:t>
            </a:r>
            <a:r>
              <a:rPr lang="sl-SI" i="1" dirty="0">
                <a:solidFill>
                  <a:schemeClr val="tx1"/>
                </a:solidFill>
              </a:rPr>
              <a:t> i usluga</a:t>
            </a:r>
          </a:p>
        </p:txBody>
      </p:sp>
      <p:sp>
        <p:nvSpPr>
          <p:cNvPr id="25" name="Pravokotnik 24">
            <a:extLst>
              <a:ext uri="{FF2B5EF4-FFF2-40B4-BE49-F238E27FC236}">
                <a16:creationId xmlns:a16="http://schemas.microsoft.com/office/drawing/2014/main" id="{0566A17C-77B5-F4F0-CF3F-75B9F9AEAAAB}"/>
              </a:ext>
            </a:extLst>
          </p:cNvPr>
          <p:cNvSpPr/>
          <p:nvPr/>
        </p:nvSpPr>
        <p:spPr>
          <a:xfrm>
            <a:off x="4217624" y="3971056"/>
            <a:ext cx="2522483" cy="133477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Stroški osebja / </a:t>
            </a:r>
          </a:p>
          <a:p>
            <a:pPr algn="ctr"/>
            <a:r>
              <a:rPr lang="sl-SI" sz="2000"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troškovi</a:t>
            </a:r>
            <a:r>
              <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sl-SI" sz="2000" i="1" dirty="0" err="1">
                <a:solidFill>
                  <a:schemeClr val="tx1"/>
                </a:solidFill>
                <a:latin typeface="Open Sans" panose="020B0606030504020204" pitchFamily="34" charset="0"/>
                <a:ea typeface="Open Sans" panose="020B0606030504020204" pitchFamily="34" charset="0"/>
                <a:cs typeface="Open Sans" panose="020B0606030504020204" pitchFamily="34" charset="0"/>
              </a:rPr>
              <a:t>osoblja</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ravokotnik: zaokroženi vogali 17">
            <a:extLst>
              <a:ext uri="{FF2B5EF4-FFF2-40B4-BE49-F238E27FC236}">
                <a16:creationId xmlns:a16="http://schemas.microsoft.com/office/drawing/2014/main" id="{DA765814-6650-6B39-090E-6A4DEA342321}"/>
              </a:ext>
            </a:extLst>
          </p:cNvPr>
          <p:cNvSpPr/>
          <p:nvPr/>
        </p:nvSpPr>
        <p:spPr>
          <a:xfrm>
            <a:off x="957471" y="1797868"/>
            <a:ext cx="2567720" cy="1264910"/>
          </a:xfrm>
          <a:prstGeom prst="roundRect">
            <a:avLst/>
          </a:prstGeom>
          <a:solidFill>
            <a:schemeClr val="accent6">
              <a:lumMod val="60000"/>
              <a:lumOff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l-SI"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gradbeni nadzor / </a:t>
            </a:r>
          </a:p>
          <a:p>
            <a:pPr algn="ctr"/>
            <a:r>
              <a:rPr lang="pl-PL" sz="2000" i="1" dirty="0">
                <a:solidFill>
                  <a:schemeClr val="tx1"/>
                </a:solidFill>
                <a:latin typeface="Open Sans" panose="020B0606030504020204" pitchFamily="34" charset="0"/>
                <a:ea typeface="Open Sans" panose="020B0606030504020204" pitchFamily="34" charset="0"/>
                <a:cs typeface="Open Sans" panose="020B0606030504020204" pitchFamily="34" charset="0"/>
              </a:rPr>
              <a:t>nadzor gradnje</a:t>
            </a:r>
            <a:endParaRPr lang="sl-SI" sz="2000" i="1"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7" name="Slika 26" descr="Pens and rulers">
            <a:extLst>
              <a:ext uri="{FF2B5EF4-FFF2-40B4-BE49-F238E27FC236}">
                <a16:creationId xmlns:a16="http://schemas.microsoft.com/office/drawing/2014/main" id="{4313C96C-446E-7D54-DD00-30A8C6D00B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9887" y="4313800"/>
            <a:ext cx="1686494" cy="1124329"/>
          </a:xfrm>
          <a:prstGeom prst="rect">
            <a:avLst/>
          </a:prstGeom>
        </p:spPr>
      </p:pic>
      <p:pic>
        <p:nvPicPr>
          <p:cNvPr id="29" name="Slika 28" descr="Safety professional in front of power plant">
            <a:extLst>
              <a:ext uri="{FF2B5EF4-FFF2-40B4-BE49-F238E27FC236}">
                <a16:creationId xmlns:a16="http://schemas.microsoft.com/office/drawing/2014/main" id="{8299D1CC-EBC8-4F1A-9589-6ADF05DC34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517" y="3429000"/>
            <a:ext cx="2217085" cy="1480353"/>
          </a:xfrm>
          <a:prstGeom prst="rect">
            <a:avLst/>
          </a:prstGeom>
        </p:spPr>
      </p:pic>
      <p:cxnSp>
        <p:nvCxnSpPr>
          <p:cNvPr id="34" name="Raven puščični povezovalnik 33">
            <a:extLst>
              <a:ext uri="{FF2B5EF4-FFF2-40B4-BE49-F238E27FC236}">
                <a16:creationId xmlns:a16="http://schemas.microsoft.com/office/drawing/2014/main" id="{A8B4E226-6E95-F5ED-C895-29DD2E52DED8}"/>
              </a:ext>
            </a:extLst>
          </p:cNvPr>
          <p:cNvCxnSpPr>
            <a:cxnSpLocks/>
            <a:endCxn id="25" idx="3"/>
          </p:cNvCxnSpPr>
          <p:nvPr/>
        </p:nvCxnSpPr>
        <p:spPr>
          <a:xfrm flipH="1">
            <a:off x="6740107" y="3942317"/>
            <a:ext cx="833843" cy="696126"/>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6" name="Raven puščični povezovalnik 35">
            <a:extLst>
              <a:ext uri="{FF2B5EF4-FFF2-40B4-BE49-F238E27FC236}">
                <a16:creationId xmlns:a16="http://schemas.microsoft.com/office/drawing/2014/main" id="{54F3A3C6-F738-6211-A17B-A55D32730B20}"/>
              </a:ext>
            </a:extLst>
          </p:cNvPr>
          <p:cNvCxnSpPr>
            <a:cxnSpLocks/>
          </p:cNvCxnSpPr>
          <p:nvPr/>
        </p:nvCxnSpPr>
        <p:spPr>
          <a:xfrm flipH="1">
            <a:off x="6705599" y="2617076"/>
            <a:ext cx="777809"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9" name="Raven puščični povezovalnik 38">
            <a:extLst>
              <a:ext uri="{FF2B5EF4-FFF2-40B4-BE49-F238E27FC236}">
                <a16:creationId xmlns:a16="http://schemas.microsoft.com/office/drawing/2014/main" id="{19976FB4-B3B5-260D-B8CE-0A65F8A33034}"/>
              </a:ext>
            </a:extLst>
          </p:cNvPr>
          <p:cNvCxnSpPr>
            <a:cxnSpLocks/>
            <a:stCxn id="18" idx="3"/>
          </p:cNvCxnSpPr>
          <p:nvPr/>
        </p:nvCxnSpPr>
        <p:spPr>
          <a:xfrm>
            <a:off x="3525191" y="2430323"/>
            <a:ext cx="657925" cy="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671963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STROŠKI ZA INFRASTRUKTURO IN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GRADNJE/ </a:t>
            </a:r>
            <a:r>
              <a:rPr kumimoji="0" lang="pl-PL"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TROŠKOVI INFRASTRUKTURE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2800" b="1" i="0" u="none" strike="noStrike" kern="1200" cap="none" spc="0" normalizeH="0" baseline="0" noProof="0" dirty="0">
                <a:ln>
                  <a:noFill/>
                </a:ln>
                <a:solidFill>
                  <a:srgbClr val="4472C4">
                    <a:lumMod val="75000"/>
                  </a:srgbClr>
                </a:solidFill>
                <a:effectLst/>
                <a:uLnTx/>
                <a:uFillTx/>
                <a:latin typeface="Open Sans" panose="020B0606030504020204" pitchFamily="34" charset="0"/>
                <a:ea typeface="Open Sans" panose="020B0606030504020204" pitchFamily="34" charset="0"/>
                <a:cs typeface="Open Sans" panose="020B0606030504020204" pitchFamily="34" charset="0"/>
              </a:rPr>
              <a:t>I RADOVA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04326"/>
            <a:ext cx="10515600" cy="40264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stroški za infrastrukturo in gradnje </a:t>
            </a:r>
            <a:r>
              <a:rPr lang="pl-PL" sz="2200" b="1" dirty="0">
                <a:latin typeface="Open Sans" panose="020B0606030504020204" pitchFamily="34" charset="0"/>
                <a:ea typeface="Open Sans" panose="020B0606030504020204" pitchFamily="34" charset="0"/>
                <a:cs typeface="Open Sans" panose="020B0606030504020204" pitchFamily="34" charset="0"/>
              </a:rPr>
              <a:t>izven programskega območja niso upravičeni</a:t>
            </a:r>
            <a:r>
              <a:rPr lang="pl-PL" sz="2200" dirty="0">
                <a:latin typeface="Open Sans" panose="020B0606030504020204" pitchFamily="34" charset="0"/>
                <a:ea typeface="Open Sans" panose="020B0606030504020204" pitchFamily="34" charset="0"/>
                <a:cs typeface="Open Sans" panose="020B0606030504020204" pitchFamily="34" charset="0"/>
              </a:rPr>
              <a:t>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za infrastrukturu i radove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izvan programskog područja nisu prihvatljivi</a:t>
            </a:r>
          </a:p>
          <a:p>
            <a:r>
              <a:rPr lang="pl-PL" sz="2200" dirty="0">
                <a:latin typeface="Open Sans" panose="020B0606030504020204" pitchFamily="34" charset="0"/>
                <a:ea typeface="Open Sans" panose="020B0606030504020204" pitchFamily="34" charset="0"/>
                <a:cs typeface="Open Sans" panose="020B0606030504020204" pitchFamily="34" charset="0"/>
              </a:rPr>
              <a:t>kjer je to potrebno, morajo </a:t>
            </a:r>
            <a:r>
              <a:rPr lang="pl-PL" sz="2200" b="1" dirty="0">
                <a:latin typeface="Open Sans" panose="020B0606030504020204" pitchFamily="34" charset="0"/>
                <a:ea typeface="Open Sans" panose="020B0606030504020204" pitchFamily="34" charset="0"/>
                <a:cs typeface="Open Sans" panose="020B0606030504020204" pitchFamily="34" charset="0"/>
              </a:rPr>
              <a:t>gradnje predhodno odobriti ustrezni organi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gdje je to potrebno, radove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prethodno moraju odobriti nacionalna / regionalna / lokalna tijela </a:t>
            </a:r>
          </a:p>
          <a:p>
            <a:r>
              <a:rPr lang="pl-PL" sz="2200" dirty="0">
                <a:latin typeface="Open Sans" panose="020B0606030504020204" pitchFamily="34" charset="0"/>
                <a:ea typeface="Open Sans" panose="020B0606030504020204" pitchFamily="34" charset="0"/>
                <a:cs typeface="Open Sans" panose="020B0606030504020204" pitchFamily="34" charset="0"/>
              </a:rPr>
              <a:t>zemljišče in/ali zgradbe, morajo biti </a:t>
            </a:r>
            <a:r>
              <a:rPr lang="pl-PL" sz="2200" b="1" dirty="0">
                <a:latin typeface="Open Sans" panose="020B0606030504020204" pitchFamily="34" charset="0"/>
                <a:ea typeface="Open Sans" panose="020B0606030504020204" pitchFamily="34" charset="0"/>
                <a:cs typeface="Open Sans" panose="020B0606030504020204" pitchFamily="34" charset="0"/>
              </a:rPr>
              <a:t>v lasti PP </a:t>
            </a:r>
            <a:r>
              <a:rPr lang="pl-PL" sz="2200" dirty="0">
                <a:latin typeface="Open Sans" panose="020B0606030504020204" pitchFamily="34" charset="0"/>
                <a:ea typeface="Open Sans" panose="020B0606030504020204" pitchFamily="34" charset="0"/>
                <a:cs typeface="Open Sans" panose="020B0606030504020204" pitchFamily="34" charset="0"/>
              </a:rPr>
              <a:t>ali pa mora obstajati </a:t>
            </a:r>
            <a:r>
              <a:rPr lang="pl-PL" sz="2200" b="1" dirty="0">
                <a:latin typeface="Open Sans" panose="020B0606030504020204" pitchFamily="34" charset="0"/>
                <a:ea typeface="Open Sans" panose="020B0606030504020204" pitchFamily="34" charset="0"/>
                <a:cs typeface="Open Sans" panose="020B0606030504020204" pitchFamily="34" charset="0"/>
              </a:rPr>
              <a:t>dolgoročni pravno zavezujoč sporazum, ki velja še vsaj 5 let </a:t>
            </a:r>
            <a:r>
              <a:rPr lang="pl-PL" sz="2200" dirty="0">
                <a:latin typeface="Open Sans" panose="020B0606030504020204" pitchFamily="34" charset="0"/>
                <a:ea typeface="Open Sans" panose="020B0606030504020204" pitchFamily="34" charset="0"/>
                <a:cs typeface="Open Sans" panose="020B0606030504020204" pitchFamily="34" charset="0"/>
              </a:rPr>
              <a:t>po končnem plačilu PP (oz. kot je to določeno v pravilih za DP)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zemljište i/ili zgrade gdje moraju biti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vlasništvu PP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ili mora postojati ugovor o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dugoročnom najmu (koji vrijedi najmanje 5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nakon posljednje isplate PP ili unutar vremenskog razdoblja definiranog u pravilima o DP)</a:t>
            </a:r>
          </a:p>
        </p:txBody>
      </p:sp>
      <p:pic>
        <p:nvPicPr>
          <p:cNvPr id="3" name="Slika 2">
            <a:extLst>
              <a:ext uri="{FF2B5EF4-FFF2-40B4-BE49-F238E27FC236}">
                <a16:creationId xmlns:a16="http://schemas.microsoft.com/office/drawing/2014/main" id="{04638B56-7031-C57A-317C-42B019F8DDDF}"/>
              </a:ext>
            </a:extLst>
          </p:cNvPr>
          <p:cNvPicPr>
            <a:picLocks noChangeAspect="1"/>
          </p:cNvPicPr>
          <p:nvPr/>
        </p:nvPicPr>
        <p:blipFill>
          <a:blip r:embed="rId3"/>
          <a:stretch>
            <a:fillRect/>
          </a:stretch>
        </p:blipFill>
        <p:spPr>
          <a:xfrm>
            <a:off x="229877" y="1421547"/>
            <a:ext cx="1097375" cy="1097375"/>
          </a:xfrm>
          <a:prstGeom prst="rect">
            <a:avLst/>
          </a:prstGeom>
        </p:spPr>
      </p:pic>
    </p:spTree>
    <p:extLst>
      <p:ext uri="{BB962C8B-B14F-4D97-AF65-F5344CB8AC3E}">
        <p14:creationId xmlns:p14="http://schemas.microsoft.com/office/powerpoint/2010/main" val="2344982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107674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STROŠKI ZA INFRASTRUKTURO IN </a:t>
            </a:r>
          </a:p>
          <a:p>
            <a:r>
              <a:rPr lang="pl-PL" sz="2800" b="1" dirty="0">
                <a:latin typeface="Open Sans" panose="020B0606030504020204" pitchFamily="34" charset="0"/>
                <a:ea typeface="Open Sans" panose="020B0606030504020204" pitchFamily="34" charset="0"/>
                <a:cs typeface="Open Sans" panose="020B0606030504020204" pitchFamily="34" charset="0"/>
              </a:rPr>
              <a:t>GRADNJE/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INFRASTRUKTURE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 RADOVA (4)</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41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200" dirty="0">
                <a:latin typeface="Open Sans" panose="020B0606030504020204" pitchFamily="34" charset="0"/>
                <a:ea typeface="Open Sans" panose="020B0606030504020204" pitchFamily="34" charset="0"/>
                <a:cs typeface="Open Sans" panose="020B0606030504020204" pitchFamily="34" charset="0"/>
              </a:rPr>
              <a:t>PP mora izvajati </a:t>
            </a:r>
            <a:r>
              <a:rPr lang="pl-PL" sz="2200" b="1" dirty="0">
                <a:latin typeface="Open Sans" panose="020B0606030504020204" pitchFamily="34" charset="0"/>
                <a:ea typeface="Open Sans" panose="020B0606030504020204" pitchFamily="34" charset="0"/>
                <a:cs typeface="Open Sans" panose="020B0606030504020204" pitchFamily="34" charset="0"/>
              </a:rPr>
              <a:t>vzdrževalna dela na investiciji v času trajanja projekta </a:t>
            </a:r>
            <a:r>
              <a:rPr lang="pl-PL" sz="2200" dirty="0">
                <a:latin typeface="Open Sans" panose="020B0606030504020204" pitchFamily="34" charset="0"/>
                <a:ea typeface="Open Sans" panose="020B0606030504020204" pitchFamily="34" charset="0"/>
                <a:cs typeface="Open Sans" panose="020B0606030504020204" pitchFamily="34" charset="0"/>
              </a:rPr>
              <a:t>in še </a:t>
            </a:r>
            <a:r>
              <a:rPr lang="pl-PL" sz="2200" b="1" dirty="0">
                <a:latin typeface="Open Sans" panose="020B0606030504020204" pitchFamily="34" charset="0"/>
                <a:ea typeface="Open Sans" panose="020B0606030504020204" pitchFamily="34" charset="0"/>
                <a:cs typeface="Open Sans" panose="020B0606030504020204" pitchFamily="34" charset="0"/>
              </a:rPr>
              <a:t>vsaj pet let </a:t>
            </a:r>
            <a:r>
              <a:rPr lang="pl-PL" sz="2200" dirty="0">
                <a:latin typeface="Open Sans" panose="020B0606030504020204" pitchFamily="34" charset="0"/>
                <a:ea typeface="Open Sans" panose="020B0606030504020204" pitchFamily="34" charset="0"/>
                <a:cs typeface="Open Sans" panose="020B0606030504020204" pitchFamily="34" charset="0"/>
              </a:rPr>
              <a:t>od končnega plačila PP ali v roku, določenem v pravilih o DP, kjer je to primerno/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dužan je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izvoditi radove održavanja na investiciji tijekom provedbe projekta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 minimalno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pet godina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počevši od završne isplate PP ili tijekom razdoblja utvrđenog pravilima o DP, ako je primjenjivo</a:t>
            </a:r>
          </a:p>
          <a:p>
            <a:r>
              <a:rPr lang="pl-PL" sz="2200" dirty="0">
                <a:latin typeface="Open Sans" panose="020B0606030504020204" pitchFamily="34" charset="0"/>
                <a:ea typeface="Open Sans" panose="020B0606030504020204" pitchFamily="34" charset="0"/>
                <a:cs typeface="Open Sans" panose="020B0606030504020204" pitchFamily="34" charset="0"/>
              </a:rPr>
              <a:t>če so infrastruktura in gradnje </a:t>
            </a:r>
            <a:r>
              <a:rPr lang="pl-PL" sz="2200" b="1" dirty="0">
                <a:latin typeface="Open Sans" panose="020B0606030504020204" pitchFamily="34" charset="0"/>
                <a:ea typeface="Open Sans" panose="020B0606030504020204" pitchFamily="34" charset="0"/>
                <a:cs typeface="Open Sans" panose="020B0606030504020204" pitchFamily="34" charset="0"/>
              </a:rPr>
              <a:t>del večje naložbe</a:t>
            </a:r>
            <a:r>
              <a:rPr lang="pl-PL" sz="2200" dirty="0">
                <a:latin typeface="Open Sans" panose="020B0606030504020204" pitchFamily="34" charset="0"/>
                <a:ea typeface="Open Sans" panose="020B0606030504020204" pitchFamily="34" charset="0"/>
                <a:cs typeface="Open Sans" panose="020B0606030504020204" pitchFamily="34" charset="0"/>
              </a:rPr>
              <a:t>, ki se financira iz drugih virov, mora biti </a:t>
            </a:r>
            <a:r>
              <a:rPr lang="pl-PL" sz="2200" b="1" dirty="0">
                <a:latin typeface="Open Sans" panose="020B0606030504020204" pitchFamily="34" charset="0"/>
                <a:ea typeface="Open Sans" panose="020B0606030504020204" pitchFamily="34" charset="0"/>
                <a:cs typeface="Open Sans" panose="020B0606030504020204" pitchFamily="34" charset="0"/>
              </a:rPr>
              <a:t>del, ki ga financira IP SI-HR projekt, jasno in nedvoumno določljiv</a:t>
            </a:r>
            <a:r>
              <a:rPr lang="pl-PL" sz="2200" dirty="0">
                <a:latin typeface="Open Sans" panose="020B0606030504020204" pitchFamily="34" charset="0"/>
                <a:ea typeface="Open Sans" panose="020B0606030504020204" pitchFamily="34" charset="0"/>
                <a:cs typeface="Open Sans" panose="020B0606030504020204" pitchFamily="34" charset="0"/>
              </a:rPr>
              <a:t>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slučaju da su infrastruktura i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radovi dio većeg infrastrukturnog ulaganja</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koje se financira iz drugih izvora,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dio koji financira IP SI-HR mora biti moguće jasno i nedvosmisleno identificirati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(npr. projektne aktivnosti koje se financiraju iz projekta, postotak ukupne vrijednosti ugovora) </a:t>
            </a:r>
          </a:p>
        </p:txBody>
      </p:sp>
    </p:spTree>
    <p:extLst>
      <p:ext uri="{BB962C8B-B14F-4D97-AF65-F5344CB8AC3E}">
        <p14:creationId xmlns:p14="http://schemas.microsoft.com/office/powerpoint/2010/main" val="33076788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1076742"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UPORABA LOGOTIPA (TABLE)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PRIMIJENA LOGOTIPA (PANOI)</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2" y="1690688"/>
            <a:ext cx="4188508" cy="411384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dirty="0">
                <a:latin typeface="Open Sans" panose="020B0606030504020204" pitchFamily="34" charset="0"/>
                <a:ea typeface="Open Sans" panose="020B0606030504020204" pitchFamily="34" charset="0"/>
                <a:cs typeface="Open Sans" panose="020B0606030504020204" pitchFamily="34" charset="0"/>
              </a:rPr>
              <a:t>v primeru projektov, ki vključujejo fizične naložbe ali nakup opreme </a:t>
            </a:r>
            <a:r>
              <a:rPr lang="sl-SI" sz="2200" b="1" dirty="0">
                <a:latin typeface="Open Sans" panose="020B0606030504020204" pitchFamily="34" charset="0"/>
                <a:ea typeface="Open Sans" panose="020B0606030504020204" pitchFamily="34" charset="0"/>
                <a:cs typeface="Open Sans" panose="020B0606030504020204" pitchFamily="34" charset="0"/>
              </a:rPr>
              <a:t>v vrednosti nad 100.000 EUR </a:t>
            </a:r>
            <a:r>
              <a:rPr lang="sl-SI" sz="2200" dirty="0">
                <a:latin typeface="Open Sans" panose="020B0606030504020204" pitchFamily="34" charset="0"/>
                <a:ea typeface="Open Sans" panose="020B0606030504020204" pitchFamily="34" charset="0"/>
                <a:cs typeface="Open Sans" panose="020B0606030504020204" pitchFamily="34" charset="0"/>
              </a:rPr>
              <a:t>je treba postaviti </a:t>
            </a:r>
            <a:r>
              <a:rPr lang="sl-SI" sz="2200" b="1" dirty="0">
                <a:latin typeface="Open Sans" panose="020B0606030504020204" pitchFamily="34" charset="0"/>
                <a:ea typeface="Open Sans" panose="020B0606030504020204" pitchFamily="34" charset="0"/>
                <a:cs typeface="Open Sans" panose="020B0606030504020204" pitchFamily="34" charset="0"/>
              </a:rPr>
              <a:t>trajne plošče ali table</a:t>
            </a:r>
            <a:r>
              <a:rPr lang="sl-SI" sz="2200" dirty="0">
                <a:latin typeface="Open Sans" panose="020B0606030504020204" pitchFamily="34" charset="0"/>
                <a:ea typeface="Open Sans" panose="020B0606030504020204" pitchFamily="34" charset="0"/>
                <a:cs typeface="Open Sans" panose="020B0606030504020204" pitchFamily="34" charset="0"/>
              </a:rPr>
              <a:t> na lokacijah </a:t>
            </a:r>
            <a:r>
              <a:rPr lang="pl-PL" sz="2200" dirty="0">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slučaju projekata koji uključuju fizička ulaganja ili nabavu opreme ukupne vrijednosti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veće od 100.000 EUR</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projekt mora postaviti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trajne ploče ili panoe</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 lokacijama</a:t>
            </a:r>
            <a:endPar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54FE34F9-E1D2-26D1-E90B-E3CA6F3CDA22}"/>
              </a:ext>
            </a:extLst>
          </p:cNvPr>
          <p:cNvPicPr>
            <a:picLocks noChangeAspect="1"/>
          </p:cNvPicPr>
          <p:nvPr/>
        </p:nvPicPr>
        <p:blipFill>
          <a:blip r:embed="rId3"/>
          <a:stretch>
            <a:fillRect/>
          </a:stretch>
        </p:blipFill>
        <p:spPr>
          <a:xfrm>
            <a:off x="5384521" y="2023750"/>
            <a:ext cx="5730737" cy="2810500"/>
          </a:xfrm>
          <a:prstGeom prst="rect">
            <a:avLst/>
          </a:prstGeom>
          <a:effectLst>
            <a:outerShdw blurRad="50800" dist="50800" dir="5400000" algn="ctr" rotWithShape="0">
              <a:srgbClr val="00579D"/>
            </a:outerShdw>
          </a:effectLst>
        </p:spPr>
      </p:pic>
    </p:spTree>
    <p:extLst>
      <p:ext uri="{BB962C8B-B14F-4D97-AF65-F5344CB8AC3E}">
        <p14:creationId xmlns:p14="http://schemas.microsoft.com/office/powerpoint/2010/main" val="28873055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396329" cy="1411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40 % PAVŠALNA STOPNJA ZA DRUGE </a:t>
            </a:r>
          </a:p>
          <a:p>
            <a:r>
              <a:rPr lang="pl-PL" sz="2800" b="1" dirty="0">
                <a:latin typeface="Open Sans" panose="020B0606030504020204" pitchFamily="34" charset="0"/>
                <a:ea typeface="Open Sans" panose="020B0606030504020204" pitchFamily="34" charset="0"/>
                <a:cs typeface="Open Sans" panose="020B0606030504020204" pitchFamily="34" charset="0"/>
              </a:rPr>
              <a:t>STROŠKE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FIKSNA STOPA OD 40% ZA </a:t>
            </a:r>
          </a:p>
          <a:p>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OSTALE TROŠKOVE</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600" b="1" dirty="0">
                <a:solidFill>
                  <a:schemeClr val="accent6">
                    <a:lumMod val="75000"/>
                  </a:schemeClr>
                </a:solidFill>
                <a:latin typeface="Open Sans" panose="020B0606030504020204" pitchFamily="34" charset="0"/>
                <a:ea typeface="Open Sans" panose="020B0606030504020204" pitchFamily="34" charset="0"/>
                <a:cs typeface="Open Sans" panose="020B0606030504020204" pitchFamily="34" charset="0"/>
              </a:rPr>
              <a:t>STROŠKOVNI NAČRT SESTAVLJAJO / PRORAČUN PP SADRŽAVA:</a:t>
            </a:r>
          </a:p>
          <a:p>
            <a:pPr>
              <a:buFont typeface="Wingdings" panose="05000000000000000000" pitchFamily="2" charset="2"/>
              <a:buChar char="ü"/>
            </a:pPr>
            <a:r>
              <a:rPr lang="sl-SI" sz="2200" b="1" dirty="0">
                <a:latin typeface="Open Sans" panose="020B0606030504020204" pitchFamily="34" charset="0"/>
                <a:ea typeface="Open Sans" panose="020B0606030504020204" pitchFamily="34" charset="0"/>
                <a:cs typeface="Open Sans" panose="020B0606030504020204" pitchFamily="34" charset="0"/>
              </a:rPr>
              <a:t>stroški osebja </a:t>
            </a:r>
            <a:r>
              <a:rPr lang="sl-SI" sz="2200" dirty="0">
                <a:latin typeface="Open Sans" panose="020B0606030504020204" pitchFamily="34" charset="0"/>
                <a:ea typeface="Open Sans" panose="020B0606030504020204" pitchFamily="34" charset="0"/>
                <a:cs typeface="Open Sans" panose="020B0606030504020204" pitchFamily="34" charset="0"/>
              </a:rPr>
              <a:t>(dejanski stroški) /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endParaRPr lang="sl-SI" sz="2200" b="1" i="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ü"/>
            </a:pPr>
            <a:r>
              <a:rPr lang="sl-SI" sz="2200" b="1" dirty="0">
                <a:latin typeface="Open Sans" panose="020B0606030504020204" pitchFamily="34" charset="0"/>
                <a:ea typeface="Open Sans" panose="020B0606030504020204" pitchFamily="34" charset="0"/>
                <a:cs typeface="Open Sans" panose="020B0606030504020204" pitchFamily="34" charset="0"/>
              </a:rPr>
              <a:t>vsi ostali stroški </a:t>
            </a:r>
            <a:r>
              <a:rPr lang="sl-SI" sz="2200" dirty="0">
                <a:latin typeface="Open Sans" panose="020B0606030504020204" pitchFamily="34" charset="0"/>
                <a:ea typeface="Open Sans" panose="020B0606030504020204" pitchFamily="34" charset="0"/>
                <a:cs typeface="Open Sans" panose="020B0606030504020204" pitchFamily="34" charset="0"/>
              </a:rPr>
              <a:t>v okviru 40 % pavšalne stopnje / </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ostale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okviru 40% fiksne stope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uredske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administrativne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putovanja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smještaja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vanjskih</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stručnjaka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usluga,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opreme,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infrastrukturne  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radova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t>
            </a:r>
          </a:p>
          <a:p>
            <a:r>
              <a:rPr lang="sl-SI" sz="2200" b="1" dirty="0">
                <a:latin typeface="Open Sans" panose="020B0606030504020204" pitchFamily="34" charset="0"/>
                <a:ea typeface="Open Sans" panose="020B0606030504020204" pitchFamily="34" charset="0"/>
                <a:cs typeface="Open Sans" panose="020B0606030504020204" pitchFamily="34" charset="0"/>
              </a:rPr>
              <a:t>poročajo se samo stroški osebja /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izvještavaju</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se samo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osoblja</a:t>
            </a:r>
            <a:endPar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primerna za projekte, ki imajo velik delež stroškov osebja /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prikladna za projekte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visok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udio</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ni primerna za projekte, ki imajo  velike naložbe ali imajo majhen delež stroškov plač /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nije</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prikladna za projekte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velika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ulaganja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ili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imaju</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nizak</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udio</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2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plaća</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fika 2" descr="Badge Tick1 with solid fill">
            <a:extLst>
              <a:ext uri="{FF2B5EF4-FFF2-40B4-BE49-F238E27FC236}">
                <a16:creationId xmlns:a16="http://schemas.microsoft.com/office/drawing/2014/main" id="{354A620A-8AD6-9B50-E30A-409FDE738E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6173" y="4313481"/>
            <a:ext cx="440513" cy="440513"/>
          </a:xfrm>
          <a:prstGeom prst="rect">
            <a:avLst/>
          </a:prstGeom>
        </p:spPr>
      </p:pic>
      <p:pic>
        <p:nvPicPr>
          <p:cNvPr id="5" name="Grafika 4" descr="Badge Cross with solid fill">
            <a:extLst>
              <a:ext uri="{FF2B5EF4-FFF2-40B4-BE49-F238E27FC236}">
                <a16:creationId xmlns:a16="http://schemas.microsoft.com/office/drawing/2014/main" id="{25EA2B5B-FD55-1F3B-EEC5-22493A1A6F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6173" y="4968588"/>
            <a:ext cx="453041" cy="453041"/>
          </a:xfrm>
          <a:prstGeom prst="rect">
            <a:avLst/>
          </a:prstGeom>
        </p:spPr>
      </p:pic>
    </p:spTree>
    <p:extLst>
      <p:ext uri="{BB962C8B-B14F-4D97-AF65-F5344CB8AC3E}">
        <p14:creationId xmlns:p14="http://schemas.microsoft.com/office/powerpoint/2010/main" val="18361749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(1)</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za naročila &lt; 10.000 EUR (brez DDV) </a:t>
            </a:r>
            <a:r>
              <a:rPr lang="sl-SI" sz="2400" dirty="0">
                <a:latin typeface="Open Sans" panose="020B0606030504020204" pitchFamily="34" charset="0"/>
                <a:ea typeface="Open Sans" panose="020B0606030504020204" pitchFamily="34" charset="0"/>
                <a:cs typeface="Open Sans" panose="020B0606030504020204" pitchFamily="34" charset="0"/>
              </a:rPr>
              <a:t>projektnemu partnerju ni treba predložiti dokumentacije v zvezi s posebnim izbirnim postopkom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ugovore &lt;10.000 EUR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bez</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PDV-a)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projektni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dužni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dostaviti dokumente u vezi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postupkom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odabira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b="1" dirty="0">
                <a:latin typeface="Open Sans" panose="020B0606030504020204" pitchFamily="34" charset="0"/>
                <a:ea typeface="Open Sans" panose="020B0606030504020204" pitchFamily="34" charset="0"/>
                <a:cs typeface="Open Sans" panose="020B0606030504020204" pitchFamily="34" charset="0"/>
              </a:rPr>
              <a:t>za naročila ≥10.000 EUR (brez DDV) </a:t>
            </a:r>
            <a:r>
              <a:rPr lang="sl-SI" sz="2400" dirty="0">
                <a:latin typeface="Open Sans" panose="020B0606030504020204" pitchFamily="34" charset="0"/>
                <a:ea typeface="Open Sans" panose="020B0606030504020204" pitchFamily="34" charset="0"/>
                <a:cs typeface="Open Sans" panose="020B0606030504020204" pitchFamily="34" charset="0"/>
              </a:rPr>
              <a:t>projektni partner izvede in dokumentira ustrezne tržne raziskave (npr. zahteva vsaj tri ponudbe) ter to dokumentacijo tudi predloži pri poročanju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 ugovore ≥ 10.000 EUR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bez</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PDV-a)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projektni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partneri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pružiti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dokaze o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odgovarajućem</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istraživanju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tržišta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74677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239201"/>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(2)</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b="1" dirty="0">
                <a:latin typeface="Open Sans" panose="020B0606030504020204" pitchFamily="34" charset="0"/>
                <a:ea typeface="Open Sans" panose="020B0606030504020204" pitchFamily="34" charset="0"/>
                <a:cs typeface="Open Sans" panose="020B0606030504020204" pitchFamily="34" charset="0"/>
              </a:rPr>
              <a:t>javni organi in druge institucije</a:t>
            </a:r>
            <a:r>
              <a:rPr lang="sl-SI" sz="2400" dirty="0">
                <a:latin typeface="Open Sans" panose="020B0606030504020204" pitchFamily="34" charset="0"/>
                <a:ea typeface="Open Sans" panose="020B0606030504020204" pitchFamily="34" charset="0"/>
                <a:cs typeface="Open Sans" panose="020B0606030504020204" pitchFamily="34" charset="0"/>
              </a:rPr>
              <a:t>, ki so zavezani k upoštevanju zakonodaje s področja javnega naročanja morajo upoštevati </a:t>
            </a:r>
            <a:r>
              <a:rPr lang="sl-SI" sz="2400" b="1" dirty="0">
                <a:latin typeface="Open Sans" panose="020B0606030504020204" pitchFamily="34" charset="0"/>
                <a:ea typeface="Open Sans" panose="020B0606030504020204" pitchFamily="34" charset="0"/>
                <a:cs typeface="Open Sans" panose="020B0606030504020204" pitchFamily="34" charset="0"/>
              </a:rPr>
              <a:t>veljavna pravila in načela javnega naročanja</a:t>
            </a:r>
            <a:r>
              <a:rPr lang="sl-SI" sz="2400" dirty="0">
                <a:latin typeface="Open Sans" panose="020B0606030504020204" pitchFamily="34" charset="0"/>
                <a:ea typeface="Open Sans" panose="020B0606030504020204" pitchFamily="34" charset="0"/>
                <a:cs typeface="Open Sans" panose="020B0606030504020204" pitchFamily="34" charset="0"/>
              </a:rPr>
              <a:t>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tijela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druge institucije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obuhvaćene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zakonodavstvom s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područja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dužna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su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postupati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skladu s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primjenjivim</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a:t>
            </a:r>
          </a:p>
          <a:p>
            <a:r>
              <a:rPr lang="sl-SI" sz="2400" b="1" dirty="0">
                <a:latin typeface="Open Sans" panose="020B0606030504020204" pitchFamily="34" charset="0"/>
                <a:ea typeface="Open Sans" panose="020B0606030504020204" pitchFamily="34" charset="0"/>
                <a:cs typeface="Open Sans" panose="020B0606030504020204" pitchFamily="34" charset="0"/>
              </a:rPr>
              <a:t>institucije, ki ne spadajo v področje uporabe zakonodaje o javnem naročanju </a:t>
            </a:r>
            <a:r>
              <a:rPr lang="sl-SI" sz="2400" dirty="0">
                <a:latin typeface="Open Sans" panose="020B0606030504020204" pitchFamily="34" charset="0"/>
                <a:ea typeface="Open Sans" panose="020B0606030504020204" pitchFamily="34" charset="0"/>
                <a:cs typeface="Open Sans" panose="020B0606030504020204" pitchFamily="34" charset="0"/>
              </a:rPr>
              <a:t>morajo dokazati, da so bila s projektom povezana naročila oddana v skladu z veljavnimi </a:t>
            </a:r>
            <a:r>
              <a:rPr lang="sl-SI" sz="2400" b="1" dirty="0">
                <a:latin typeface="Open Sans" panose="020B0606030504020204" pitchFamily="34" charset="0"/>
                <a:ea typeface="Open Sans" panose="020B0606030504020204" pitchFamily="34" charset="0"/>
                <a:cs typeface="Open Sans" panose="020B0606030504020204" pitchFamily="34" charset="0"/>
              </a:rPr>
              <a:t>nacionalnimi pravili in načeli dobrega finančnega upravljanja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nstitucije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obuhvaćene</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zakonodavstvom s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područja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javne nabave</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dokazati na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koji</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način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dodjeljuju</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ugovore u vezi s projektom u skladu s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relevantnim nacionalnim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dobrog</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financijskog</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upravljanja</a:t>
            </a:r>
            <a:endParaRPr lang="en-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2523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l-PL" sz="2800" b="1" dirty="0">
                <a:latin typeface="Open Sans" panose="020B0606030504020204" pitchFamily="34" charset="0"/>
                <a:ea typeface="Open Sans" panose="020B0606030504020204" pitchFamily="34" charset="0"/>
                <a:cs typeface="Open Sans" panose="020B0606030504020204" pitchFamily="34" charset="0"/>
              </a:rPr>
              <a:t>JAVNA NAROČILA / </a:t>
            </a:r>
            <a:r>
              <a:rPr lang="pl-PL"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JAVNA NABAVA (3)</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600" dirty="0">
                <a:latin typeface="Open Sans" panose="020B0606030504020204" pitchFamily="34" charset="0"/>
                <a:ea typeface="Open Sans" panose="020B0606030504020204" pitchFamily="34" charset="0"/>
                <a:cs typeface="Open Sans" panose="020B0606030504020204" pitchFamily="34" charset="0"/>
              </a:rPr>
              <a:t>izvzetje iz pravil o javnem naročanju – </a:t>
            </a:r>
            <a:r>
              <a:rPr lang="sl-SI" sz="2600" b="1" dirty="0">
                <a:latin typeface="Open Sans" panose="020B0606030504020204" pitchFamily="34" charset="0"/>
                <a:ea typeface="Open Sans" panose="020B0606030504020204" pitchFamily="34" charset="0"/>
                <a:cs typeface="Open Sans" panose="020B0606030504020204" pitchFamily="34" charset="0"/>
              </a:rPr>
              <a:t>„in house“ sklepanje pogodb </a:t>
            </a:r>
            <a:r>
              <a:rPr lang="sl-SI" sz="2600" dirty="0">
                <a:latin typeface="Open Sans" panose="020B0606030504020204" pitchFamily="34" charset="0"/>
                <a:ea typeface="Open Sans" panose="020B0606030504020204" pitchFamily="34" charset="0"/>
                <a:cs typeface="Open Sans" panose="020B0606030504020204" pitchFamily="34" charset="0"/>
              </a:rPr>
              <a:t>med naročniki v javnem sektorju v skladu z evropsko in nacionalno zakonodajo /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izuzeća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iz pravila javne nabave  - </a:t>
            </a:r>
            <a:r>
              <a:rPr lang="sl-SI"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„in-house“ </a:t>
            </a:r>
            <a:r>
              <a:rPr lang="sl-SI" sz="2600" b="1"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sklapanje</a:t>
            </a:r>
            <a:r>
              <a:rPr lang="sl-SI" sz="26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ugovora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između</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subjekata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unutar</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javnog</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sektora</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sukladno</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europskom</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a:t>
            </a:r>
            <a:r>
              <a:rPr lang="sl-SI" sz="26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nacionalnom</a:t>
            </a:r>
            <a:r>
              <a:rPr lang="sl-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zakonodavstvu</a:t>
            </a:r>
          </a:p>
          <a:p>
            <a:pPr marL="0" indent="0">
              <a:buNone/>
            </a:pPr>
            <a:endParaRPr lang="en-SI" sz="26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Diagram poteka: nadomestni process 2">
            <a:extLst>
              <a:ext uri="{FF2B5EF4-FFF2-40B4-BE49-F238E27FC236}">
                <a16:creationId xmlns:a16="http://schemas.microsoft.com/office/drawing/2014/main" id="{C79CC34C-8530-ACD8-B144-3DE564249E92}"/>
              </a:ext>
            </a:extLst>
          </p:cNvPr>
          <p:cNvSpPr/>
          <p:nvPr/>
        </p:nvSpPr>
        <p:spPr>
          <a:xfrm>
            <a:off x="1641847" y="4127508"/>
            <a:ext cx="8067637" cy="1093076"/>
          </a:xfrm>
          <a:prstGeom prst="flowChartAlternateProcess">
            <a:avLst/>
          </a:prstGeom>
          <a:solidFill>
            <a:schemeClr val="accent6">
              <a:lumMod val="60000"/>
              <a:lumOff val="40000"/>
            </a:schemeClr>
          </a:solidFill>
          <a:ln w="190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pl-PL" sz="24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projektni partnerji ≠ zunanji strokovnjaki/ponudniki / </a:t>
            </a:r>
          </a:p>
          <a:p>
            <a:r>
              <a:rPr lang="pl-PL" sz="2400" dirty="0">
                <a:solidFill>
                  <a:srgbClr val="FF0000"/>
                </a:solidFill>
                <a:latin typeface="Open Sans" panose="020B0606030504020204" pitchFamily="34" charset="0"/>
                <a:ea typeface="Open Sans" panose="020B0606030504020204" pitchFamily="34" charset="0"/>
                <a:cs typeface="Open Sans" panose="020B0606030504020204" pitchFamily="34" charset="0"/>
              </a:rPr>
              <a:t>projektni partneri ≠ vanjski stručnjaci/dobavljači</a:t>
            </a:r>
            <a:endParaRPr lang="sl-SI" sz="24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7" name="Grafika 6" descr="Badge Cross with solid fill">
            <a:extLst>
              <a:ext uri="{FF2B5EF4-FFF2-40B4-BE49-F238E27FC236}">
                <a16:creationId xmlns:a16="http://schemas.microsoft.com/office/drawing/2014/main" id="{1A1E3D48-25DE-B669-1694-93C360B39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7471" y="4242333"/>
            <a:ext cx="863426" cy="863426"/>
          </a:xfrm>
          <a:prstGeom prst="rect">
            <a:avLst/>
          </a:prstGeom>
        </p:spPr>
      </p:pic>
    </p:spTree>
    <p:extLst>
      <p:ext uri="{BB962C8B-B14F-4D97-AF65-F5344CB8AC3E}">
        <p14:creationId xmlns:p14="http://schemas.microsoft.com/office/powerpoint/2010/main" val="2101544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4D490403-F13E-E74A-B1F6-08279374656E}"/>
              </a:ext>
            </a:extLst>
          </p:cNvPr>
          <p:cNvSpPr txBox="1">
            <a:spLocks/>
          </p:cNvSpPr>
          <p:nvPr/>
        </p:nvSpPr>
        <p:spPr>
          <a:xfrm>
            <a:off x="957471" y="2153617"/>
            <a:ext cx="10515600" cy="3419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pPr marL="0" indent="0" algn="ctr">
              <a:buFont typeface="Arial" panose="020B0604020202020204" pitchFamily="34" charset="0"/>
              <a:buNone/>
            </a:pPr>
            <a:r>
              <a:rPr lang="sl-SI" sz="4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HVALA ZA VAŠO POZORNOST</a:t>
            </a:r>
          </a:p>
          <a:p>
            <a:pPr marL="0" indent="0" algn="ctr">
              <a:buFont typeface="Arial" panose="020B0604020202020204" pitchFamily="34" charset="0"/>
              <a:buNone/>
            </a:pPr>
            <a:r>
              <a:rPr lang="sl-SI" sz="4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HVALA VAM NA PAŽNJI</a:t>
            </a:r>
            <a:endParaRPr lang="en-SI" sz="4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19772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04326"/>
            <a:ext cx="10515600" cy="412793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latin typeface="Open Sans" panose="020B0606030504020204" pitchFamily="34" charset="0"/>
                <a:ea typeface="Open Sans" panose="020B0606030504020204" pitchFamily="34" charset="0"/>
                <a:cs typeface="Open Sans" panose="020B0606030504020204" pitchFamily="34" charset="0"/>
              </a:rPr>
              <a:t>PP je te stroške imel in plačal </a:t>
            </a:r>
            <a:r>
              <a:rPr lang="sl-SI" sz="2200" dirty="0">
                <a:latin typeface="Open Sans" panose="020B0606030504020204" pitchFamily="34" charset="0"/>
                <a:ea typeface="Open Sans" panose="020B0606030504020204" pitchFamily="34" charset="0"/>
                <a:cs typeface="Open Sans" panose="020B0606030504020204" pitchFamily="34" charset="0"/>
              </a:rPr>
              <a:t>za dejavnosti, navedene </a:t>
            </a:r>
            <a:r>
              <a:rPr lang="sl-SI" sz="2200" b="1" dirty="0">
                <a:latin typeface="Open Sans" panose="020B0606030504020204" pitchFamily="34" charset="0"/>
                <a:ea typeface="Open Sans" panose="020B0606030504020204" pitchFamily="34" charset="0"/>
                <a:cs typeface="Open Sans" panose="020B0606030504020204" pitchFamily="34" charset="0"/>
              </a:rPr>
              <a:t>v zadnji odobreni prijavnici</a:t>
            </a:r>
            <a:r>
              <a:rPr lang="sl-SI" sz="2200" dirty="0">
                <a:latin typeface="Open Sans" panose="020B0606030504020204" pitchFamily="34" charset="0"/>
                <a:ea typeface="Open Sans" panose="020B0606030504020204" pitchFamily="34" charset="0"/>
                <a:cs typeface="Open Sans" panose="020B0606030504020204" pitchFamily="34" charset="0"/>
              </a:rPr>
              <a:t>, v obdobju med </a:t>
            </a:r>
            <a:r>
              <a:rPr lang="sl-SI" sz="2200" b="1" dirty="0">
                <a:latin typeface="Open Sans" panose="020B0606030504020204" pitchFamily="34" charset="0"/>
                <a:ea typeface="Open Sans" panose="020B0606030504020204" pitchFamily="34" charset="0"/>
                <a:cs typeface="Open Sans" panose="020B0606030504020204" pitchFamily="34" charset="0"/>
              </a:rPr>
              <a:t>datumom začetka in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kot določeno v pogodbi o sofinanciranju ESRR / </a:t>
            </a:r>
            <a:r>
              <a:rPr lang="sl-SI"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nastali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 i plaćeni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strane PP za aktivnosti navedene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zadnjoj valjanoj verziji obrasca za prijavu</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u razdoblju između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datuma početka i datuma završetka projekta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kako je navedeno u ugovoru o sufinanciranju EFRR</a:t>
            </a:r>
            <a:r>
              <a:rPr lang="hr-HR"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200" dirty="0">
                <a:latin typeface="Open Sans" panose="020B0606030504020204" pitchFamily="34" charset="0"/>
                <a:ea typeface="Open Sans" panose="020B0606030504020204" pitchFamily="34" charset="0"/>
                <a:cs typeface="Open Sans" panose="020B0606030504020204" pitchFamily="34" charset="0"/>
              </a:rPr>
              <a:t>so zavedeni v računovodskih izkazih PP na podlagi </a:t>
            </a:r>
            <a:r>
              <a:rPr lang="sl-SI" sz="2200" b="1" dirty="0">
                <a:latin typeface="Open Sans" panose="020B0606030504020204" pitchFamily="34" charset="0"/>
                <a:ea typeface="Open Sans" panose="020B0606030504020204" pitchFamily="34" charset="0"/>
                <a:cs typeface="Open Sans" panose="020B0606030504020204" pitchFamily="34" charset="0"/>
              </a:rPr>
              <a:t>ločene računovodske evidence </a:t>
            </a:r>
            <a:r>
              <a:rPr lang="sl-SI" sz="2200" dirty="0">
                <a:latin typeface="Open Sans" panose="020B0606030504020204" pitchFamily="34" charset="0"/>
                <a:ea typeface="Open Sans" panose="020B0606030504020204" pitchFamily="34" charset="0"/>
                <a:cs typeface="Open Sans" panose="020B0606030504020204" pitchFamily="34" charset="0"/>
              </a:rPr>
              <a:t>in/ali ustrezne računovodske kode za projekt /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registrirani su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računima PP putem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zasebne računovodstvene evidencije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i/ili odgovarajućih računovodstvenih kodova za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a:t>
            </a:r>
            <a:endPar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dirty="0">
                <a:latin typeface="Open Sans" panose="020B0606030504020204" pitchFamily="34" charset="0"/>
                <a:ea typeface="Open Sans" panose="020B0606030504020204" pitchFamily="34" charset="0"/>
                <a:cs typeface="Open Sans" panose="020B0606030504020204" pitchFamily="34" charset="0"/>
              </a:rPr>
              <a:t>niso v nasprotju z nobenim posebnim merilom za upravičenost, ki se uporablja za </a:t>
            </a:r>
            <a:r>
              <a:rPr lang="sl-SI" sz="2200" b="1" dirty="0">
                <a:latin typeface="Open Sans" panose="020B0606030504020204" pitchFamily="34" charset="0"/>
                <a:ea typeface="Open Sans" panose="020B0606030504020204" pitchFamily="34" charset="0"/>
                <a:cs typeface="Open Sans" panose="020B0606030504020204" pitchFamily="34" charset="0"/>
              </a:rPr>
              <a:t>zadevno kategorijo stroškov </a:t>
            </a:r>
            <a:r>
              <a:rPr lang="sl-SI" sz="2200" dirty="0">
                <a:latin typeface="Open Sans" panose="020B0606030504020204" pitchFamily="34" charset="0"/>
                <a:ea typeface="Open Sans" panose="020B0606030504020204" pitchFamily="34" charset="0"/>
                <a:cs typeface="Open Sans" panose="020B0606030504020204" pitchFamily="34" charset="0"/>
              </a:rPr>
              <a:t>/</a:t>
            </a:r>
            <a:r>
              <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nisu u suprotnosti s drugim kriterijima prihvatljivosti koji se primjenjuje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 odgovarajuće kategorije troškova</a:t>
            </a:r>
            <a:endParaRPr lang="hr-HR" sz="22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2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93214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SPLOŠNE ZAHTEVE O UPRAVIČENOSTI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OPĆI ZAHTJEVI O PRIHVATLJIVOSTI (3)</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777050"/>
            <a:ext cx="10515600" cy="385917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računi in dokazila so na voljo </a:t>
            </a:r>
            <a:r>
              <a:rPr lang="sl-SI" sz="2400" b="1" dirty="0">
                <a:latin typeface="Open Sans" panose="020B0606030504020204" pitchFamily="34" charset="0"/>
                <a:ea typeface="Open Sans" panose="020B0606030504020204" pitchFamily="34" charset="0"/>
                <a:cs typeface="Open Sans" panose="020B0606030504020204" pitchFamily="34" charset="0"/>
              </a:rPr>
              <a:t>v skenirani obliki v Jems-u</a:t>
            </a:r>
            <a:r>
              <a:rPr lang="sl-SI" sz="2400" dirty="0">
                <a:latin typeface="Open Sans" panose="020B0606030504020204" pitchFamily="34" charset="0"/>
                <a:ea typeface="Open Sans" panose="020B0606030504020204" pitchFamily="34" charset="0"/>
                <a:cs typeface="Open Sans" panose="020B0606030504020204" pitchFamily="34" charset="0"/>
              </a:rPr>
              <a:t>, izvirniki se lahko preverjajo na kraju samem /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skenirane verzije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računa i popratnih dokumenata </a:t>
            </a:r>
            <a:r>
              <a:rPr lang="sl-SI"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dostupne su u sustavu Jems</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originali se mogu provjeriti na licu mjesta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so v skladu </a:t>
            </a:r>
            <a:r>
              <a:rPr lang="sl-SI" sz="2400" b="1" dirty="0">
                <a:latin typeface="Open Sans" panose="020B0606030504020204" pitchFamily="34" charset="0"/>
                <a:ea typeface="Open Sans" panose="020B0606030504020204" pitchFamily="34" charset="0"/>
                <a:cs typeface="Open Sans" panose="020B0606030504020204" pitchFamily="34" charset="0"/>
              </a:rPr>
              <a:t>z načeli javnega naročanja</a:t>
            </a:r>
            <a:r>
              <a:rPr lang="sl-SI" sz="2400" dirty="0">
                <a:latin typeface="Open Sans" panose="020B0606030504020204" pitchFamily="34" charset="0"/>
                <a:ea typeface="Open Sans" panose="020B0606030504020204" pitchFamily="34" charset="0"/>
                <a:cs typeface="Open Sans" panose="020B0606030504020204" pitchFamily="34" charset="0"/>
              </a:rPr>
              <a:t>, ki veljajo za vse PP, ne glede na njihov pravni status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skladu su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 načelima javne nabave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koja se primjenjuju na sve PP bez obzira na njihov pravni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status</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so bili </a:t>
            </a:r>
            <a:r>
              <a:rPr lang="sl-SI" sz="2400" b="1" dirty="0">
                <a:latin typeface="Open Sans" panose="020B0606030504020204" pitchFamily="34" charset="0"/>
                <a:ea typeface="Open Sans" panose="020B0606030504020204" pitchFamily="34" charset="0"/>
                <a:cs typeface="Open Sans" panose="020B0606030504020204" pitchFamily="34" charset="0"/>
              </a:rPr>
              <a:t>potrjeni s strani nacionalnega kontrolorja </a:t>
            </a:r>
            <a:r>
              <a:rPr lang="sl-SI" sz="2400" dirty="0">
                <a:latin typeface="Open Sans" panose="020B0606030504020204" pitchFamily="34" charset="0"/>
                <a:ea typeface="Open Sans" panose="020B0606030504020204" pitchFamily="34" charset="0"/>
                <a:cs typeface="Open Sans" panose="020B0606030504020204" pitchFamily="34" charset="0"/>
              </a:rPr>
              <a:t>/ </a:t>
            </a:r>
            <a:r>
              <a:rPr lang="pl-PL"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potvrdio ih je nacionalni kontrolor</a:t>
            </a:r>
            <a:endParaRPr lang="sl-SI" sz="2400" b="1"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izdatki morajo izpolnjevati </a:t>
            </a:r>
            <a:r>
              <a:rPr lang="sl-SI" sz="2400" b="1" dirty="0">
                <a:latin typeface="Open Sans" panose="020B0606030504020204" pitchFamily="34" charset="0"/>
                <a:ea typeface="Open Sans" panose="020B0606030504020204" pitchFamily="34" charset="0"/>
                <a:cs typeface="Open Sans" panose="020B0606030504020204" pitchFamily="34" charset="0"/>
              </a:rPr>
              <a:t>načela dobrega finančnega upravljanja </a:t>
            </a:r>
            <a:r>
              <a:rPr lang="sl-SI" sz="2400" dirty="0">
                <a:latin typeface="Open Sans" panose="020B0606030504020204" pitchFamily="34" charset="0"/>
                <a:ea typeface="Open Sans" panose="020B0606030504020204" pitchFamily="34" charset="0"/>
                <a:cs typeface="Open Sans" panose="020B0606030504020204" pitchFamily="34" charset="0"/>
              </a:rPr>
              <a:t>- gospodarnosti, učinkovitosti in uspešnosti /</a:t>
            </a:r>
            <a:r>
              <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moraju biti u skladu s </a:t>
            </a:r>
            <a:r>
              <a:rPr lang="hr-HR" sz="24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načelima dobrog financijskog upravljanja</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 ekonomičnosti, učinkovitosti i djelotvornosti</a:t>
            </a: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525898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NEUPRAVIČENI STROŠKI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NEPRIHVATLJIVI TROŠKOVI (1)</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527689"/>
            <a:ext cx="10515600" cy="42588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400" dirty="0">
                <a:latin typeface="Open Sans" panose="020B0606030504020204" pitchFamily="34" charset="0"/>
                <a:ea typeface="Open Sans" panose="020B0606030504020204" pitchFamily="34" charset="0"/>
                <a:cs typeface="Open Sans" panose="020B0606030504020204" pitchFamily="34" charset="0"/>
              </a:rPr>
              <a:t>sponzorstva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sponzorstva</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prispevki v naravi / </a:t>
            </a:r>
            <a:r>
              <a:rPr lang="pl-PL"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doprinosi u naravi </a:t>
            </a:r>
          </a:p>
          <a:p>
            <a:r>
              <a:rPr lang="sl-SI" sz="2400" dirty="0">
                <a:latin typeface="Open Sans" panose="020B0606030504020204" pitchFamily="34" charset="0"/>
                <a:ea typeface="Open Sans" panose="020B0606030504020204" pitchFamily="34" charset="0"/>
                <a:cs typeface="Open Sans" panose="020B0606030504020204" pitchFamily="34" charset="0"/>
              </a:rPr>
              <a:t>globe, denarne kazni in izdatki za pravne spore in sodne postopke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globe,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novčane kazne i troškovi pravnih sporova i parnica</a:t>
            </a:r>
          </a:p>
          <a:p>
            <a:r>
              <a:rPr lang="sl-SI" sz="2400" dirty="0">
                <a:latin typeface="Open Sans" panose="020B0606030504020204" pitchFamily="34" charset="0"/>
                <a:ea typeface="Open Sans" panose="020B0606030504020204" pitchFamily="34" charset="0"/>
                <a:cs typeface="Open Sans" panose="020B0606030504020204" pitchFamily="34" charset="0"/>
              </a:rPr>
              <a:t>DDV za aktivnosti, ki zapadejo pod pravila o državnih pomočeh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PDV za aktivnosti koje su ocijenjene kao relevantne s vidika državnih potpora</a:t>
            </a:r>
          </a:p>
          <a:p>
            <a:r>
              <a:rPr lang="sl-SI" sz="2400" dirty="0">
                <a:latin typeface="Open Sans" panose="020B0606030504020204" pitchFamily="34" charset="0"/>
                <a:ea typeface="Open Sans" panose="020B0606030504020204" pitchFamily="34" charset="0"/>
                <a:cs typeface="Open Sans" panose="020B0606030504020204" pitchFamily="34" charset="0"/>
              </a:rPr>
              <a:t>stroški daril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darova </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stroški, povezani z nihanjem deviznega tečaja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vezani uz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tečajne razlike</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obresti na dolg /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kamate na dugovanja</a:t>
            </a:r>
            <a:endParaRPr lang="hr-HR"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nakup zemljišč (&gt;10 % upravičenih izdatkov projekta) in drugih nepremičnin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kupnja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zemljišta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(&gt; </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10 % prihvatljivih troškova projekta)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i nekretnina </a:t>
            </a:r>
            <a:endParaRPr lang="sl-SI" sz="2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Slika 4">
            <a:extLst>
              <a:ext uri="{FF2B5EF4-FFF2-40B4-BE49-F238E27FC236}">
                <a16:creationId xmlns:a16="http://schemas.microsoft.com/office/drawing/2014/main" id="{C4EEF7BF-67D6-6433-18C1-6A203B993869}"/>
              </a:ext>
            </a:extLst>
          </p:cNvPr>
          <p:cNvPicPr>
            <a:picLocks noChangeAspect="1"/>
          </p:cNvPicPr>
          <p:nvPr/>
        </p:nvPicPr>
        <p:blipFill rotWithShape="1">
          <a:blip r:embed="rId3"/>
          <a:srcRect l="3982" r="-1"/>
          <a:stretch/>
        </p:blipFill>
        <p:spPr>
          <a:xfrm>
            <a:off x="10247585" y="1229638"/>
            <a:ext cx="1614019" cy="1812646"/>
          </a:xfrm>
          <a:prstGeom prst="rect">
            <a:avLst/>
          </a:prstGeom>
        </p:spPr>
      </p:pic>
    </p:spTree>
    <p:extLst>
      <p:ext uri="{BB962C8B-B14F-4D97-AF65-F5344CB8AC3E}">
        <p14:creationId xmlns:p14="http://schemas.microsoft.com/office/powerpoint/2010/main" val="2707360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NEUPRAVIČENI STROŠKI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NEPRIHVATLJIVI TROŠKOVI (2)</a:t>
            </a:r>
            <a:endParaRPr lang="en-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027906"/>
            <a:ext cx="9571446" cy="3180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l-SI" sz="2000" dirty="0">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stroški za gradbena dovoljenja /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građevinskih dozvola</a:t>
            </a:r>
            <a:endParaRPr lang="hr-HR"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n</a:t>
            </a:r>
            <a:r>
              <a:rPr lang="da-DK" sz="2000" dirty="0">
                <a:latin typeface="Open Sans" panose="020B0606030504020204" pitchFamily="34" charset="0"/>
                <a:ea typeface="Open Sans" panose="020B0606030504020204" pitchFamily="34" charset="0"/>
                <a:cs typeface="Open Sans" panose="020B0606030504020204" pitchFamily="34" charset="0"/>
              </a:rPr>
              <a:t>apitnine</a:t>
            </a:r>
            <a:r>
              <a:rPr lang="sl-SI" sz="2000" dirty="0">
                <a:latin typeface="Open Sans" panose="020B0606030504020204" pitchFamily="34" charset="0"/>
                <a:ea typeface="Open Sans" panose="020B0606030504020204" pitchFamily="34" charset="0"/>
                <a:cs typeface="Open Sans" panose="020B0606030504020204" pitchFamily="34" charset="0"/>
              </a:rPr>
              <a:t>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a:t>
            </a:r>
            <a:r>
              <a:rPr lang="hr-HR" sz="20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pojnic</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e</a:t>
            </a:r>
            <a:endParaRPr lang="da-DK"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da-DK" sz="2000" dirty="0">
                <a:latin typeface="Open Sans" panose="020B0606030504020204" pitchFamily="34" charset="0"/>
                <a:ea typeface="Open Sans" panose="020B0606030504020204" pitchFamily="34" charset="0"/>
                <a:cs typeface="Open Sans" panose="020B0606030504020204" pitchFamily="34" charset="0"/>
              </a:rPr>
              <a:t>delitev stroškov med </a:t>
            </a:r>
            <a:r>
              <a:rPr lang="sl-SI" sz="2000" dirty="0">
                <a:latin typeface="Open Sans" panose="020B0606030504020204" pitchFamily="34" charset="0"/>
                <a:ea typeface="Open Sans" panose="020B0606030504020204" pitchFamily="34" charset="0"/>
                <a:cs typeface="Open Sans" panose="020B0606030504020204" pitchFamily="34" charset="0"/>
              </a:rPr>
              <a:t>PP/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podjela troškova među PP</a:t>
            </a:r>
          </a:p>
          <a:p>
            <a:r>
              <a:rPr lang="hr-HR" sz="2000" dirty="0" err="1">
                <a:latin typeface="Open Sans" panose="020B0606030504020204" pitchFamily="34" charset="0"/>
                <a:ea typeface="Open Sans" panose="020B0606030504020204" pitchFamily="34" charset="0"/>
                <a:cs typeface="Open Sans" panose="020B0606030504020204" pitchFamily="34" charset="0"/>
              </a:rPr>
              <a:t>delitev</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stroškovnih</a:t>
            </a:r>
            <a:r>
              <a:rPr lang="hr-HR" sz="2000" dirty="0">
                <a:latin typeface="Open Sans" panose="020B0606030504020204" pitchFamily="34" charset="0"/>
                <a:ea typeface="Open Sans" panose="020B0606030504020204" pitchFamily="34" charset="0"/>
                <a:cs typeface="Open Sans" panose="020B0606030504020204" pitchFamily="34" charset="0"/>
              </a:rPr>
              <a:t> </a:t>
            </a:r>
            <a:r>
              <a:rPr lang="hr-HR" sz="2000" dirty="0" err="1">
                <a:latin typeface="Open Sans" panose="020B0606030504020204" pitchFamily="34" charset="0"/>
                <a:ea typeface="Open Sans" panose="020B0606030504020204" pitchFamily="34" charset="0"/>
                <a:cs typeface="Open Sans" panose="020B0606030504020204" pitchFamily="34" charset="0"/>
              </a:rPr>
              <a:t>postavk</a:t>
            </a:r>
            <a:r>
              <a:rPr lang="hr-HR" sz="2000" dirty="0">
                <a:latin typeface="Open Sans" panose="020B0606030504020204" pitchFamily="34" charset="0"/>
                <a:ea typeface="Open Sans" panose="020B0606030504020204" pitchFamily="34" charset="0"/>
                <a:cs typeface="Open Sans" panose="020B0606030504020204" pitchFamily="34" charset="0"/>
              </a:rPr>
              <a:t> med PP / </a:t>
            </a:r>
            <a:r>
              <a:rPr lang="hr-HR"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podjela stavki troškova između PP</a:t>
            </a:r>
          </a:p>
          <a:p>
            <a:r>
              <a:rPr lang="sl-SI" sz="2000" dirty="0">
                <a:latin typeface="Open Sans" panose="020B0606030504020204" pitchFamily="34" charset="0"/>
                <a:ea typeface="Open Sans" panose="020B0606030504020204" pitchFamily="34" charset="0"/>
                <a:cs typeface="Open Sans" panose="020B0606030504020204" pitchFamily="34" charset="0"/>
              </a:rPr>
              <a:t>popusti /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popusti </a:t>
            </a:r>
          </a:p>
          <a:p>
            <a:r>
              <a:rPr lang="sl-SI" sz="2000" dirty="0">
                <a:latin typeface="Open Sans" panose="020B0606030504020204" pitchFamily="34" charset="0"/>
                <a:ea typeface="Open Sans" panose="020B0606030504020204" pitchFamily="34" charset="0"/>
                <a:cs typeface="Open Sans" panose="020B0606030504020204" pitchFamily="34" charset="0"/>
              </a:rPr>
              <a:t>pristojbine med PP istega projekta / </a:t>
            </a:r>
            <a:r>
              <a:rPr lang="sv-SE"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naknade između </a:t>
            </a:r>
            <a:r>
              <a:rPr lang="sl-SI"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PP </a:t>
            </a:r>
            <a:r>
              <a:rPr lang="sv-SE"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istog projekta</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000" dirty="0">
                <a:latin typeface="Open Sans" panose="020B0606030504020204" pitchFamily="34" charset="0"/>
                <a:ea typeface="Open Sans" panose="020B0606030504020204" pitchFamily="34" charset="0"/>
                <a:cs typeface="Open Sans" panose="020B0606030504020204" pitchFamily="34" charset="0"/>
              </a:rPr>
              <a:t>zadržani zneski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financijske retencije</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samostojne spletne strani projekta izven </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www.si-hr.eu</a:t>
            </a:r>
            <a:r>
              <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samostalne mrežne stranice projekta izvan</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hlinkClick r:id="rId3"/>
              </a:rPr>
              <a:t>www.si-hr.eu</a:t>
            </a:r>
            <a:r>
              <a:rPr lang="pl-PL"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000" dirty="0">
                <a:latin typeface="Open Sans" panose="020B0606030504020204" pitchFamily="34" charset="0"/>
                <a:ea typeface="Open Sans" panose="020B0606030504020204" pitchFamily="34" charset="0"/>
                <a:cs typeface="Open Sans" panose="020B0606030504020204" pitchFamily="34" charset="0"/>
              </a:rPr>
              <a:t>logotipi projekta ali samostojne blagovne znamke / </a:t>
            </a:r>
            <a:r>
              <a:rPr lang="pl-PL" sz="20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logotipi projekta ili samostalni brandovi </a:t>
            </a:r>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sl-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Slika 2">
            <a:extLst>
              <a:ext uri="{FF2B5EF4-FFF2-40B4-BE49-F238E27FC236}">
                <a16:creationId xmlns:a16="http://schemas.microsoft.com/office/drawing/2014/main" id="{0F00754C-0350-8FE1-A92E-81F3E051F524}"/>
              </a:ext>
            </a:extLst>
          </p:cNvPr>
          <p:cNvPicPr>
            <a:picLocks noChangeAspect="1"/>
          </p:cNvPicPr>
          <p:nvPr/>
        </p:nvPicPr>
        <p:blipFill>
          <a:blip r:embed="rId4"/>
          <a:stretch>
            <a:fillRect/>
          </a:stretch>
        </p:blipFill>
        <p:spPr>
          <a:xfrm>
            <a:off x="9857491" y="1448134"/>
            <a:ext cx="1615580" cy="1810669"/>
          </a:xfrm>
          <a:prstGeom prst="rect">
            <a:avLst/>
          </a:prstGeom>
        </p:spPr>
      </p:pic>
    </p:spTree>
    <p:extLst>
      <p:ext uri="{BB962C8B-B14F-4D97-AF65-F5344CB8AC3E}">
        <p14:creationId xmlns:p14="http://schemas.microsoft.com/office/powerpoint/2010/main" val="171985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736415" y="1339860"/>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l-SI" sz="28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10000"/>
              </a:lnSpc>
            </a:pPr>
            <a:r>
              <a:rPr lang="sl-SI" sz="5100" b="1" dirty="0">
                <a:latin typeface="Open Sans" panose="020B0606030504020204" pitchFamily="34" charset="0"/>
                <a:ea typeface="Open Sans" panose="020B0606030504020204" pitchFamily="34" charset="0"/>
                <a:cs typeface="Open Sans" panose="020B0606030504020204" pitchFamily="34" charset="0"/>
              </a:rPr>
              <a:t>OBDOBJE UPRAVIČENOSTI IZDATKOV / </a:t>
            </a:r>
          </a:p>
          <a:p>
            <a:pPr>
              <a:lnSpc>
                <a:spcPct val="110000"/>
              </a:lnSpc>
            </a:pPr>
            <a:r>
              <a:rPr lang="hr-HR" sz="51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PRIHVATLJIVOSTI TROŠKOVA</a:t>
            </a:r>
            <a:endParaRPr lang="sl-SI" sz="51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34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rPr>
              <a:t> </a:t>
            </a:r>
            <a:endParaRPr lang="en-SI" sz="3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39985" y="1499413"/>
            <a:ext cx="10515600" cy="45284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l-SI" sz="2200" b="1" dirty="0">
                <a:latin typeface="Open Sans" panose="020B0606030504020204" pitchFamily="34" charset="0"/>
                <a:ea typeface="Open Sans" panose="020B0606030504020204" pitchFamily="34" charset="0"/>
                <a:cs typeface="Open Sans" panose="020B0606030504020204" pitchFamily="34" charset="0"/>
              </a:rPr>
              <a:t>najzgodnejši datum </a:t>
            </a:r>
            <a:r>
              <a:rPr lang="sl-SI" sz="2200" dirty="0">
                <a:latin typeface="Open Sans" panose="020B0606030504020204" pitchFamily="34" charset="0"/>
                <a:ea typeface="Open Sans" panose="020B0606030504020204" pitchFamily="34" charset="0"/>
                <a:cs typeface="Open Sans" panose="020B0606030504020204" pitchFamily="34" charset="0"/>
              </a:rPr>
              <a:t>upravičenosti stroškov je </a:t>
            </a:r>
            <a:r>
              <a:rPr lang="sl-SI" sz="2200" b="1" dirty="0">
                <a:latin typeface="Open Sans" panose="020B0606030504020204" pitchFamily="34" charset="0"/>
                <a:ea typeface="Open Sans" panose="020B0606030504020204" pitchFamily="34" charset="0"/>
                <a:cs typeface="Open Sans" panose="020B0606030504020204" pitchFamily="34" charset="0"/>
              </a:rPr>
              <a:t>datum odobritve projekta s strani</a:t>
            </a:r>
            <a:r>
              <a:rPr lang="sl-SI" sz="2200" dirty="0">
                <a:latin typeface="Open Sans" panose="020B0606030504020204" pitchFamily="34" charset="0"/>
                <a:ea typeface="Open Sans" panose="020B0606030504020204" pitchFamily="34" charset="0"/>
                <a:cs typeface="Open Sans" panose="020B0606030504020204" pitchFamily="34" charset="0"/>
              </a:rPr>
              <a:t> Odbora za spremljanje /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troškovi su </a:t>
            </a:r>
            <a:r>
              <a:rPr lang="pl-PL"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prihvatljivi najranije od datuma odobrenja projekta </a:t>
            </a:r>
            <a:r>
              <a:rPr lang="pl-PL"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od strane Odbora za praćenje</a:t>
            </a:r>
            <a:endPar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200" b="1" dirty="0">
                <a:latin typeface="Open Sans" panose="020B0606030504020204" pitchFamily="34" charset="0"/>
                <a:ea typeface="Open Sans" panose="020B0606030504020204" pitchFamily="34" charset="0"/>
                <a:cs typeface="Open Sans" panose="020B0606030504020204" pitchFamily="34" charset="0"/>
              </a:rPr>
              <a:t>obdobje upravičenosti se določi v pogodbi </a:t>
            </a:r>
            <a:r>
              <a:rPr lang="sl-SI" sz="2200" dirty="0">
                <a:latin typeface="Open Sans" panose="020B0606030504020204" pitchFamily="34" charset="0"/>
                <a:ea typeface="Open Sans" panose="020B0606030504020204" pitchFamily="34" charset="0"/>
                <a:cs typeface="Open Sans" panose="020B0606030504020204" pitchFamily="34" charset="0"/>
              </a:rPr>
              <a:t>o sofinanciranju ESRR z datumom začetka in zaključka projekta /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razdoblje prihvatljivosti definira se u ugovoru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o sufinanciranju EFRR datumom početka i završetka projekta</a:t>
            </a:r>
          </a:p>
          <a:p>
            <a:r>
              <a:rPr lang="sl-SI" sz="2200" dirty="0">
                <a:latin typeface="Open Sans" panose="020B0606030504020204" pitchFamily="34" charset="0"/>
                <a:ea typeface="Open Sans" panose="020B0606030504020204" pitchFamily="34" charset="0"/>
                <a:cs typeface="Open Sans" panose="020B0606030504020204" pitchFamily="34" charset="0"/>
              </a:rPr>
              <a:t>vse </a:t>
            </a:r>
            <a:r>
              <a:rPr lang="sl-SI" sz="2200" b="1" dirty="0">
                <a:latin typeface="Open Sans" panose="020B0606030504020204" pitchFamily="34" charset="0"/>
                <a:ea typeface="Open Sans" panose="020B0606030504020204" pitchFamily="34" charset="0"/>
                <a:cs typeface="Open Sans" panose="020B0606030504020204" pitchFamily="34" charset="0"/>
              </a:rPr>
              <a:t>projektne dejavnosti </a:t>
            </a:r>
            <a:r>
              <a:rPr lang="sl-SI" sz="2200" dirty="0">
                <a:latin typeface="Open Sans" panose="020B0606030504020204" pitchFamily="34" charset="0"/>
                <a:ea typeface="Open Sans" panose="020B0606030504020204" pitchFamily="34" charset="0"/>
                <a:cs typeface="Open Sans" panose="020B0606030504020204" pitchFamily="34" charset="0"/>
              </a:rPr>
              <a:t>je treba </a:t>
            </a:r>
            <a:r>
              <a:rPr lang="sl-SI" sz="2200" b="1" dirty="0">
                <a:latin typeface="Open Sans" panose="020B0606030504020204" pitchFamily="34" charset="0"/>
                <a:ea typeface="Open Sans" panose="020B0606030504020204" pitchFamily="34" charset="0"/>
                <a:cs typeface="Open Sans" panose="020B0606030504020204" pitchFamily="34" charset="0"/>
              </a:rPr>
              <a:t>zaključiti do datuma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sve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projektne aktivnosti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moraju biti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završene do datuma završetka projekta</a:t>
            </a:r>
          </a:p>
          <a:p>
            <a:r>
              <a:rPr lang="sl-SI" sz="2200" dirty="0">
                <a:latin typeface="Open Sans" panose="020B0606030504020204" pitchFamily="34" charset="0"/>
                <a:ea typeface="Open Sans" panose="020B0606030504020204" pitchFamily="34" charset="0"/>
                <a:cs typeface="Open Sans" panose="020B0606030504020204" pitchFamily="34" charset="0"/>
              </a:rPr>
              <a:t>v </a:t>
            </a:r>
            <a:r>
              <a:rPr lang="sl-SI" sz="2200" b="1" dirty="0">
                <a:latin typeface="Open Sans" panose="020B0606030504020204" pitchFamily="34" charset="0"/>
                <a:ea typeface="Open Sans" panose="020B0606030504020204" pitchFamily="34" charset="0"/>
                <a:cs typeface="Open Sans" panose="020B0606030504020204" pitchFamily="34" charset="0"/>
              </a:rPr>
              <a:t>zadnjem obdobju poročanja </a:t>
            </a:r>
            <a:r>
              <a:rPr lang="sl-SI" sz="2200" dirty="0">
                <a:latin typeface="Open Sans" panose="020B0606030504020204" pitchFamily="34" charset="0"/>
                <a:ea typeface="Open Sans" panose="020B0606030504020204" pitchFamily="34" charset="0"/>
                <a:cs typeface="Open Sans" panose="020B0606030504020204" pitchFamily="34" charset="0"/>
              </a:rPr>
              <a:t>morajo biti izdani računi in plačani stroški najpozneje </a:t>
            </a:r>
            <a:r>
              <a:rPr lang="sl-SI" sz="2200" b="1" dirty="0">
                <a:latin typeface="Open Sans" panose="020B0606030504020204" pitchFamily="34" charset="0"/>
                <a:ea typeface="Open Sans" panose="020B0606030504020204" pitchFamily="34" charset="0"/>
                <a:cs typeface="Open Sans" panose="020B0606030504020204" pitchFamily="34" charset="0"/>
              </a:rPr>
              <a:t>v 30 dneh po datumu zaključka projekta </a:t>
            </a:r>
            <a:r>
              <a:rPr lang="sl-SI" sz="2200" dirty="0">
                <a:latin typeface="Open Sans" panose="020B0606030504020204" pitchFamily="34" charset="0"/>
                <a:ea typeface="Open Sans" panose="020B0606030504020204" pitchFamily="34" charset="0"/>
                <a:cs typeface="Open Sans" panose="020B0606030504020204" pitchFamily="34" charset="0"/>
              </a:rPr>
              <a:t>/ </a:t>
            </a:r>
            <a:r>
              <a:rPr lang="sl-SI"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u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zadnjem razdoblju izvještavanja </a:t>
            </a:r>
            <a:r>
              <a:rPr lang="hr-HR" sz="22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izdavanje računa  i plaćanje troškova mora se izvršiti najkasnije u roku od </a:t>
            </a:r>
            <a:r>
              <a:rPr lang="hr-HR" sz="22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30 dana od datuma završetka projekta</a:t>
            </a:r>
          </a:p>
        </p:txBody>
      </p:sp>
      <p:sp>
        <p:nvSpPr>
          <p:cNvPr id="5" name="Title 1">
            <a:extLst>
              <a:ext uri="{FF2B5EF4-FFF2-40B4-BE49-F238E27FC236}">
                <a16:creationId xmlns:a16="http://schemas.microsoft.com/office/drawing/2014/main" id="{8A57EF2D-5A8A-F24F-8769-0C5D7B7D2A95}"/>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SI"/>
              <a:t> </a:t>
            </a:r>
            <a:endParaRPr lang="en-SI" dirty="0"/>
          </a:p>
        </p:txBody>
      </p:sp>
      <p:pic>
        <p:nvPicPr>
          <p:cNvPr id="3" name="Grafika 2" descr="Comment Important with solid fill">
            <a:extLst>
              <a:ext uri="{FF2B5EF4-FFF2-40B4-BE49-F238E27FC236}">
                <a16:creationId xmlns:a16="http://schemas.microsoft.com/office/drawing/2014/main" id="{62417FDE-8DD9-CE7D-0DDB-E033326EF9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2097" y="4386380"/>
            <a:ext cx="972207" cy="972207"/>
          </a:xfrm>
          <a:prstGeom prst="rect">
            <a:avLst/>
          </a:prstGeom>
        </p:spPr>
      </p:pic>
    </p:spTree>
    <p:extLst>
      <p:ext uri="{BB962C8B-B14F-4D97-AF65-F5344CB8AC3E}">
        <p14:creationId xmlns:p14="http://schemas.microsoft.com/office/powerpoint/2010/main" val="1398746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EF2D-5A8A-F24F-8769-0C5D7B7D2A95}"/>
              </a:ext>
            </a:extLst>
          </p:cNvPr>
          <p:cNvSpPr>
            <a:spLocks noGrp="1"/>
          </p:cNvSpPr>
          <p:nvPr>
            <p:ph type="title" idx="4294967295"/>
          </p:nvPr>
        </p:nvSpPr>
        <p:spPr>
          <a:xfrm>
            <a:off x="838200" y="365125"/>
            <a:ext cx="10515600" cy="1325563"/>
          </a:xfrm>
        </p:spPr>
        <p:txBody>
          <a:bodyPr/>
          <a:lstStyle/>
          <a:p>
            <a:r>
              <a:rPr lang="en-SI" dirty="0"/>
              <a:t> </a:t>
            </a:r>
          </a:p>
        </p:txBody>
      </p:sp>
      <p:sp>
        <p:nvSpPr>
          <p:cNvPr id="4" name="Title 1">
            <a:extLst>
              <a:ext uri="{FF2B5EF4-FFF2-40B4-BE49-F238E27FC236}">
                <a16:creationId xmlns:a16="http://schemas.microsoft.com/office/drawing/2014/main" id="{7504C586-F9F1-8A4F-A99E-0FCD7C4B8AF1}"/>
              </a:ext>
            </a:extLst>
          </p:cNvPr>
          <p:cNvSpPr txBox="1">
            <a:spLocks/>
          </p:cNvSpPr>
          <p:nvPr/>
        </p:nvSpPr>
        <p:spPr>
          <a:xfrm>
            <a:off x="957471" y="2787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2800" b="1" dirty="0">
                <a:latin typeface="Open Sans" panose="020B0606030504020204" pitchFamily="34" charset="0"/>
                <a:ea typeface="Open Sans" panose="020B0606030504020204" pitchFamily="34" charset="0"/>
                <a:cs typeface="Open Sans" panose="020B0606030504020204" pitchFamily="34" charset="0"/>
              </a:rPr>
              <a:t>NAČRTOVANJE STROŠKOVNEGA NAČRTA / </a:t>
            </a:r>
          </a:p>
          <a:p>
            <a:r>
              <a:rPr lang="sl-SI" sz="2800" b="1"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PLANIRANJE PRORAČUNA PROJEKTA</a:t>
            </a:r>
          </a:p>
        </p:txBody>
      </p:sp>
      <p:sp>
        <p:nvSpPr>
          <p:cNvPr id="6" name="Content Placeholder 2">
            <a:extLst>
              <a:ext uri="{FF2B5EF4-FFF2-40B4-BE49-F238E27FC236}">
                <a16:creationId xmlns:a16="http://schemas.microsoft.com/office/drawing/2014/main" id="{F027A1CB-CD54-FE4B-9F5B-15646C34E68C}"/>
              </a:ext>
            </a:extLst>
          </p:cNvPr>
          <p:cNvSpPr txBox="1">
            <a:spLocks/>
          </p:cNvSpPr>
          <p:nvPr/>
        </p:nvSpPr>
        <p:spPr>
          <a:xfrm>
            <a:off x="957471" y="1690688"/>
            <a:ext cx="10515600" cy="39455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sz="24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   UPOŠTEVAJTE / OBRATITE PAŽNJU NA </a:t>
            </a:r>
          </a:p>
          <a:p>
            <a:r>
              <a:rPr lang="sl-SI" sz="2400" dirty="0">
                <a:latin typeface="Open Sans" panose="020B0606030504020204" pitchFamily="34" charset="0"/>
                <a:ea typeface="Open Sans" panose="020B0606030504020204" pitchFamily="34" charset="0"/>
                <a:cs typeface="Open Sans" panose="020B0606030504020204" pitchFamily="34" charset="0"/>
              </a:rPr>
              <a:t>Pravila o upravičenosti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Pravila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prihvatljivosti</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Relevantnost in nujnost stroškov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Relevantnost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endPar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endParaRPr>
          </a:p>
          <a:p>
            <a:r>
              <a:rPr lang="sl-SI" sz="2400" dirty="0">
                <a:latin typeface="Open Sans" panose="020B0606030504020204" pitchFamily="34" charset="0"/>
                <a:ea typeface="Open Sans" panose="020B0606030504020204" pitchFamily="34" charset="0"/>
                <a:cs typeface="Open Sans" panose="020B0606030504020204" pitchFamily="34" charset="0"/>
              </a:rPr>
              <a:t>Stroškovni načrt ≅ dejavnosti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Proračun ≅ aktivnosti</a:t>
            </a:r>
          </a:p>
          <a:p>
            <a:r>
              <a:rPr lang="sl-SI" sz="2400" dirty="0">
                <a:latin typeface="Open Sans" panose="020B0606030504020204" pitchFamily="34" charset="0"/>
                <a:ea typeface="Open Sans" panose="020B0606030504020204" pitchFamily="34" charset="0"/>
                <a:cs typeface="Open Sans" panose="020B0606030504020204" pitchFamily="34" charset="0"/>
              </a:rPr>
              <a:t>Načela dobrega finančnega upravljanja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t>
            </a:r>
            <a:r>
              <a:rPr lang="hr-HR"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ačela</a:t>
            </a:r>
            <a:r>
              <a:rPr lang="hr-HR"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dobrog financijskog upravljanja</a:t>
            </a:r>
          </a:p>
          <a:p>
            <a:r>
              <a:rPr lang="sl-SI" sz="2400" dirty="0">
                <a:latin typeface="Open Sans" panose="020B0606030504020204" pitchFamily="34" charset="0"/>
                <a:ea typeface="Open Sans" panose="020B0606030504020204" pitchFamily="34" charset="0"/>
                <a:cs typeface="Open Sans" panose="020B0606030504020204" pitchFamily="34" charset="0"/>
              </a:rPr>
              <a:t>Način povračila stroškov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Način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povrata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troškova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a:t>
            </a:r>
          </a:p>
          <a:p>
            <a:r>
              <a:rPr lang="sl-SI" sz="2400" dirty="0">
                <a:latin typeface="Open Sans" panose="020B0606030504020204" pitchFamily="34" charset="0"/>
                <a:ea typeface="Open Sans" panose="020B0606030504020204" pitchFamily="34" charset="0"/>
                <a:cs typeface="Open Sans" panose="020B0606030504020204" pitchFamily="34" charset="0"/>
              </a:rPr>
              <a:t>Stopnja sofinanciranja (80% ESRR) /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Stopa </a:t>
            </a:r>
            <a:r>
              <a:rPr lang="sl-SI" sz="2400" dirty="0" err="1">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sufinanciranja</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(80% ERDF-a)</a:t>
            </a:r>
          </a:p>
          <a:p>
            <a:r>
              <a:rPr lang="sl-SI" sz="2400" dirty="0">
                <a:latin typeface="Open Sans" panose="020B0606030504020204" pitchFamily="34" charset="0"/>
                <a:ea typeface="Open Sans" panose="020B0606030504020204" pitchFamily="34" charset="0"/>
                <a:cs typeface="Open Sans" panose="020B0606030504020204" pitchFamily="34" charset="0"/>
              </a:rPr>
              <a:t>Kapacitete PP </a:t>
            </a:r>
            <a:r>
              <a:rPr lang="sl-SI" sz="2400" dirty="0">
                <a:solidFill>
                  <a:schemeClr val="accent5">
                    <a:lumMod val="75000"/>
                  </a:schemeClr>
                </a:solidFill>
                <a:latin typeface="Open Sans" panose="020B0606030504020204" pitchFamily="34" charset="0"/>
                <a:ea typeface="Open Sans" panose="020B0606030504020204" pitchFamily="34" charset="0"/>
                <a:cs typeface="Open Sans" panose="020B0606030504020204" pitchFamily="34" charset="0"/>
              </a:rPr>
              <a:t>/ Kapacitete PP</a:t>
            </a:r>
          </a:p>
          <a:p>
            <a:endParaRPr lang="en-SI" sz="2000" dirty="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Grafika 4" descr="Comment Important with solid fill">
            <a:extLst>
              <a:ext uri="{FF2B5EF4-FFF2-40B4-BE49-F238E27FC236}">
                <a16:creationId xmlns:a16="http://schemas.microsoft.com/office/drawing/2014/main" id="{40DE8D27-4B54-E620-8EB1-2E73F4F3D7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2461" y="1283362"/>
            <a:ext cx="972207" cy="972207"/>
          </a:xfrm>
          <a:prstGeom prst="rect">
            <a:avLst/>
          </a:prstGeom>
        </p:spPr>
      </p:pic>
      <p:pic>
        <p:nvPicPr>
          <p:cNvPr id="8" name="Slika 7">
            <a:extLst>
              <a:ext uri="{FF2B5EF4-FFF2-40B4-BE49-F238E27FC236}">
                <a16:creationId xmlns:a16="http://schemas.microsoft.com/office/drawing/2014/main" id="{45250281-C272-95FD-50E7-FB0B140FF21C}"/>
              </a:ext>
            </a:extLst>
          </p:cNvPr>
          <p:cNvPicPr>
            <a:picLocks noChangeAspect="1"/>
          </p:cNvPicPr>
          <p:nvPr/>
        </p:nvPicPr>
        <p:blipFill>
          <a:blip r:embed="rId5"/>
          <a:stretch>
            <a:fillRect/>
          </a:stretch>
        </p:blipFill>
        <p:spPr>
          <a:xfrm>
            <a:off x="9501866" y="1604326"/>
            <a:ext cx="1911569" cy="1911569"/>
          </a:xfrm>
          <a:prstGeom prst="rect">
            <a:avLst/>
          </a:prstGeom>
        </p:spPr>
      </p:pic>
    </p:spTree>
    <p:extLst>
      <p:ext uri="{BB962C8B-B14F-4D97-AF65-F5344CB8AC3E}">
        <p14:creationId xmlns:p14="http://schemas.microsoft.com/office/powerpoint/2010/main" val="313641255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11840</TotalTime>
  <Words>8087</Words>
  <Application>Microsoft Office PowerPoint</Application>
  <PresentationFormat>Širokozaslonsko</PresentationFormat>
  <Paragraphs>532</Paragraphs>
  <Slides>38</Slides>
  <Notes>38</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38</vt:i4>
      </vt:variant>
    </vt:vector>
  </HeadingPairs>
  <TitlesOfParts>
    <vt:vector size="47" baseType="lpstr">
      <vt:lpstr>Arial</vt:lpstr>
      <vt:lpstr>Calibri</vt:lpstr>
      <vt:lpstr>Calibri Light</vt:lpstr>
      <vt:lpstr>Open Sans</vt:lpstr>
      <vt:lpstr>Symbol</vt:lpstr>
      <vt:lpstr>Tahoma</vt:lpstr>
      <vt:lpstr>Trebuchet MS</vt:lpstr>
      <vt:lpstr>Wingdings</vt:lpstr>
      <vt:lpstr>Officeova tema</vt:lpstr>
      <vt:lpstr>PowerPointova predstavitev</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PowerPointova predstavitev</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zkitic</dc:creator>
  <cp:lastModifiedBy>Mirela Guzej</cp:lastModifiedBy>
  <cp:revision>360</cp:revision>
  <dcterms:created xsi:type="dcterms:W3CDTF">2022-10-21T10:06:31Z</dcterms:created>
  <dcterms:modified xsi:type="dcterms:W3CDTF">2024-12-04T22:53:04Z</dcterms:modified>
</cp:coreProperties>
</file>